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media/image80.jpg" ContentType="image/jpg"/>
  <Override PartName="/ppt/media/image81.jpg" ContentType="image/jpg"/>
  <Override PartName="/ppt/media/image82.jpg" ContentType="image/jpg"/>
  <Override PartName="/ppt/media/image86.jpg" ContentType="image/jpg"/>
  <Override PartName="/ppt/media/image87.jpg" ContentType="image/jpg"/>
  <Override PartName="/ppt/media/image88.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33" r:id="rId4"/>
    <p:sldId id="264" r:id="rId5"/>
    <p:sldId id="524" r:id="rId6"/>
    <p:sldId id="528" r:id="rId7"/>
    <p:sldId id="586" r:id="rId8"/>
    <p:sldId id="268" r:id="rId9"/>
    <p:sldId id="542" r:id="rId10"/>
    <p:sldId id="270" r:id="rId11"/>
    <p:sldId id="543" r:id="rId12"/>
    <p:sldId id="525" r:id="rId13"/>
    <p:sldId id="529" r:id="rId14"/>
    <p:sldId id="531" r:id="rId15"/>
    <p:sldId id="532" r:id="rId16"/>
    <p:sldId id="534" r:id="rId17"/>
    <p:sldId id="530" r:id="rId18"/>
    <p:sldId id="536" r:id="rId19"/>
    <p:sldId id="537" r:id="rId20"/>
    <p:sldId id="538" r:id="rId21"/>
    <p:sldId id="539" r:id="rId22"/>
    <p:sldId id="571" r:id="rId23"/>
    <p:sldId id="572" r:id="rId24"/>
    <p:sldId id="288" r:id="rId25"/>
    <p:sldId id="581" r:id="rId26"/>
    <p:sldId id="575" r:id="rId27"/>
    <p:sldId id="289" r:id="rId28"/>
    <p:sldId id="576" r:id="rId29"/>
    <p:sldId id="578" r:id="rId30"/>
    <p:sldId id="579" r:id="rId31"/>
    <p:sldId id="540" r:id="rId32"/>
    <p:sldId id="541" r:id="rId33"/>
    <p:sldId id="272" r:id="rId34"/>
    <p:sldId id="273" r:id="rId35"/>
    <p:sldId id="558" r:id="rId36"/>
    <p:sldId id="274" r:id="rId37"/>
    <p:sldId id="556" r:id="rId38"/>
    <p:sldId id="283" r:id="rId39"/>
    <p:sldId id="570" r:id="rId40"/>
    <p:sldId id="526" r:id="rId41"/>
    <p:sldId id="583" r:id="rId42"/>
    <p:sldId id="584" r:id="rId43"/>
    <p:sldId id="585" r:id="rId44"/>
    <p:sldId id="285" r:id="rId45"/>
    <p:sldId id="284" r:id="rId46"/>
    <p:sldId id="992" r:id="rId47"/>
    <p:sldId id="993" r:id="rId48"/>
    <p:sldId id="587" r:id="rId49"/>
    <p:sldId id="258" r:id="rId50"/>
    <p:sldId id="259" r:id="rId51"/>
    <p:sldId id="260" r:id="rId52"/>
    <p:sldId id="988" r:id="rId53"/>
    <p:sldId id="989" r:id="rId54"/>
    <p:sldId id="990" r:id="rId55"/>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9" autoAdjust="0"/>
    <p:restoredTop sz="94660"/>
  </p:normalViewPr>
  <p:slideViewPr>
    <p:cSldViewPr snapToGrid="0">
      <p:cViewPr varScale="1">
        <p:scale>
          <a:sx n="110" d="100"/>
          <a:sy n="110" d="100"/>
        </p:scale>
        <p:origin x="26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_rels/data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_rels/drawing4.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svg"/><Relationship Id="rId2" Type="http://schemas.openxmlformats.org/officeDocument/2006/relationships/image" Target="../media/image59.svg"/><Relationship Id="rId1" Type="http://schemas.openxmlformats.org/officeDocument/2006/relationships/image" Target="../media/image58.png"/><Relationship Id="rId6" Type="http://schemas.openxmlformats.org/officeDocument/2006/relationships/image" Target="../media/image63.sv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57F31C-17CC-4AE2-AC48-DFC42E281784}" type="doc">
      <dgm:prSet loTypeId="urn:microsoft.com/office/officeart/2005/8/layout/hProcess6" loCatId="process" qsTypeId="urn:microsoft.com/office/officeart/2005/8/quickstyle/simple1" qsCatId="simple" csTypeId="urn:microsoft.com/office/officeart/2005/8/colors/colorful4" csCatId="colorful" phldr="1"/>
      <dgm:spPr/>
      <dgm:t>
        <a:bodyPr/>
        <a:lstStyle/>
        <a:p>
          <a:endParaRPr lang="es-PE"/>
        </a:p>
      </dgm:t>
    </dgm:pt>
    <dgm:pt modelId="{EB7F20CF-E9EB-447B-A16F-535EFEBC24B4}">
      <dgm:prSet phldrT="[Texto]" custT="1"/>
      <dgm:spPr/>
      <dgm:t>
        <a:bodyPr/>
        <a:lstStyle/>
        <a:p>
          <a:r>
            <a:rPr lang="es-PE" sz="1400" dirty="0"/>
            <a:t>Actos Preparatorios</a:t>
          </a:r>
        </a:p>
      </dgm:t>
    </dgm:pt>
    <dgm:pt modelId="{F0AFA728-4B71-4D16-87ED-4B8B226997B0}" type="parTrans" cxnId="{B09324E8-356E-4837-9A78-C6F8E673C482}">
      <dgm:prSet/>
      <dgm:spPr/>
      <dgm:t>
        <a:bodyPr/>
        <a:lstStyle/>
        <a:p>
          <a:endParaRPr lang="es-PE" sz="3200"/>
        </a:p>
      </dgm:t>
    </dgm:pt>
    <dgm:pt modelId="{97315B36-B705-4B3C-A99F-DE4D49960E41}" type="sibTrans" cxnId="{B09324E8-356E-4837-9A78-C6F8E673C482}">
      <dgm:prSet/>
      <dgm:spPr/>
      <dgm:t>
        <a:bodyPr/>
        <a:lstStyle/>
        <a:p>
          <a:endParaRPr lang="es-PE" sz="3200"/>
        </a:p>
      </dgm:t>
    </dgm:pt>
    <dgm:pt modelId="{C518CFB0-5551-4130-A31A-9A2FF156CB6D}">
      <dgm:prSet phldrT="[Texto]" custT="1"/>
      <dgm:spPr/>
      <dgm:t>
        <a:bodyPr/>
        <a:lstStyle/>
        <a:p>
          <a:r>
            <a:rPr lang="es-PE" sz="1400" dirty="0"/>
            <a:t>Desde el Requerimiento</a:t>
          </a:r>
        </a:p>
      </dgm:t>
    </dgm:pt>
    <dgm:pt modelId="{4EA4CF89-BBEC-4244-90D4-D93AC05E4EBA}" type="parTrans" cxnId="{B0FF012D-EE7D-4DBD-B080-B1D98142B38E}">
      <dgm:prSet/>
      <dgm:spPr/>
      <dgm:t>
        <a:bodyPr/>
        <a:lstStyle/>
        <a:p>
          <a:endParaRPr lang="es-PE" sz="3200"/>
        </a:p>
      </dgm:t>
    </dgm:pt>
    <dgm:pt modelId="{6AF9EAC7-8C12-44E7-AB85-8173BF79934E}" type="sibTrans" cxnId="{B0FF012D-EE7D-4DBD-B080-B1D98142B38E}">
      <dgm:prSet/>
      <dgm:spPr/>
      <dgm:t>
        <a:bodyPr/>
        <a:lstStyle/>
        <a:p>
          <a:endParaRPr lang="es-PE" sz="3200"/>
        </a:p>
      </dgm:t>
    </dgm:pt>
    <dgm:pt modelId="{AD079C2D-0F17-4293-89D7-7F5CCE64D290}">
      <dgm:prSet phldrT="[Texto]" custT="1"/>
      <dgm:spPr/>
      <dgm:t>
        <a:bodyPr/>
        <a:lstStyle/>
        <a:p>
          <a:r>
            <a:rPr lang="es-PE" sz="1400" dirty="0"/>
            <a:t> hasta la aprobación del documento del procedimiento de selección</a:t>
          </a:r>
        </a:p>
      </dgm:t>
    </dgm:pt>
    <dgm:pt modelId="{D4913F5C-E25C-4929-9A66-0F302E317639}" type="parTrans" cxnId="{39ABAFA9-D4F2-4B11-90FA-0F1E4529EF60}">
      <dgm:prSet/>
      <dgm:spPr/>
      <dgm:t>
        <a:bodyPr/>
        <a:lstStyle/>
        <a:p>
          <a:endParaRPr lang="es-PE" sz="3200"/>
        </a:p>
      </dgm:t>
    </dgm:pt>
    <dgm:pt modelId="{254ABBC9-73DE-492E-B1A0-A247334B9F44}" type="sibTrans" cxnId="{39ABAFA9-D4F2-4B11-90FA-0F1E4529EF60}">
      <dgm:prSet/>
      <dgm:spPr/>
      <dgm:t>
        <a:bodyPr/>
        <a:lstStyle/>
        <a:p>
          <a:endParaRPr lang="es-PE" sz="3200"/>
        </a:p>
      </dgm:t>
    </dgm:pt>
    <dgm:pt modelId="{A6375E93-743E-4213-936F-F6278840F65C}">
      <dgm:prSet phldrT="[Texto]" custT="1"/>
      <dgm:spPr/>
      <dgm:t>
        <a:bodyPr/>
        <a:lstStyle/>
        <a:p>
          <a:r>
            <a:rPr lang="es-PE" sz="1400" dirty="0"/>
            <a:t>Procedimiento de selección</a:t>
          </a:r>
        </a:p>
      </dgm:t>
    </dgm:pt>
    <dgm:pt modelId="{832C32C3-D01F-4D95-89D7-30CAFE026779}" type="parTrans" cxnId="{B1B2F020-17D5-4FE3-B5FA-4D3E015C2A6D}">
      <dgm:prSet/>
      <dgm:spPr/>
      <dgm:t>
        <a:bodyPr/>
        <a:lstStyle/>
        <a:p>
          <a:endParaRPr lang="es-PE" sz="3200"/>
        </a:p>
      </dgm:t>
    </dgm:pt>
    <dgm:pt modelId="{656B5AE3-12E0-4E4B-B437-108C9C8090C8}" type="sibTrans" cxnId="{B1B2F020-17D5-4FE3-B5FA-4D3E015C2A6D}">
      <dgm:prSet/>
      <dgm:spPr/>
      <dgm:t>
        <a:bodyPr/>
        <a:lstStyle/>
        <a:p>
          <a:endParaRPr lang="es-PE" sz="3200"/>
        </a:p>
      </dgm:t>
    </dgm:pt>
    <dgm:pt modelId="{0FC6FF44-51A4-4A10-A977-F2CDBC4E9279}">
      <dgm:prSet phldrT="[Texto]" custT="1"/>
      <dgm:spPr/>
      <dgm:t>
        <a:bodyPr/>
        <a:lstStyle/>
        <a:p>
          <a:r>
            <a:rPr lang="es-PE" sz="1400" dirty="0"/>
            <a:t>Desde la convocatoria</a:t>
          </a:r>
        </a:p>
      </dgm:t>
    </dgm:pt>
    <dgm:pt modelId="{8B7DFE0F-50AD-4E71-92E5-09F10D0B2A09}" type="parTrans" cxnId="{80F8A036-03D0-4D3D-9127-A0F5B5EBD5A1}">
      <dgm:prSet/>
      <dgm:spPr/>
      <dgm:t>
        <a:bodyPr/>
        <a:lstStyle/>
        <a:p>
          <a:endParaRPr lang="es-PE" sz="3200"/>
        </a:p>
      </dgm:t>
    </dgm:pt>
    <dgm:pt modelId="{EF4EE3E4-77C4-472D-A080-A146E13E38AC}" type="sibTrans" cxnId="{80F8A036-03D0-4D3D-9127-A0F5B5EBD5A1}">
      <dgm:prSet/>
      <dgm:spPr/>
      <dgm:t>
        <a:bodyPr/>
        <a:lstStyle/>
        <a:p>
          <a:endParaRPr lang="es-PE" sz="3200"/>
        </a:p>
      </dgm:t>
    </dgm:pt>
    <dgm:pt modelId="{E4E73F47-22AA-4068-B92C-A387C838F688}">
      <dgm:prSet phldrT="[Texto]" custT="1"/>
      <dgm:spPr/>
      <dgm:t>
        <a:bodyPr/>
        <a:lstStyle/>
        <a:p>
          <a:r>
            <a:rPr lang="es-PE" sz="1400" dirty="0"/>
            <a:t>Incluye el plazo para el perfeccionamiento del contrato</a:t>
          </a:r>
        </a:p>
      </dgm:t>
    </dgm:pt>
    <dgm:pt modelId="{9C3FEE31-933E-48BB-A533-A2ABD888F760}" type="parTrans" cxnId="{9FAC55D3-16CB-4AEB-9749-9354A9E82620}">
      <dgm:prSet/>
      <dgm:spPr/>
      <dgm:t>
        <a:bodyPr/>
        <a:lstStyle/>
        <a:p>
          <a:endParaRPr lang="es-PE" sz="3200"/>
        </a:p>
      </dgm:t>
    </dgm:pt>
    <dgm:pt modelId="{59ADDBC1-1A7F-425B-B246-63DF757A396E}" type="sibTrans" cxnId="{9FAC55D3-16CB-4AEB-9749-9354A9E82620}">
      <dgm:prSet/>
      <dgm:spPr/>
      <dgm:t>
        <a:bodyPr/>
        <a:lstStyle/>
        <a:p>
          <a:endParaRPr lang="es-PE" sz="3200"/>
        </a:p>
      </dgm:t>
    </dgm:pt>
    <dgm:pt modelId="{B701060C-AB85-4261-909A-89E34F55AA72}">
      <dgm:prSet phldrT="[Texto]" custT="1"/>
      <dgm:spPr/>
      <dgm:t>
        <a:bodyPr/>
        <a:lstStyle/>
        <a:p>
          <a:r>
            <a:rPr lang="es-PE" sz="1400" dirty="0"/>
            <a:t>Ejecución contractual</a:t>
          </a:r>
        </a:p>
      </dgm:t>
    </dgm:pt>
    <dgm:pt modelId="{2F330E34-D46B-46B5-8B13-148B56097978}" type="parTrans" cxnId="{D49ED339-2F51-4885-AA13-63DF10C4EA5C}">
      <dgm:prSet/>
      <dgm:spPr/>
      <dgm:t>
        <a:bodyPr/>
        <a:lstStyle/>
        <a:p>
          <a:endParaRPr lang="es-PE" sz="3200"/>
        </a:p>
      </dgm:t>
    </dgm:pt>
    <dgm:pt modelId="{B7A82CE4-8317-4D3C-8026-761BA31C9AE5}" type="sibTrans" cxnId="{D49ED339-2F51-4885-AA13-63DF10C4EA5C}">
      <dgm:prSet/>
      <dgm:spPr/>
      <dgm:t>
        <a:bodyPr/>
        <a:lstStyle/>
        <a:p>
          <a:endParaRPr lang="es-PE" sz="3200"/>
        </a:p>
      </dgm:t>
    </dgm:pt>
    <dgm:pt modelId="{6C2039AA-CCC3-4DCF-9C28-C36D987A1F46}">
      <dgm:prSet phldrT="[Texto]" custT="1"/>
      <dgm:spPr/>
      <dgm:t>
        <a:bodyPr/>
        <a:lstStyle/>
        <a:p>
          <a:r>
            <a:rPr lang="es-PE" sz="1400" dirty="0"/>
            <a:t>Desde el Perfeccionamiento del contrato</a:t>
          </a:r>
        </a:p>
      </dgm:t>
    </dgm:pt>
    <dgm:pt modelId="{E6D1552D-6DEE-4F98-850F-D61A553D9D14}" type="parTrans" cxnId="{1D8A012D-E080-41E9-B849-F679051DFD42}">
      <dgm:prSet/>
      <dgm:spPr/>
      <dgm:t>
        <a:bodyPr/>
        <a:lstStyle/>
        <a:p>
          <a:endParaRPr lang="es-PE" sz="3200"/>
        </a:p>
      </dgm:t>
    </dgm:pt>
    <dgm:pt modelId="{8D70498C-601D-4855-A4A8-992F96FBDFC0}" type="sibTrans" cxnId="{1D8A012D-E080-41E9-B849-F679051DFD42}">
      <dgm:prSet/>
      <dgm:spPr/>
      <dgm:t>
        <a:bodyPr/>
        <a:lstStyle/>
        <a:p>
          <a:endParaRPr lang="es-PE" sz="3200"/>
        </a:p>
      </dgm:t>
    </dgm:pt>
    <dgm:pt modelId="{FCC6FC74-5B3B-4F88-895E-3773037B0552}">
      <dgm:prSet phldrT="[Texto]" custT="1"/>
      <dgm:spPr/>
      <dgm:t>
        <a:bodyPr/>
        <a:lstStyle/>
        <a:p>
          <a:r>
            <a:rPr lang="es-PE" sz="1400" dirty="0"/>
            <a:t>Hasta la culminación de la contratación</a:t>
          </a:r>
        </a:p>
      </dgm:t>
    </dgm:pt>
    <dgm:pt modelId="{5DC166BB-AEAF-4CF5-B96B-EEAA3CB13F9E}" type="parTrans" cxnId="{95D25367-7D94-4D87-B8DB-5A1FE11DE81E}">
      <dgm:prSet/>
      <dgm:spPr/>
      <dgm:t>
        <a:bodyPr/>
        <a:lstStyle/>
        <a:p>
          <a:endParaRPr lang="es-PE" sz="3200"/>
        </a:p>
      </dgm:t>
    </dgm:pt>
    <dgm:pt modelId="{7A294C7D-35A1-4AA2-BBAA-8EC6EBEDE3A1}" type="sibTrans" cxnId="{95D25367-7D94-4D87-B8DB-5A1FE11DE81E}">
      <dgm:prSet/>
      <dgm:spPr/>
      <dgm:t>
        <a:bodyPr/>
        <a:lstStyle/>
        <a:p>
          <a:endParaRPr lang="es-PE" sz="3200"/>
        </a:p>
      </dgm:t>
    </dgm:pt>
    <dgm:pt modelId="{3DC4A896-EA47-40CB-ABF0-1ACEBBE7AB9E}" type="pres">
      <dgm:prSet presAssocID="{C757F31C-17CC-4AE2-AC48-DFC42E281784}" presName="theList" presStyleCnt="0">
        <dgm:presLayoutVars>
          <dgm:dir/>
          <dgm:animLvl val="lvl"/>
          <dgm:resizeHandles val="exact"/>
        </dgm:presLayoutVars>
      </dgm:prSet>
      <dgm:spPr/>
    </dgm:pt>
    <dgm:pt modelId="{9D7A3A75-CE74-4FB3-8F40-CA908CB64CB3}" type="pres">
      <dgm:prSet presAssocID="{EB7F20CF-E9EB-447B-A16F-535EFEBC24B4}" presName="compNode" presStyleCnt="0"/>
      <dgm:spPr/>
    </dgm:pt>
    <dgm:pt modelId="{4EEA6F02-A51B-4867-ABF8-A4A153019911}" type="pres">
      <dgm:prSet presAssocID="{EB7F20CF-E9EB-447B-A16F-535EFEBC24B4}" presName="noGeometry" presStyleCnt="0"/>
      <dgm:spPr/>
    </dgm:pt>
    <dgm:pt modelId="{ECC1688A-ED33-491F-B727-20465CB6E9FD}" type="pres">
      <dgm:prSet presAssocID="{EB7F20CF-E9EB-447B-A16F-535EFEBC24B4}" presName="childTextVisible" presStyleLbl="bgAccFollowNode1" presStyleIdx="0" presStyleCnt="3">
        <dgm:presLayoutVars>
          <dgm:bulletEnabled val="1"/>
        </dgm:presLayoutVars>
      </dgm:prSet>
      <dgm:spPr/>
    </dgm:pt>
    <dgm:pt modelId="{195823FB-187D-4773-83E6-F421DB37855D}" type="pres">
      <dgm:prSet presAssocID="{EB7F20CF-E9EB-447B-A16F-535EFEBC24B4}" presName="childTextHidden" presStyleLbl="bgAccFollowNode1" presStyleIdx="0" presStyleCnt="3"/>
      <dgm:spPr/>
    </dgm:pt>
    <dgm:pt modelId="{7A11D560-4085-484B-A6E6-077871F850E1}" type="pres">
      <dgm:prSet presAssocID="{EB7F20CF-E9EB-447B-A16F-535EFEBC24B4}" presName="parentText" presStyleLbl="node1" presStyleIdx="0" presStyleCnt="3">
        <dgm:presLayoutVars>
          <dgm:chMax val="1"/>
          <dgm:bulletEnabled val="1"/>
        </dgm:presLayoutVars>
      </dgm:prSet>
      <dgm:spPr/>
    </dgm:pt>
    <dgm:pt modelId="{7513146F-140C-4AFD-BC23-4EDBA1CA0A11}" type="pres">
      <dgm:prSet presAssocID="{EB7F20CF-E9EB-447B-A16F-535EFEBC24B4}" presName="aSpace" presStyleCnt="0"/>
      <dgm:spPr/>
    </dgm:pt>
    <dgm:pt modelId="{19236CAB-1E32-413F-81A7-25A0BD252E7F}" type="pres">
      <dgm:prSet presAssocID="{A6375E93-743E-4213-936F-F6278840F65C}" presName="compNode" presStyleCnt="0"/>
      <dgm:spPr/>
    </dgm:pt>
    <dgm:pt modelId="{3B524454-4DDA-4C62-9901-4560A8E24AC0}" type="pres">
      <dgm:prSet presAssocID="{A6375E93-743E-4213-936F-F6278840F65C}" presName="noGeometry" presStyleCnt="0"/>
      <dgm:spPr/>
    </dgm:pt>
    <dgm:pt modelId="{398027AF-7512-4113-86ED-87BBB51AE87B}" type="pres">
      <dgm:prSet presAssocID="{A6375E93-743E-4213-936F-F6278840F65C}" presName="childTextVisible" presStyleLbl="bgAccFollowNode1" presStyleIdx="1" presStyleCnt="3">
        <dgm:presLayoutVars>
          <dgm:bulletEnabled val="1"/>
        </dgm:presLayoutVars>
      </dgm:prSet>
      <dgm:spPr/>
    </dgm:pt>
    <dgm:pt modelId="{C27FE811-B29A-472D-8276-0B86C4ED2CFA}" type="pres">
      <dgm:prSet presAssocID="{A6375E93-743E-4213-936F-F6278840F65C}" presName="childTextHidden" presStyleLbl="bgAccFollowNode1" presStyleIdx="1" presStyleCnt="3"/>
      <dgm:spPr/>
    </dgm:pt>
    <dgm:pt modelId="{0D619DCD-1F05-42CF-A534-FB964476727A}" type="pres">
      <dgm:prSet presAssocID="{A6375E93-743E-4213-936F-F6278840F65C}" presName="parentText" presStyleLbl="node1" presStyleIdx="1" presStyleCnt="3">
        <dgm:presLayoutVars>
          <dgm:chMax val="1"/>
          <dgm:bulletEnabled val="1"/>
        </dgm:presLayoutVars>
      </dgm:prSet>
      <dgm:spPr/>
    </dgm:pt>
    <dgm:pt modelId="{391A3BCA-10F7-4F26-B974-FED6957F3BA8}" type="pres">
      <dgm:prSet presAssocID="{A6375E93-743E-4213-936F-F6278840F65C}" presName="aSpace" presStyleCnt="0"/>
      <dgm:spPr/>
    </dgm:pt>
    <dgm:pt modelId="{B4EB7AEF-C8D5-4592-AAF8-4A2687070764}" type="pres">
      <dgm:prSet presAssocID="{B701060C-AB85-4261-909A-89E34F55AA72}" presName="compNode" presStyleCnt="0"/>
      <dgm:spPr/>
    </dgm:pt>
    <dgm:pt modelId="{A11E2517-0D9F-46F0-B74F-C881325B0D9A}" type="pres">
      <dgm:prSet presAssocID="{B701060C-AB85-4261-909A-89E34F55AA72}" presName="noGeometry" presStyleCnt="0"/>
      <dgm:spPr/>
    </dgm:pt>
    <dgm:pt modelId="{AAE6C154-40C3-453A-97B0-89C8549697E6}" type="pres">
      <dgm:prSet presAssocID="{B701060C-AB85-4261-909A-89E34F55AA72}" presName="childTextVisible" presStyleLbl="bgAccFollowNode1" presStyleIdx="2" presStyleCnt="3">
        <dgm:presLayoutVars>
          <dgm:bulletEnabled val="1"/>
        </dgm:presLayoutVars>
      </dgm:prSet>
      <dgm:spPr/>
    </dgm:pt>
    <dgm:pt modelId="{B58BF8FC-E710-4939-8EC3-4FA10592F09A}" type="pres">
      <dgm:prSet presAssocID="{B701060C-AB85-4261-909A-89E34F55AA72}" presName="childTextHidden" presStyleLbl="bgAccFollowNode1" presStyleIdx="2" presStyleCnt="3"/>
      <dgm:spPr/>
    </dgm:pt>
    <dgm:pt modelId="{6D3D032E-1081-4981-9A9D-0C50CF536989}" type="pres">
      <dgm:prSet presAssocID="{B701060C-AB85-4261-909A-89E34F55AA72}" presName="parentText" presStyleLbl="node1" presStyleIdx="2" presStyleCnt="3">
        <dgm:presLayoutVars>
          <dgm:chMax val="1"/>
          <dgm:bulletEnabled val="1"/>
        </dgm:presLayoutVars>
      </dgm:prSet>
      <dgm:spPr/>
    </dgm:pt>
  </dgm:ptLst>
  <dgm:cxnLst>
    <dgm:cxn modelId="{3A90ED15-4132-48CF-96E1-13C827C5C94B}" type="presOf" srcId="{6C2039AA-CCC3-4DCF-9C28-C36D987A1F46}" destId="{B58BF8FC-E710-4939-8EC3-4FA10592F09A}" srcOrd="1" destOrd="0" presId="urn:microsoft.com/office/officeart/2005/8/layout/hProcess6"/>
    <dgm:cxn modelId="{FCA4A21A-E1AC-4A8B-95D7-2A80B6759682}" type="presOf" srcId="{6C2039AA-CCC3-4DCF-9C28-C36D987A1F46}" destId="{AAE6C154-40C3-453A-97B0-89C8549697E6}" srcOrd="0" destOrd="0" presId="urn:microsoft.com/office/officeart/2005/8/layout/hProcess6"/>
    <dgm:cxn modelId="{B1B2F020-17D5-4FE3-B5FA-4D3E015C2A6D}" srcId="{C757F31C-17CC-4AE2-AC48-DFC42E281784}" destId="{A6375E93-743E-4213-936F-F6278840F65C}" srcOrd="1" destOrd="0" parTransId="{832C32C3-D01F-4D95-89D7-30CAFE026779}" sibTransId="{656B5AE3-12E0-4E4B-B437-108C9C8090C8}"/>
    <dgm:cxn modelId="{23423E2B-4E45-402E-B3D7-19C7680F2D01}" type="presOf" srcId="{E4E73F47-22AA-4068-B92C-A387C838F688}" destId="{C27FE811-B29A-472D-8276-0B86C4ED2CFA}" srcOrd="1" destOrd="1" presId="urn:microsoft.com/office/officeart/2005/8/layout/hProcess6"/>
    <dgm:cxn modelId="{1D8A012D-E080-41E9-B849-F679051DFD42}" srcId="{B701060C-AB85-4261-909A-89E34F55AA72}" destId="{6C2039AA-CCC3-4DCF-9C28-C36D987A1F46}" srcOrd="0" destOrd="0" parTransId="{E6D1552D-6DEE-4F98-850F-D61A553D9D14}" sibTransId="{8D70498C-601D-4855-A4A8-992F96FBDFC0}"/>
    <dgm:cxn modelId="{B0FF012D-EE7D-4DBD-B080-B1D98142B38E}" srcId="{EB7F20CF-E9EB-447B-A16F-535EFEBC24B4}" destId="{C518CFB0-5551-4130-A31A-9A2FF156CB6D}" srcOrd="0" destOrd="0" parTransId="{4EA4CF89-BBEC-4244-90D4-D93AC05E4EBA}" sibTransId="{6AF9EAC7-8C12-44E7-AB85-8173BF79934E}"/>
    <dgm:cxn modelId="{AF16B52D-5549-49F1-B945-52C83A5BFA2E}" type="presOf" srcId="{C518CFB0-5551-4130-A31A-9A2FF156CB6D}" destId="{ECC1688A-ED33-491F-B727-20465CB6E9FD}" srcOrd="0" destOrd="0" presId="urn:microsoft.com/office/officeart/2005/8/layout/hProcess6"/>
    <dgm:cxn modelId="{2F08A930-2F4C-4C42-A1CF-92F274BF3031}" type="presOf" srcId="{AD079C2D-0F17-4293-89D7-7F5CCE64D290}" destId="{ECC1688A-ED33-491F-B727-20465CB6E9FD}" srcOrd="0" destOrd="1" presId="urn:microsoft.com/office/officeart/2005/8/layout/hProcess6"/>
    <dgm:cxn modelId="{3E3C5632-F73F-4587-BEA7-C228F79B8B71}" type="presOf" srcId="{EB7F20CF-E9EB-447B-A16F-535EFEBC24B4}" destId="{7A11D560-4085-484B-A6E6-077871F850E1}" srcOrd="0" destOrd="0" presId="urn:microsoft.com/office/officeart/2005/8/layout/hProcess6"/>
    <dgm:cxn modelId="{80F8A036-03D0-4D3D-9127-A0F5B5EBD5A1}" srcId="{A6375E93-743E-4213-936F-F6278840F65C}" destId="{0FC6FF44-51A4-4A10-A977-F2CDBC4E9279}" srcOrd="0" destOrd="0" parTransId="{8B7DFE0F-50AD-4E71-92E5-09F10D0B2A09}" sibTransId="{EF4EE3E4-77C4-472D-A080-A146E13E38AC}"/>
    <dgm:cxn modelId="{D49ED339-2F51-4885-AA13-63DF10C4EA5C}" srcId="{C757F31C-17CC-4AE2-AC48-DFC42E281784}" destId="{B701060C-AB85-4261-909A-89E34F55AA72}" srcOrd="2" destOrd="0" parTransId="{2F330E34-D46B-46B5-8B13-148B56097978}" sibTransId="{B7A82CE4-8317-4D3C-8026-761BA31C9AE5}"/>
    <dgm:cxn modelId="{50B5B73E-F646-49C6-BAEB-4F5AF8F1DF1D}" type="presOf" srcId="{AD079C2D-0F17-4293-89D7-7F5CCE64D290}" destId="{195823FB-187D-4773-83E6-F421DB37855D}" srcOrd="1" destOrd="1" presId="urn:microsoft.com/office/officeart/2005/8/layout/hProcess6"/>
    <dgm:cxn modelId="{5EA43C45-0324-49B1-AF1F-133A8AA624EB}" type="presOf" srcId="{0FC6FF44-51A4-4A10-A977-F2CDBC4E9279}" destId="{398027AF-7512-4113-86ED-87BBB51AE87B}" srcOrd="0" destOrd="0" presId="urn:microsoft.com/office/officeart/2005/8/layout/hProcess6"/>
    <dgm:cxn modelId="{2C913A67-AB19-4BEC-B0C7-9D85CC4C6EC9}" type="presOf" srcId="{C757F31C-17CC-4AE2-AC48-DFC42E281784}" destId="{3DC4A896-EA47-40CB-ABF0-1ACEBBE7AB9E}" srcOrd="0" destOrd="0" presId="urn:microsoft.com/office/officeart/2005/8/layout/hProcess6"/>
    <dgm:cxn modelId="{95D25367-7D94-4D87-B8DB-5A1FE11DE81E}" srcId="{B701060C-AB85-4261-909A-89E34F55AA72}" destId="{FCC6FC74-5B3B-4F88-895E-3773037B0552}" srcOrd="1" destOrd="0" parTransId="{5DC166BB-AEAF-4CF5-B96B-EEAA3CB13F9E}" sibTransId="{7A294C7D-35A1-4AA2-BBAA-8EC6EBEDE3A1}"/>
    <dgm:cxn modelId="{4474F36B-B3DE-4F27-9354-016850449694}" type="presOf" srcId="{0FC6FF44-51A4-4A10-A977-F2CDBC4E9279}" destId="{C27FE811-B29A-472D-8276-0B86C4ED2CFA}" srcOrd="1" destOrd="0" presId="urn:microsoft.com/office/officeart/2005/8/layout/hProcess6"/>
    <dgm:cxn modelId="{A6882C6D-7AD9-42D6-A413-13C432E49DEB}" type="presOf" srcId="{FCC6FC74-5B3B-4F88-895E-3773037B0552}" destId="{B58BF8FC-E710-4939-8EC3-4FA10592F09A}" srcOrd="1" destOrd="1" presId="urn:microsoft.com/office/officeart/2005/8/layout/hProcess6"/>
    <dgm:cxn modelId="{0F9C1559-A01E-4749-89BB-B9652E5BCE2E}" type="presOf" srcId="{FCC6FC74-5B3B-4F88-895E-3773037B0552}" destId="{AAE6C154-40C3-453A-97B0-89C8549697E6}" srcOrd="0" destOrd="1" presId="urn:microsoft.com/office/officeart/2005/8/layout/hProcess6"/>
    <dgm:cxn modelId="{7509A6A1-B2F1-4650-B59B-73ED1F983099}" type="presOf" srcId="{B701060C-AB85-4261-909A-89E34F55AA72}" destId="{6D3D032E-1081-4981-9A9D-0C50CF536989}" srcOrd="0" destOrd="0" presId="urn:microsoft.com/office/officeart/2005/8/layout/hProcess6"/>
    <dgm:cxn modelId="{39ABAFA9-D4F2-4B11-90FA-0F1E4529EF60}" srcId="{EB7F20CF-E9EB-447B-A16F-535EFEBC24B4}" destId="{AD079C2D-0F17-4293-89D7-7F5CCE64D290}" srcOrd="1" destOrd="0" parTransId="{D4913F5C-E25C-4929-9A66-0F302E317639}" sibTransId="{254ABBC9-73DE-492E-B1A0-A247334B9F44}"/>
    <dgm:cxn modelId="{FF727FB3-69E8-4EAC-9190-F7BAFC050FFF}" type="presOf" srcId="{E4E73F47-22AA-4068-B92C-A387C838F688}" destId="{398027AF-7512-4113-86ED-87BBB51AE87B}" srcOrd="0" destOrd="1" presId="urn:microsoft.com/office/officeart/2005/8/layout/hProcess6"/>
    <dgm:cxn modelId="{9FAC55D3-16CB-4AEB-9749-9354A9E82620}" srcId="{A6375E93-743E-4213-936F-F6278840F65C}" destId="{E4E73F47-22AA-4068-B92C-A387C838F688}" srcOrd="1" destOrd="0" parTransId="{9C3FEE31-933E-48BB-A533-A2ABD888F760}" sibTransId="{59ADDBC1-1A7F-425B-B246-63DF757A396E}"/>
    <dgm:cxn modelId="{B09324E8-356E-4837-9A78-C6F8E673C482}" srcId="{C757F31C-17CC-4AE2-AC48-DFC42E281784}" destId="{EB7F20CF-E9EB-447B-A16F-535EFEBC24B4}" srcOrd="0" destOrd="0" parTransId="{F0AFA728-4B71-4D16-87ED-4B8B226997B0}" sibTransId="{97315B36-B705-4B3C-A99F-DE4D49960E41}"/>
    <dgm:cxn modelId="{8D3AD4E8-B6F1-4F92-951F-1DF5A7D116CA}" type="presOf" srcId="{A6375E93-743E-4213-936F-F6278840F65C}" destId="{0D619DCD-1F05-42CF-A534-FB964476727A}" srcOrd="0" destOrd="0" presId="urn:microsoft.com/office/officeart/2005/8/layout/hProcess6"/>
    <dgm:cxn modelId="{B3563AEA-E952-4BA9-80F7-C29BCB8A196F}" type="presOf" srcId="{C518CFB0-5551-4130-A31A-9A2FF156CB6D}" destId="{195823FB-187D-4773-83E6-F421DB37855D}" srcOrd="1" destOrd="0" presId="urn:microsoft.com/office/officeart/2005/8/layout/hProcess6"/>
    <dgm:cxn modelId="{E78B721B-1AF2-4746-A204-EC3F58F0C77E}" type="presParOf" srcId="{3DC4A896-EA47-40CB-ABF0-1ACEBBE7AB9E}" destId="{9D7A3A75-CE74-4FB3-8F40-CA908CB64CB3}" srcOrd="0" destOrd="0" presId="urn:microsoft.com/office/officeart/2005/8/layout/hProcess6"/>
    <dgm:cxn modelId="{35C12141-57CF-485C-96CE-CC1050D31DD0}" type="presParOf" srcId="{9D7A3A75-CE74-4FB3-8F40-CA908CB64CB3}" destId="{4EEA6F02-A51B-4867-ABF8-A4A153019911}" srcOrd="0" destOrd="0" presId="urn:microsoft.com/office/officeart/2005/8/layout/hProcess6"/>
    <dgm:cxn modelId="{0AD57096-9971-469A-8599-C260C5B9B5B3}" type="presParOf" srcId="{9D7A3A75-CE74-4FB3-8F40-CA908CB64CB3}" destId="{ECC1688A-ED33-491F-B727-20465CB6E9FD}" srcOrd="1" destOrd="0" presId="urn:microsoft.com/office/officeart/2005/8/layout/hProcess6"/>
    <dgm:cxn modelId="{D37A904A-6E57-4773-9093-51D5EB153AE2}" type="presParOf" srcId="{9D7A3A75-CE74-4FB3-8F40-CA908CB64CB3}" destId="{195823FB-187D-4773-83E6-F421DB37855D}" srcOrd="2" destOrd="0" presId="urn:microsoft.com/office/officeart/2005/8/layout/hProcess6"/>
    <dgm:cxn modelId="{35F3E450-92EE-40DA-AB72-5BF204EA57E5}" type="presParOf" srcId="{9D7A3A75-CE74-4FB3-8F40-CA908CB64CB3}" destId="{7A11D560-4085-484B-A6E6-077871F850E1}" srcOrd="3" destOrd="0" presId="urn:microsoft.com/office/officeart/2005/8/layout/hProcess6"/>
    <dgm:cxn modelId="{696BFF81-ED95-4BFA-9D60-D728936990AA}" type="presParOf" srcId="{3DC4A896-EA47-40CB-ABF0-1ACEBBE7AB9E}" destId="{7513146F-140C-4AFD-BC23-4EDBA1CA0A11}" srcOrd="1" destOrd="0" presId="urn:microsoft.com/office/officeart/2005/8/layout/hProcess6"/>
    <dgm:cxn modelId="{19D829E3-D56E-4C3C-BD55-6C60D629F993}" type="presParOf" srcId="{3DC4A896-EA47-40CB-ABF0-1ACEBBE7AB9E}" destId="{19236CAB-1E32-413F-81A7-25A0BD252E7F}" srcOrd="2" destOrd="0" presId="urn:microsoft.com/office/officeart/2005/8/layout/hProcess6"/>
    <dgm:cxn modelId="{B40F7BAB-36E1-4602-AA9B-7B8602000E49}" type="presParOf" srcId="{19236CAB-1E32-413F-81A7-25A0BD252E7F}" destId="{3B524454-4DDA-4C62-9901-4560A8E24AC0}" srcOrd="0" destOrd="0" presId="urn:microsoft.com/office/officeart/2005/8/layout/hProcess6"/>
    <dgm:cxn modelId="{AAA0ACC4-1B67-4CFB-8E97-95F979731C46}" type="presParOf" srcId="{19236CAB-1E32-413F-81A7-25A0BD252E7F}" destId="{398027AF-7512-4113-86ED-87BBB51AE87B}" srcOrd="1" destOrd="0" presId="urn:microsoft.com/office/officeart/2005/8/layout/hProcess6"/>
    <dgm:cxn modelId="{9725754D-E4BE-43D3-9FFC-5A88468502D6}" type="presParOf" srcId="{19236CAB-1E32-413F-81A7-25A0BD252E7F}" destId="{C27FE811-B29A-472D-8276-0B86C4ED2CFA}" srcOrd="2" destOrd="0" presId="urn:microsoft.com/office/officeart/2005/8/layout/hProcess6"/>
    <dgm:cxn modelId="{890F140F-D7D6-44FD-911C-17690BA85CE8}" type="presParOf" srcId="{19236CAB-1E32-413F-81A7-25A0BD252E7F}" destId="{0D619DCD-1F05-42CF-A534-FB964476727A}" srcOrd="3" destOrd="0" presId="urn:microsoft.com/office/officeart/2005/8/layout/hProcess6"/>
    <dgm:cxn modelId="{E422C196-4784-40F5-852E-001C3622D0DF}" type="presParOf" srcId="{3DC4A896-EA47-40CB-ABF0-1ACEBBE7AB9E}" destId="{391A3BCA-10F7-4F26-B974-FED6957F3BA8}" srcOrd="3" destOrd="0" presId="urn:microsoft.com/office/officeart/2005/8/layout/hProcess6"/>
    <dgm:cxn modelId="{A65A2CED-4724-424C-B343-6A1007616E96}" type="presParOf" srcId="{3DC4A896-EA47-40CB-ABF0-1ACEBBE7AB9E}" destId="{B4EB7AEF-C8D5-4592-AAF8-4A2687070764}" srcOrd="4" destOrd="0" presId="urn:microsoft.com/office/officeart/2005/8/layout/hProcess6"/>
    <dgm:cxn modelId="{0DD3C1E7-D956-4D6E-9CF5-FDBE68F17047}" type="presParOf" srcId="{B4EB7AEF-C8D5-4592-AAF8-4A2687070764}" destId="{A11E2517-0D9F-46F0-B74F-C881325B0D9A}" srcOrd="0" destOrd="0" presId="urn:microsoft.com/office/officeart/2005/8/layout/hProcess6"/>
    <dgm:cxn modelId="{8350C404-F8A1-48AC-B821-B1CA91DAA6E0}" type="presParOf" srcId="{B4EB7AEF-C8D5-4592-AAF8-4A2687070764}" destId="{AAE6C154-40C3-453A-97B0-89C8549697E6}" srcOrd="1" destOrd="0" presId="urn:microsoft.com/office/officeart/2005/8/layout/hProcess6"/>
    <dgm:cxn modelId="{A0D2F7C2-C357-440F-A688-D34A2784DD3D}" type="presParOf" srcId="{B4EB7AEF-C8D5-4592-AAF8-4A2687070764}" destId="{B58BF8FC-E710-4939-8EC3-4FA10592F09A}" srcOrd="2" destOrd="0" presId="urn:microsoft.com/office/officeart/2005/8/layout/hProcess6"/>
    <dgm:cxn modelId="{6E17A8EC-DA93-4C9B-9679-0E2B42857CC1}" type="presParOf" srcId="{B4EB7AEF-C8D5-4592-AAF8-4A2687070764}" destId="{6D3D032E-1081-4981-9A9D-0C50CF536989}" srcOrd="3" destOrd="0" presId="urn:microsoft.com/office/officeart/2005/8/layout/hProcess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904E32-45A1-482F-ABA6-90CB122D59A8}" type="doc">
      <dgm:prSet loTypeId="urn:microsoft.com/office/officeart/2005/8/layout/chevron1" loCatId="process" qsTypeId="urn:microsoft.com/office/officeart/2005/8/quickstyle/simple1" qsCatId="simple" csTypeId="urn:microsoft.com/office/officeart/2005/8/colors/colorful2" csCatId="colorful" phldr="1"/>
      <dgm:spPr/>
    </dgm:pt>
    <dgm:pt modelId="{C9C9C0B1-F880-4576-8F93-B1D0A871470E}">
      <dgm:prSet phldrT="[Texto]" custT="1"/>
      <dgm:spPr>
        <a:solidFill>
          <a:srgbClr val="9E0A1E"/>
        </a:solidFill>
      </dgm:spPr>
      <dgm:t>
        <a:bodyPr/>
        <a:lstStyle/>
        <a:p>
          <a:pPr>
            <a:spcAft>
              <a:spcPts val="0"/>
            </a:spcAft>
          </a:pPr>
          <a:r>
            <a:rPr lang="es-PE" sz="2400" dirty="0"/>
            <a:t>FASE       </a:t>
          </a:r>
        </a:p>
        <a:p>
          <a:pPr>
            <a:spcAft>
              <a:spcPct val="35000"/>
            </a:spcAft>
          </a:pPr>
          <a:r>
            <a:rPr lang="es-PE" sz="2000" i="1" dirty="0">
              <a:solidFill>
                <a:srgbClr val="009BFF"/>
              </a:solidFill>
            </a:rPr>
            <a:t>Mayo</a:t>
          </a:r>
        </a:p>
      </dgm:t>
    </dgm:pt>
    <dgm:pt modelId="{54DCA2EC-C42F-48B2-A111-73BA69AD41A3}" type="parTrans" cxnId="{2382921C-991B-4CCC-948A-42658AD36240}">
      <dgm:prSet/>
      <dgm:spPr/>
      <dgm:t>
        <a:bodyPr/>
        <a:lstStyle/>
        <a:p>
          <a:endParaRPr lang="es-PE" sz="1050"/>
        </a:p>
      </dgm:t>
    </dgm:pt>
    <dgm:pt modelId="{20E1CB47-A174-40B8-9B85-16A14332E87C}" type="sibTrans" cxnId="{2382921C-991B-4CCC-948A-42658AD36240}">
      <dgm:prSet/>
      <dgm:spPr/>
      <dgm:t>
        <a:bodyPr/>
        <a:lstStyle/>
        <a:p>
          <a:endParaRPr lang="es-PE" sz="1050"/>
        </a:p>
      </dgm:t>
    </dgm:pt>
    <dgm:pt modelId="{AD09FE54-0E70-457A-9306-79A27B2C6FF2}">
      <dgm:prSet phldrT="[Texto]" custT="1"/>
      <dgm:spPr>
        <a:solidFill>
          <a:srgbClr val="0E5C7B"/>
        </a:solidFill>
      </dgm:spPr>
      <dgm:t>
        <a:bodyPr/>
        <a:lstStyle/>
        <a:p>
          <a:pPr>
            <a:lnSpc>
              <a:spcPct val="100000"/>
            </a:lnSpc>
            <a:spcAft>
              <a:spcPts val="0"/>
            </a:spcAft>
          </a:pPr>
          <a:r>
            <a:rPr lang="es-PE" sz="2400" dirty="0"/>
            <a:t>FASE        </a:t>
          </a:r>
        </a:p>
        <a:p>
          <a:pPr>
            <a:lnSpc>
              <a:spcPct val="90000"/>
            </a:lnSpc>
            <a:spcAft>
              <a:spcPct val="35000"/>
            </a:spcAft>
          </a:pPr>
          <a:r>
            <a:rPr lang="es-PE" sz="2000" i="1" dirty="0">
              <a:solidFill>
                <a:srgbClr val="039AF9"/>
              </a:solidFill>
            </a:rPr>
            <a:t>Junio</a:t>
          </a:r>
          <a:r>
            <a:rPr lang="es-PE" sz="2400" dirty="0"/>
            <a:t>   </a:t>
          </a:r>
        </a:p>
      </dgm:t>
    </dgm:pt>
    <dgm:pt modelId="{30375560-29F4-44AA-A259-E2376CDDF4CF}" type="parTrans" cxnId="{466A3DA6-3557-436D-8B23-AA77FEBA4682}">
      <dgm:prSet/>
      <dgm:spPr/>
      <dgm:t>
        <a:bodyPr/>
        <a:lstStyle/>
        <a:p>
          <a:endParaRPr lang="es-PE" sz="1050"/>
        </a:p>
      </dgm:t>
    </dgm:pt>
    <dgm:pt modelId="{2BE3F159-BD9D-4778-9CA0-C2D1ED7C1647}" type="sibTrans" cxnId="{466A3DA6-3557-436D-8B23-AA77FEBA4682}">
      <dgm:prSet/>
      <dgm:spPr/>
      <dgm:t>
        <a:bodyPr/>
        <a:lstStyle/>
        <a:p>
          <a:endParaRPr lang="es-PE" sz="1050"/>
        </a:p>
      </dgm:t>
    </dgm:pt>
    <dgm:pt modelId="{D1356D5C-7227-472D-8519-8AC7395ACBDC}">
      <dgm:prSet phldrT="[Texto]" custT="1"/>
      <dgm:spPr>
        <a:solidFill>
          <a:srgbClr val="507A92"/>
        </a:solidFill>
      </dgm:spPr>
      <dgm:t>
        <a:bodyPr/>
        <a:lstStyle/>
        <a:p>
          <a:pPr>
            <a:spcAft>
              <a:spcPts val="0"/>
            </a:spcAft>
          </a:pPr>
          <a:r>
            <a:rPr lang="es-PE" sz="2400" dirty="0"/>
            <a:t>FASE         </a:t>
          </a:r>
        </a:p>
        <a:p>
          <a:pPr>
            <a:spcAft>
              <a:spcPct val="35000"/>
            </a:spcAft>
          </a:pPr>
          <a:r>
            <a:rPr lang="es-PE" sz="2000" i="1" dirty="0">
              <a:solidFill>
                <a:srgbClr val="0790E8"/>
              </a:solidFill>
            </a:rPr>
            <a:t>Julio</a:t>
          </a:r>
        </a:p>
      </dgm:t>
    </dgm:pt>
    <dgm:pt modelId="{8C019499-9C98-46D3-A041-7659422E616C}" type="parTrans" cxnId="{B033B39F-DB3F-42AA-BFCF-00B0B63381B8}">
      <dgm:prSet/>
      <dgm:spPr/>
      <dgm:t>
        <a:bodyPr/>
        <a:lstStyle/>
        <a:p>
          <a:endParaRPr lang="es-PE" sz="1050"/>
        </a:p>
      </dgm:t>
    </dgm:pt>
    <dgm:pt modelId="{12EF4F65-3A35-43E4-B17A-99A0A0A5DF66}" type="sibTrans" cxnId="{B033B39F-DB3F-42AA-BFCF-00B0B63381B8}">
      <dgm:prSet/>
      <dgm:spPr/>
      <dgm:t>
        <a:bodyPr/>
        <a:lstStyle/>
        <a:p>
          <a:endParaRPr lang="es-PE" sz="1050"/>
        </a:p>
      </dgm:t>
    </dgm:pt>
    <dgm:pt modelId="{FCFFDE17-AE82-4FAF-A31F-4E556D37936A}">
      <dgm:prSet phldrT="[Texto]" custT="1"/>
      <dgm:spPr>
        <a:solidFill>
          <a:srgbClr val="FF6F49"/>
        </a:solidFill>
      </dgm:spPr>
      <dgm:t>
        <a:bodyPr/>
        <a:lstStyle/>
        <a:p>
          <a:pPr>
            <a:spcAft>
              <a:spcPts val="0"/>
            </a:spcAft>
          </a:pPr>
          <a:r>
            <a:rPr lang="es-PE" sz="2400" dirty="0"/>
            <a:t>FASE     </a:t>
          </a:r>
        </a:p>
        <a:p>
          <a:pPr>
            <a:spcAft>
              <a:spcPct val="35000"/>
            </a:spcAft>
          </a:pPr>
          <a:r>
            <a:rPr lang="es-PE" sz="2000" i="1" dirty="0">
              <a:solidFill>
                <a:srgbClr val="019BF1"/>
              </a:solidFill>
            </a:rPr>
            <a:t>Agosto</a:t>
          </a:r>
        </a:p>
      </dgm:t>
    </dgm:pt>
    <dgm:pt modelId="{F42E87A5-3418-4968-B567-56B366903A43}" type="parTrans" cxnId="{52361B16-CF54-4D03-914F-0F4323472C09}">
      <dgm:prSet/>
      <dgm:spPr/>
      <dgm:t>
        <a:bodyPr/>
        <a:lstStyle/>
        <a:p>
          <a:endParaRPr lang="es-PE" sz="1050"/>
        </a:p>
      </dgm:t>
    </dgm:pt>
    <dgm:pt modelId="{4D974EB5-87CD-49CB-ABC6-C5510B1C9877}" type="sibTrans" cxnId="{52361B16-CF54-4D03-914F-0F4323472C09}">
      <dgm:prSet/>
      <dgm:spPr/>
      <dgm:t>
        <a:bodyPr/>
        <a:lstStyle/>
        <a:p>
          <a:endParaRPr lang="es-PE" sz="1050"/>
        </a:p>
      </dgm:t>
    </dgm:pt>
    <dgm:pt modelId="{25143E18-A02B-43AA-9A19-B48506497A24}" type="pres">
      <dgm:prSet presAssocID="{55904E32-45A1-482F-ABA6-90CB122D59A8}" presName="Name0" presStyleCnt="0">
        <dgm:presLayoutVars>
          <dgm:dir/>
          <dgm:animLvl val="lvl"/>
          <dgm:resizeHandles val="exact"/>
        </dgm:presLayoutVars>
      </dgm:prSet>
      <dgm:spPr/>
    </dgm:pt>
    <dgm:pt modelId="{0608ADF2-922F-4C5C-AC31-04D649DBCB5C}" type="pres">
      <dgm:prSet presAssocID="{C9C9C0B1-F880-4576-8F93-B1D0A871470E}" presName="parTxOnly" presStyleLbl="node1" presStyleIdx="0" presStyleCnt="4" custLinFactNeighborX="-5082">
        <dgm:presLayoutVars>
          <dgm:chMax val="0"/>
          <dgm:chPref val="0"/>
          <dgm:bulletEnabled val="1"/>
        </dgm:presLayoutVars>
      </dgm:prSet>
      <dgm:spPr/>
    </dgm:pt>
    <dgm:pt modelId="{C7E57755-CDD6-429D-BCD0-9E48DD5C47AC}" type="pres">
      <dgm:prSet presAssocID="{20E1CB47-A174-40B8-9B85-16A14332E87C}" presName="parTxOnlySpace" presStyleCnt="0"/>
      <dgm:spPr/>
    </dgm:pt>
    <dgm:pt modelId="{F5E1C81A-DB71-4C89-9A1F-668CB2FF48C7}" type="pres">
      <dgm:prSet presAssocID="{AD09FE54-0E70-457A-9306-79A27B2C6FF2}" presName="parTxOnly" presStyleLbl="node1" presStyleIdx="1" presStyleCnt="4" custLinFactNeighborY="7859">
        <dgm:presLayoutVars>
          <dgm:chMax val="0"/>
          <dgm:chPref val="0"/>
          <dgm:bulletEnabled val="1"/>
        </dgm:presLayoutVars>
      </dgm:prSet>
      <dgm:spPr/>
    </dgm:pt>
    <dgm:pt modelId="{D35DE6F9-A8B5-4F7E-920A-DF05ADB24314}" type="pres">
      <dgm:prSet presAssocID="{2BE3F159-BD9D-4778-9CA0-C2D1ED7C1647}" presName="parTxOnlySpace" presStyleCnt="0"/>
      <dgm:spPr/>
    </dgm:pt>
    <dgm:pt modelId="{D94A78C1-B60C-4705-B73F-A27B98AD1539}" type="pres">
      <dgm:prSet presAssocID="{D1356D5C-7227-472D-8519-8AC7395ACBDC}" presName="parTxOnly" presStyleLbl="node1" presStyleIdx="2" presStyleCnt="4" custLinFactNeighborY="-1321">
        <dgm:presLayoutVars>
          <dgm:chMax val="0"/>
          <dgm:chPref val="0"/>
          <dgm:bulletEnabled val="1"/>
        </dgm:presLayoutVars>
      </dgm:prSet>
      <dgm:spPr/>
    </dgm:pt>
    <dgm:pt modelId="{95E4E507-50A8-466F-B1E9-F0CFD8E7E427}" type="pres">
      <dgm:prSet presAssocID="{12EF4F65-3A35-43E4-B17A-99A0A0A5DF66}" presName="parTxOnlySpace" presStyleCnt="0"/>
      <dgm:spPr/>
    </dgm:pt>
    <dgm:pt modelId="{7E2EF8FF-242C-4B45-97BC-468873FA86CC}" type="pres">
      <dgm:prSet presAssocID="{FCFFDE17-AE82-4FAF-A31F-4E556D37936A}" presName="parTxOnly" presStyleLbl="node1" presStyleIdx="3" presStyleCnt="4">
        <dgm:presLayoutVars>
          <dgm:chMax val="0"/>
          <dgm:chPref val="0"/>
          <dgm:bulletEnabled val="1"/>
        </dgm:presLayoutVars>
      </dgm:prSet>
      <dgm:spPr/>
    </dgm:pt>
  </dgm:ptLst>
  <dgm:cxnLst>
    <dgm:cxn modelId="{52361B16-CF54-4D03-914F-0F4323472C09}" srcId="{55904E32-45A1-482F-ABA6-90CB122D59A8}" destId="{FCFFDE17-AE82-4FAF-A31F-4E556D37936A}" srcOrd="3" destOrd="0" parTransId="{F42E87A5-3418-4968-B567-56B366903A43}" sibTransId="{4D974EB5-87CD-49CB-ABC6-C5510B1C9877}"/>
    <dgm:cxn modelId="{2382921C-991B-4CCC-948A-42658AD36240}" srcId="{55904E32-45A1-482F-ABA6-90CB122D59A8}" destId="{C9C9C0B1-F880-4576-8F93-B1D0A871470E}" srcOrd="0" destOrd="0" parTransId="{54DCA2EC-C42F-48B2-A111-73BA69AD41A3}" sibTransId="{20E1CB47-A174-40B8-9B85-16A14332E87C}"/>
    <dgm:cxn modelId="{BE463F6E-C8E8-4DBE-8EAE-330C8F27F00D}" type="presOf" srcId="{55904E32-45A1-482F-ABA6-90CB122D59A8}" destId="{25143E18-A02B-43AA-9A19-B48506497A24}" srcOrd="0" destOrd="0" presId="urn:microsoft.com/office/officeart/2005/8/layout/chevron1"/>
    <dgm:cxn modelId="{B033B39F-DB3F-42AA-BFCF-00B0B63381B8}" srcId="{55904E32-45A1-482F-ABA6-90CB122D59A8}" destId="{D1356D5C-7227-472D-8519-8AC7395ACBDC}" srcOrd="2" destOrd="0" parTransId="{8C019499-9C98-46D3-A041-7659422E616C}" sibTransId="{12EF4F65-3A35-43E4-B17A-99A0A0A5DF66}"/>
    <dgm:cxn modelId="{466A3DA6-3557-436D-8B23-AA77FEBA4682}" srcId="{55904E32-45A1-482F-ABA6-90CB122D59A8}" destId="{AD09FE54-0E70-457A-9306-79A27B2C6FF2}" srcOrd="1" destOrd="0" parTransId="{30375560-29F4-44AA-A259-E2376CDDF4CF}" sibTransId="{2BE3F159-BD9D-4778-9CA0-C2D1ED7C1647}"/>
    <dgm:cxn modelId="{2EA18FB7-09FA-4AB1-B250-6E35AD86ABAC}" type="presOf" srcId="{D1356D5C-7227-472D-8519-8AC7395ACBDC}" destId="{D94A78C1-B60C-4705-B73F-A27B98AD1539}" srcOrd="0" destOrd="0" presId="urn:microsoft.com/office/officeart/2005/8/layout/chevron1"/>
    <dgm:cxn modelId="{A01543E4-FA44-4452-9C57-0E0EC901EF89}" type="presOf" srcId="{C9C9C0B1-F880-4576-8F93-B1D0A871470E}" destId="{0608ADF2-922F-4C5C-AC31-04D649DBCB5C}" srcOrd="0" destOrd="0" presId="urn:microsoft.com/office/officeart/2005/8/layout/chevron1"/>
    <dgm:cxn modelId="{62A09CFD-5BC5-4258-B770-A1DD1793320A}" type="presOf" srcId="{FCFFDE17-AE82-4FAF-A31F-4E556D37936A}" destId="{7E2EF8FF-242C-4B45-97BC-468873FA86CC}" srcOrd="0" destOrd="0" presId="urn:microsoft.com/office/officeart/2005/8/layout/chevron1"/>
    <dgm:cxn modelId="{AA88C6FE-0920-4163-8CDF-812FA2E28398}" type="presOf" srcId="{AD09FE54-0E70-457A-9306-79A27B2C6FF2}" destId="{F5E1C81A-DB71-4C89-9A1F-668CB2FF48C7}" srcOrd="0" destOrd="0" presId="urn:microsoft.com/office/officeart/2005/8/layout/chevron1"/>
    <dgm:cxn modelId="{39582F19-A37A-4C76-88EF-8757A4CBD518}" type="presParOf" srcId="{25143E18-A02B-43AA-9A19-B48506497A24}" destId="{0608ADF2-922F-4C5C-AC31-04D649DBCB5C}" srcOrd="0" destOrd="0" presId="urn:microsoft.com/office/officeart/2005/8/layout/chevron1"/>
    <dgm:cxn modelId="{39B63231-6AE1-46A7-B329-AE91CB6B742B}" type="presParOf" srcId="{25143E18-A02B-43AA-9A19-B48506497A24}" destId="{C7E57755-CDD6-429D-BCD0-9E48DD5C47AC}" srcOrd="1" destOrd="0" presId="urn:microsoft.com/office/officeart/2005/8/layout/chevron1"/>
    <dgm:cxn modelId="{193160C8-ABE5-495B-A504-ADB63FA187EE}" type="presParOf" srcId="{25143E18-A02B-43AA-9A19-B48506497A24}" destId="{F5E1C81A-DB71-4C89-9A1F-668CB2FF48C7}" srcOrd="2" destOrd="0" presId="urn:microsoft.com/office/officeart/2005/8/layout/chevron1"/>
    <dgm:cxn modelId="{FA655173-59D7-4C61-B592-F339DF1A873F}" type="presParOf" srcId="{25143E18-A02B-43AA-9A19-B48506497A24}" destId="{D35DE6F9-A8B5-4F7E-920A-DF05ADB24314}" srcOrd="3" destOrd="0" presId="urn:microsoft.com/office/officeart/2005/8/layout/chevron1"/>
    <dgm:cxn modelId="{3F4C98C2-B75B-474E-BB11-45ADF0DAAB96}" type="presParOf" srcId="{25143E18-A02B-43AA-9A19-B48506497A24}" destId="{D94A78C1-B60C-4705-B73F-A27B98AD1539}" srcOrd="4" destOrd="0" presId="urn:microsoft.com/office/officeart/2005/8/layout/chevron1"/>
    <dgm:cxn modelId="{7D14C2E8-3B29-4CA6-947C-74554AB89AB7}" type="presParOf" srcId="{25143E18-A02B-43AA-9A19-B48506497A24}" destId="{95E4E507-50A8-466F-B1E9-F0CFD8E7E427}" srcOrd="5" destOrd="0" presId="urn:microsoft.com/office/officeart/2005/8/layout/chevron1"/>
    <dgm:cxn modelId="{CF76E4CA-C8D4-4AA3-AA4C-01C8649B1C02}" type="presParOf" srcId="{25143E18-A02B-43AA-9A19-B48506497A24}" destId="{7E2EF8FF-242C-4B45-97BC-468873FA86CC}" srcOrd="6" destOrd="0" presId="urn:microsoft.com/office/officeart/2005/8/layout/chevron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808DA42-AE5F-4059-980D-5BC44C0E082D}"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9A377D03-D365-4793-95A7-E3BC9B3E2F52}">
      <dgm:prSet/>
      <dgm:spPr/>
      <dgm:t>
        <a:bodyPr/>
        <a:lstStyle/>
        <a:p>
          <a:r>
            <a:rPr lang="es-PE" dirty="0"/>
            <a:t>Acontecimientos catastróficos, aquellos de carácter extraordinario ocasionados por la naturaleza o por la acción u omisión del obrar humano que generan daños afectando a una determinada comunidad.</a:t>
          </a:r>
          <a:endParaRPr lang="en-US" dirty="0"/>
        </a:p>
      </dgm:t>
    </dgm:pt>
    <dgm:pt modelId="{E79ABA34-07D1-4817-809F-3871D7D6E446}" type="parTrans" cxnId="{85402D0A-D443-46BC-BF31-A97EF502523D}">
      <dgm:prSet/>
      <dgm:spPr/>
      <dgm:t>
        <a:bodyPr/>
        <a:lstStyle/>
        <a:p>
          <a:endParaRPr lang="en-US"/>
        </a:p>
      </dgm:t>
    </dgm:pt>
    <dgm:pt modelId="{B7A75608-A30F-4A4D-ACA6-698A1048B9A3}" type="sibTrans" cxnId="{85402D0A-D443-46BC-BF31-A97EF502523D}">
      <dgm:prSet/>
      <dgm:spPr/>
      <dgm:t>
        <a:bodyPr/>
        <a:lstStyle/>
        <a:p>
          <a:endParaRPr lang="en-US"/>
        </a:p>
      </dgm:t>
    </dgm:pt>
    <dgm:pt modelId="{00700D95-B980-4365-8579-46AC2068CB23}">
      <dgm:prSet/>
      <dgm:spPr/>
      <dgm:t>
        <a:bodyPr/>
        <a:lstStyle/>
        <a:p>
          <a:r>
            <a:rPr lang="es-PE"/>
            <a:t>Situaciones que afectan defensa o seguridad nacional, dirigidas a enfrentar agresiones de orden interno o externo que menoscaben la consecución de los fines del Estado.</a:t>
          </a:r>
          <a:endParaRPr lang="en-US"/>
        </a:p>
      </dgm:t>
    </dgm:pt>
    <dgm:pt modelId="{012755D3-43E6-4908-8F1F-125371BB8324}" type="parTrans" cxnId="{434BA418-F906-4FF7-AF31-53609264B6ED}">
      <dgm:prSet/>
      <dgm:spPr/>
      <dgm:t>
        <a:bodyPr/>
        <a:lstStyle/>
        <a:p>
          <a:endParaRPr lang="en-US"/>
        </a:p>
      </dgm:t>
    </dgm:pt>
    <dgm:pt modelId="{89919D0C-B993-42C8-8BFC-FE7A82597C14}" type="sibTrans" cxnId="{434BA418-F906-4FF7-AF31-53609264B6ED}">
      <dgm:prSet/>
      <dgm:spPr/>
      <dgm:t>
        <a:bodyPr/>
        <a:lstStyle/>
        <a:p>
          <a:endParaRPr lang="en-US"/>
        </a:p>
      </dgm:t>
    </dgm:pt>
    <dgm:pt modelId="{B711EFA4-CAF6-4449-A12E-09E874631B1C}">
      <dgm:prSet/>
      <dgm:spPr/>
      <dgm:t>
        <a:bodyPr/>
        <a:lstStyle/>
        <a:p>
          <a:r>
            <a:rPr lang="es-PE"/>
            <a:t>Situaciones que supongan el grave peligro de que ocurra alguno de los acontecimientos catastróficos o situaciones que afectan defensa o seguridad nacional, es decir en la que exista la posibilidad debidamente comprobada (de manera inminente).</a:t>
          </a:r>
          <a:endParaRPr lang="en-US"/>
        </a:p>
      </dgm:t>
    </dgm:pt>
    <dgm:pt modelId="{A93C7855-9498-46F1-BDC6-2E3E47E5C6D2}" type="parTrans" cxnId="{449ADA08-32F9-49C0-A10B-23D3323BA884}">
      <dgm:prSet/>
      <dgm:spPr/>
      <dgm:t>
        <a:bodyPr/>
        <a:lstStyle/>
        <a:p>
          <a:endParaRPr lang="en-US"/>
        </a:p>
      </dgm:t>
    </dgm:pt>
    <dgm:pt modelId="{0C143DAE-7F5E-48CC-9FB7-FB7A78D0FEC0}" type="sibTrans" cxnId="{449ADA08-32F9-49C0-A10B-23D3323BA884}">
      <dgm:prSet/>
      <dgm:spPr/>
      <dgm:t>
        <a:bodyPr/>
        <a:lstStyle/>
        <a:p>
          <a:endParaRPr lang="en-US"/>
        </a:p>
      </dgm:t>
    </dgm:pt>
    <dgm:pt modelId="{51AB9BC0-ED0E-4CF7-9543-636225470CAA}">
      <dgm:prSet/>
      <dgm:spPr/>
      <dgm:t>
        <a:bodyPr/>
        <a:lstStyle/>
        <a:p>
          <a:r>
            <a:rPr lang="es-PE" dirty="0"/>
            <a:t>Emergencia sanitaria declarada por el ente rector del sistema nacional de salud.</a:t>
          </a:r>
          <a:endParaRPr lang="en-US" dirty="0"/>
        </a:p>
      </dgm:t>
    </dgm:pt>
    <dgm:pt modelId="{46E652F2-6E67-4568-B099-F1D14D9B4E56}" type="parTrans" cxnId="{F015ED33-7E9D-4D0D-A7BA-EBFA48DC3D0D}">
      <dgm:prSet/>
      <dgm:spPr/>
      <dgm:t>
        <a:bodyPr/>
        <a:lstStyle/>
        <a:p>
          <a:endParaRPr lang="en-US"/>
        </a:p>
      </dgm:t>
    </dgm:pt>
    <dgm:pt modelId="{665A46AE-853A-4ECA-9B6F-D52C6C39B77A}" type="sibTrans" cxnId="{F015ED33-7E9D-4D0D-A7BA-EBFA48DC3D0D}">
      <dgm:prSet/>
      <dgm:spPr/>
      <dgm:t>
        <a:bodyPr/>
        <a:lstStyle/>
        <a:p>
          <a:endParaRPr lang="en-US"/>
        </a:p>
      </dgm:t>
    </dgm:pt>
    <dgm:pt modelId="{DDB12198-FE4A-45CA-90CA-1EDC17EBB19D}" type="pres">
      <dgm:prSet presAssocID="{D808DA42-AE5F-4059-980D-5BC44C0E082D}" presName="outerComposite" presStyleCnt="0">
        <dgm:presLayoutVars>
          <dgm:chMax val="5"/>
          <dgm:dir/>
          <dgm:resizeHandles val="exact"/>
        </dgm:presLayoutVars>
      </dgm:prSet>
      <dgm:spPr/>
    </dgm:pt>
    <dgm:pt modelId="{8F50CCE8-BFEF-4B70-A84D-FF64ABC25E01}" type="pres">
      <dgm:prSet presAssocID="{D808DA42-AE5F-4059-980D-5BC44C0E082D}" presName="dummyMaxCanvas" presStyleCnt="0">
        <dgm:presLayoutVars/>
      </dgm:prSet>
      <dgm:spPr/>
    </dgm:pt>
    <dgm:pt modelId="{47DD3398-B4B1-4760-B50E-AA56502D0BDB}" type="pres">
      <dgm:prSet presAssocID="{D808DA42-AE5F-4059-980D-5BC44C0E082D}" presName="FourNodes_1" presStyleLbl="node1" presStyleIdx="0" presStyleCnt="4" custLinFactNeighborX="-109" custLinFactNeighborY="-74329">
        <dgm:presLayoutVars>
          <dgm:bulletEnabled val="1"/>
        </dgm:presLayoutVars>
      </dgm:prSet>
      <dgm:spPr/>
    </dgm:pt>
    <dgm:pt modelId="{3589F0BE-5205-4DEF-A529-B962D9C232F2}" type="pres">
      <dgm:prSet presAssocID="{D808DA42-AE5F-4059-980D-5BC44C0E082D}" presName="FourNodes_2" presStyleLbl="node1" presStyleIdx="1" presStyleCnt="4">
        <dgm:presLayoutVars>
          <dgm:bulletEnabled val="1"/>
        </dgm:presLayoutVars>
      </dgm:prSet>
      <dgm:spPr/>
    </dgm:pt>
    <dgm:pt modelId="{0CF9699F-AFBB-4587-A6E7-4CB553CFE8DB}" type="pres">
      <dgm:prSet presAssocID="{D808DA42-AE5F-4059-980D-5BC44C0E082D}" presName="FourNodes_3" presStyleLbl="node1" presStyleIdx="2" presStyleCnt="4">
        <dgm:presLayoutVars>
          <dgm:bulletEnabled val="1"/>
        </dgm:presLayoutVars>
      </dgm:prSet>
      <dgm:spPr/>
    </dgm:pt>
    <dgm:pt modelId="{C6980102-2C48-4EE2-B53D-50F67AB03CA7}" type="pres">
      <dgm:prSet presAssocID="{D808DA42-AE5F-4059-980D-5BC44C0E082D}" presName="FourNodes_4" presStyleLbl="node1" presStyleIdx="3" presStyleCnt="4">
        <dgm:presLayoutVars>
          <dgm:bulletEnabled val="1"/>
        </dgm:presLayoutVars>
      </dgm:prSet>
      <dgm:spPr/>
    </dgm:pt>
    <dgm:pt modelId="{E872D83E-1F56-48BC-8137-6F957B06FBFA}" type="pres">
      <dgm:prSet presAssocID="{D808DA42-AE5F-4059-980D-5BC44C0E082D}" presName="FourConn_1-2" presStyleLbl="fgAccFollowNode1" presStyleIdx="0" presStyleCnt="3">
        <dgm:presLayoutVars>
          <dgm:bulletEnabled val="1"/>
        </dgm:presLayoutVars>
      </dgm:prSet>
      <dgm:spPr/>
    </dgm:pt>
    <dgm:pt modelId="{0CE552C1-D656-419A-AD4A-0E7118FE51C1}" type="pres">
      <dgm:prSet presAssocID="{D808DA42-AE5F-4059-980D-5BC44C0E082D}" presName="FourConn_2-3" presStyleLbl="fgAccFollowNode1" presStyleIdx="1" presStyleCnt="3">
        <dgm:presLayoutVars>
          <dgm:bulletEnabled val="1"/>
        </dgm:presLayoutVars>
      </dgm:prSet>
      <dgm:spPr/>
    </dgm:pt>
    <dgm:pt modelId="{53D04E15-0DB8-4758-AFC3-E531CB3354DD}" type="pres">
      <dgm:prSet presAssocID="{D808DA42-AE5F-4059-980D-5BC44C0E082D}" presName="FourConn_3-4" presStyleLbl="fgAccFollowNode1" presStyleIdx="2" presStyleCnt="3">
        <dgm:presLayoutVars>
          <dgm:bulletEnabled val="1"/>
        </dgm:presLayoutVars>
      </dgm:prSet>
      <dgm:spPr/>
    </dgm:pt>
    <dgm:pt modelId="{C690A22F-62ED-4951-92AB-F5042646AA3F}" type="pres">
      <dgm:prSet presAssocID="{D808DA42-AE5F-4059-980D-5BC44C0E082D}" presName="FourNodes_1_text" presStyleLbl="node1" presStyleIdx="3" presStyleCnt="4">
        <dgm:presLayoutVars>
          <dgm:bulletEnabled val="1"/>
        </dgm:presLayoutVars>
      </dgm:prSet>
      <dgm:spPr/>
    </dgm:pt>
    <dgm:pt modelId="{A93A4450-DEB5-4D3E-9C21-1C72AF216CA6}" type="pres">
      <dgm:prSet presAssocID="{D808DA42-AE5F-4059-980D-5BC44C0E082D}" presName="FourNodes_2_text" presStyleLbl="node1" presStyleIdx="3" presStyleCnt="4">
        <dgm:presLayoutVars>
          <dgm:bulletEnabled val="1"/>
        </dgm:presLayoutVars>
      </dgm:prSet>
      <dgm:spPr/>
    </dgm:pt>
    <dgm:pt modelId="{57209246-F2CA-4019-B414-332E9EE58C4E}" type="pres">
      <dgm:prSet presAssocID="{D808DA42-AE5F-4059-980D-5BC44C0E082D}" presName="FourNodes_3_text" presStyleLbl="node1" presStyleIdx="3" presStyleCnt="4">
        <dgm:presLayoutVars>
          <dgm:bulletEnabled val="1"/>
        </dgm:presLayoutVars>
      </dgm:prSet>
      <dgm:spPr/>
    </dgm:pt>
    <dgm:pt modelId="{6F8E974E-DD78-494E-9D23-D9FE12AA3D73}" type="pres">
      <dgm:prSet presAssocID="{D808DA42-AE5F-4059-980D-5BC44C0E082D}" presName="FourNodes_4_text" presStyleLbl="node1" presStyleIdx="3" presStyleCnt="4">
        <dgm:presLayoutVars>
          <dgm:bulletEnabled val="1"/>
        </dgm:presLayoutVars>
      </dgm:prSet>
      <dgm:spPr/>
    </dgm:pt>
  </dgm:ptLst>
  <dgm:cxnLst>
    <dgm:cxn modelId="{449ADA08-32F9-49C0-A10B-23D3323BA884}" srcId="{D808DA42-AE5F-4059-980D-5BC44C0E082D}" destId="{B711EFA4-CAF6-4449-A12E-09E874631B1C}" srcOrd="2" destOrd="0" parTransId="{A93C7855-9498-46F1-BDC6-2E3E47E5C6D2}" sibTransId="{0C143DAE-7F5E-48CC-9FB7-FB7A78D0FEC0}"/>
    <dgm:cxn modelId="{85402D0A-D443-46BC-BF31-A97EF502523D}" srcId="{D808DA42-AE5F-4059-980D-5BC44C0E082D}" destId="{9A377D03-D365-4793-95A7-E3BC9B3E2F52}" srcOrd="0" destOrd="0" parTransId="{E79ABA34-07D1-4817-809F-3871D7D6E446}" sibTransId="{B7A75608-A30F-4A4D-ACA6-698A1048B9A3}"/>
    <dgm:cxn modelId="{519B9016-A6CB-44B2-A6A3-A9CD8AEDC564}" type="presOf" srcId="{00700D95-B980-4365-8579-46AC2068CB23}" destId="{A93A4450-DEB5-4D3E-9C21-1C72AF216CA6}" srcOrd="1" destOrd="0" presId="urn:microsoft.com/office/officeart/2005/8/layout/vProcess5"/>
    <dgm:cxn modelId="{434BA418-F906-4FF7-AF31-53609264B6ED}" srcId="{D808DA42-AE5F-4059-980D-5BC44C0E082D}" destId="{00700D95-B980-4365-8579-46AC2068CB23}" srcOrd="1" destOrd="0" parTransId="{012755D3-43E6-4908-8F1F-125371BB8324}" sibTransId="{89919D0C-B993-42C8-8BFC-FE7A82597C14}"/>
    <dgm:cxn modelId="{F015ED33-7E9D-4D0D-A7BA-EBFA48DC3D0D}" srcId="{D808DA42-AE5F-4059-980D-5BC44C0E082D}" destId="{51AB9BC0-ED0E-4CF7-9543-636225470CAA}" srcOrd="3" destOrd="0" parTransId="{46E652F2-6E67-4568-B099-F1D14D9B4E56}" sibTransId="{665A46AE-853A-4ECA-9B6F-D52C6C39B77A}"/>
    <dgm:cxn modelId="{57416A82-1D2C-47DB-A0F9-C3E4C5176899}" type="presOf" srcId="{B711EFA4-CAF6-4449-A12E-09E874631B1C}" destId="{57209246-F2CA-4019-B414-332E9EE58C4E}" srcOrd="1" destOrd="0" presId="urn:microsoft.com/office/officeart/2005/8/layout/vProcess5"/>
    <dgm:cxn modelId="{0B27B48B-EDA0-4516-B62A-87B2B13D4A99}" type="presOf" srcId="{D808DA42-AE5F-4059-980D-5BC44C0E082D}" destId="{DDB12198-FE4A-45CA-90CA-1EDC17EBB19D}" srcOrd="0" destOrd="0" presId="urn:microsoft.com/office/officeart/2005/8/layout/vProcess5"/>
    <dgm:cxn modelId="{2A8FED97-1486-449E-93ED-621B22089C68}" type="presOf" srcId="{89919D0C-B993-42C8-8BFC-FE7A82597C14}" destId="{0CE552C1-D656-419A-AD4A-0E7118FE51C1}" srcOrd="0" destOrd="0" presId="urn:microsoft.com/office/officeart/2005/8/layout/vProcess5"/>
    <dgm:cxn modelId="{4044409E-98C1-4BB3-BAB8-A302260107A2}" type="presOf" srcId="{51AB9BC0-ED0E-4CF7-9543-636225470CAA}" destId="{6F8E974E-DD78-494E-9D23-D9FE12AA3D73}" srcOrd="1" destOrd="0" presId="urn:microsoft.com/office/officeart/2005/8/layout/vProcess5"/>
    <dgm:cxn modelId="{83503CA2-D424-4205-9E8D-5AE53C25EE11}" type="presOf" srcId="{0C143DAE-7F5E-48CC-9FB7-FB7A78D0FEC0}" destId="{53D04E15-0DB8-4758-AFC3-E531CB3354DD}" srcOrd="0" destOrd="0" presId="urn:microsoft.com/office/officeart/2005/8/layout/vProcess5"/>
    <dgm:cxn modelId="{941C7DCB-A1F3-4608-AECF-9056E8C0CDFE}" type="presOf" srcId="{9A377D03-D365-4793-95A7-E3BC9B3E2F52}" destId="{C690A22F-62ED-4951-92AB-F5042646AA3F}" srcOrd="1" destOrd="0" presId="urn:microsoft.com/office/officeart/2005/8/layout/vProcess5"/>
    <dgm:cxn modelId="{D74D1CDB-83A3-4793-BF5F-9BF2B88E77AD}" type="presOf" srcId="{9A377D03-D365-4793-95A7-E3BC9B3E2F52}" destId="{47DD3398-B4B1-4760-B50E-AA56502D0BDB}" srcOrd="0" destOrd="0" presId="urn:microsoft.com/office/officeart/2005/8/layout/vProcess5"/>
    <dgm:cxn modelId="{DB358FDC-AE5B-4DA4-897B-7BDEE89BE66A}" type="presOf" srcId="{B711EFA4-CAF6-4449-A12E-09E874631B1C}" destId="{0CF9699F-AFBB-4587-A6E7-4CB553CFE8DB}" srcOrd="0" destOrd="0" presId="urn:microsoft.com/office/officeart/2005/8/layout/vProcess5"/>
    <dgm:cxn modelId="{862397F3-AF9F-4073-BCD5-E74BAF7EC94E}" type="presOf" srcId="{00700D95-B980-4365-8579-46AC2068CB23}" destId="{3589F0BE-5205-4DEF-A529-B962D9C232F2}" srcOrd="0" destOrd="0" presId="urn:microsoft.com/office/officeart/2005/8/layout/vProcess5"/>
    <dgm:cxn modelId="{B07FD4F6-DC4A-46E6-824A-E2093A561C1F}" type="presOf" srcId="{B7A75608-A30F-4A4D-ACA6-698A1048B9A3}" destId="{E872D83E-1F56-48BC-8137-6F957B06FBFA}" srcOrd="0" destOrd="0" presId="urn:microsoft.com/office/officeart/2005/8/layout/vProcess5"/>
    <dgm:cxn modelId="{E7B78DFB-3D41-4997-85D0-C7896F6BB313}" type="presOf" srcId="{51AB9BC0-ED0E-4CF7-9543-636225470CAA}" destId="{C6980102-2C48-4EE2-B53D-50F67AB03CA7}" srcOrd="0" destOrd="0" presId="urn:microsoft.com/office/officeart/2005/8/layout/vProcess5"/>
    <dgm:cxn modelId="{DCB31D93-EF65-46CE-B648-640240BD254C}" type="presParOf" srcId="{DDB12198-FE4A-45CA-90CA-1EDC17EBB19D}" destId="{8F50CCE8-BFEF-4B70-A84D-FF64ABC25E01}" srcOrd="0" destOrd="0" presId="urn:microsoft.com/office/officeart/2005/8/layout/vProcess5"/>
    <dgm:cxn modelId="{F27E3FDF-E5CB-43F7-ABFF-8821B7CE4C57}" type="presParOf" srcId="{DDB12198-FE4A-45CA-90CA-1EDC17EBB19D}" destId="{47DD3398-B4B1-4760-B50E-AA56502D0BDB}" srcOrd="1" destOrd="0" presId="urn:microsoft.com/office/officeart/2005/8/layout/vProcess5"/>
    <dgm:cxn modelId="{3AB08885-2185-418C-BB29-F556C6AD8612}" type="presParOf" srcId="{DDB12198-FE4A-45CA-90CA-1EDC17EBB19D}" destId="{3589F0BE-5205-4DEF-A529-B962D9C232F2}" srcOrd="2" destOrd="0" presId="urn:microsoft.com/office/officeart/2005/8/layout/vProcess5"/>
    <dgm:cxn modelId="{025C6ED1-2630-4207-BF3A-FD25DCE4FBAA}" type="presParOf" srcId="{DDB12198-FE4A-45CA-90CA-1EDC17EBB19D}" destId="{0CF9699F-AFBB-4587-A6E7-4CB553CFE8DB}" srcOrd="3" destOrd="0" presId="urn:microsoft.com/office/officeart/2005/8/layout/vProcess5"/>
    <dgm:cxn modelId="{98733878-5898-43E4-A5CE-3AA4098A2227}" type="presParOf" srcId="{DDB12198-FE4A-45CA-90CA-1EDC17EBB19D}" destId="{C6980102-2C48-4EE2-B53D-50F67AB03CA7}" srcOrd="4" destOrd="0" presId="urn:microsoft.com/office/officeart/2005/8/layout/vProcess5"/>
    <dgm:cxn modelId="{7A288EF1-6342-480D-98A7-61F7F47C6E75}" type="presParOf" srcId="{DDB12198-FE4A-45CA-90CA-1EDC17EBB19D}" destId="{E872D83E-1F56-48BC-8137-6F957B06FBFA}" srcOrd="5" destOrd="0" presId="urn:microsoft.com/office/officeart/2005/8/layout/vProcess5"/>
    <dgm:cxn modelId="{0144011C-D25D-45CA-BF84-F15843984798}" type="presParOf" srcId="{DDB12198-FE4A-45CA-90CA-1EDC17EBB19D}" destId="{0CE552C1-D656-419A-AD4A-0E7118FE51C1}" srcOrd="6" destOrd="0" presId="urn:microsoft.com/office/officeart/2005/8/layout/vProcess5"/>
    <dgm:cxn modelId="{A02488E4-FA5A-4803-8518-CD6F04ED9DE4}" type="presParOf" srcId="{DDB12198-FE4A-45CA-90CA-1EDC17EBB19D}" destId="{53D04E15-0DB8-4758-AFC3-E531CB3354DD}" srcOrd="7" destOrd="0" presId="urn:microsoft.com/office/officeart/2005/8/layout/vProcess5"/>
    <dgm:cxn modelId="{828418BF-20E9-4CE0-94FA-91BD420EB239}" type="presParOf" srcId="{DDB12198-FE4A-45CA-90CA-1EDC17EBB19D}" destId="{C690A22F-62ED-4951-92AB-F5042646AA3F}" srcOrd="8" destOrd="0" presId="urn:microsoft.com/office/officeart/2005/8/layout/vProcess5"/>
    <dgm:cxn modelId="{CD5A4C27-C0A4-4376-9F4B-9A3C9F1930CF}" type="presParOf" srcId="{DDB12198-FE4A-45CA-90CA-1EDC17EBB19D}" destId="{A93A4450-DEB5-4D3E-9C21-1C72AF216CA6}" srcOrd="9" destOrd="0" presId="urn:microsoft.com/office/officeart/2005/8/layout/vProcess5"/>
    <dgm:cxn modelId="{3E8C8FCB-BBEE-4D14-AC42-DBD504049630}" type="presParOf" srcId="{DDB12198-FE4A-45CA-90CA-1EDC17EBB19D}" destId="{57209246-F2CA-4019-B414-332E9EE58C4E}" srcOrd="10" destOrd="0" presId="urn:microsoft.com/office/officeart/2005/8/layout/vProcess5"/>
    <dgm:cxn modelId="{E31B8722-7484-4DEA-9E68-648A0881A666}" type="presParOf" srcId="{DDB12198-FE4A-45CA-90CA-1EDC17EBB19D}" destId="{6F8E974E-DD78-494E-9D23-D9FE12AA3D73}"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B28CC77-4B4F-46D4-90C1-42724F4F9F95}"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A809E77-9811-4651-92B3-E3E666AC2FB6}">
      <dgm:prSet custT="1"/>
      <dgm:spPr/>
      <dgm:t>
        <a:bodyPr/>
        <a:lstStyle/>
        <a:p>
          <a:r>
            <a:rPr lang="es-PE" sz="1200" dirty="0"/>
            <a:t>Contratación inmediata de bienes, servicios y obras estrictamente necesarios,</a:t>
          </a:r>
          <a:endParaRPr lang="en-US" sz="1200" dirty="0"/>
        </a:p>
      </dgm:t>
    </dgm:pt>
    <dgm:pt modelId="{63DB14EF-70AC-43D7-B29F-5E400F3373C3}" type="parTrans" cxnId="{2196994B-0947-4B9B-B5EA-5DDF75179093}">
      <dgm:prSet/>
      <dgm:spPr/>
      <dgm:t>
        <a:bodyPr/>
        <a:lstStyle/>
        <a:p>
          <a:endParaRPr lang="en-US" sz="2000"/>
        </a:p>
      </dgm:t>
    </dgm:pt>
    <dgm:pt modelId="{0B76E2D2-5511-4E4E-A469-C8B390BBE9EC}" type="sibTrans" cxnId="{2196994B-0947-4B9B-B5EA-5DDF75179093}">
      <dgm:prSet/>
      <dgm:spPr/>
      <dgm:t>
        <a:bodyPr/>
        <a:lstStyle/>
        <a:p>
          <a:endParaRPr lang="en-US" sz="2000"/>
        </a:p>
      </dgm:t>
    </dgm:pt>
    <dgm:pt modelId="{62CE5B00-A253-4A78-8869-D080E52EFE38}">
      <dgm:prSet custT="1"/>
      <dgm:spPr/>
      <dgm:t>
        <a:bodyPr/>
        <a:lstStyle/>
        <a:p>
          <a:r>
            <a:rPr lang="es-PE" sz="1200"/>
            <a:t>Para prevenir los efectos del evento próximo a producirse,</a:t>
          </a:r>
          <a:endParaRPr lang="en-US" sz="1200"/>
        </a:p>
      </dgm:t>
    </dgm:pt>
    <dgm:pt modelId="{95408DAA-B76B-49E9-B8A3-C1DC3DF346EB}" type="parTrans" cxnId="{1CACC799-15C7-4231-935D-B61FF68368A0}">
      <dgm:prSet/>
      <dgm:spPr/>
      <dgm:t>
        <a:bodyPr/>
        <a:lstStyle/>
        <a:p>
          <a:endParaRPr lang="en-US" sz="2000"/>
        </a:p>
      </dgm:t>
    </dgm:pt>
    <dgm:pt modelId="{D8F6A91D-79C9-4ECC-91DD-52204CE21C73}" type="sibTrans" cxnId="{1CACC799-15C7-4231-935D-B61FF68368A0}">
      <dgm:prSet/>
      <dgm:spPr/>
      <dgm:t>
        <a:bodyPr/>
        <a:lstStyle/>
        <a:p>
          <a:endParaRPr lang="en-US" sz="2000"/>
        </a:p>
      </dgm:t>
    </dgm:pt>
    <dgm:pt modelId="{20D37268-579A-4025-8AC5-ED7ECC7B5F2E}">
      <dgm:prSet custT="1"/>
      <dgm:spPr/>
      <dgm:t>
        <a:bodyPr/>
        <a:lstStyle/>
        <a:p>
          <a:r>
            <a:rPr lang="es-PE" sz="1200"/>
            <a:t>Atender requerimientos generados como consecuencia directa del evento producido,</a:t>
          </a:r>
          <a:endParaRPr lang="en-US" sz="1200"/>
        </a:p>
      </dgm:t>
    </dgm:pt>
    <dgm:pt modelId="{83A4E490-A03E-407A-B0C4-0974B11B964A}" type="parTrans" cxnId="{0B9558C4-60A3-48B9-BC80-10009FC52DA2}">
      <dgm:prSet/>
      <dgm:spPr/>
      <dgm:t>
        <a:bodyPr/>
        <a:lstStyle/>
        <a:p>
          <a:endParaRPr lang="en-US" sz="2000"/>
        </a:p>
      </dgm:t>
    </dgm:pt>
    <dgm:pt modelId="{55AB6331-3589-45BD-ACE3-6116A1FE3899}" type="sibTrans" cxnId="{0B9558C4-60A3-48B9-BC80-10009FC52DA2}">
      <dgm:prSet/>
      <dgm:spPr/>
      <dgm:t>
        <a:bodyPr/>
        <a:lstStyle/>
        <a:p>
          <a:endParaRPr lang="en-US" sz="2000"/>
        </a:p>
      </dgm:t>
    </dgm:pt>
    <dgm:pt modelId="{C65F7CD3-93F2-40EF-9797-4295826200AA}">
      <dgm:prSet custT="1"/>
      <dgm:spPr/>
      <dgm:t>
        <a:bodyPr/>
        <a:lstStyle/>
        <a:p>
          <a:r>
            <a:rPr lang="es-PE" sz="1200"/>
            <a:t>Regularizar como máximo, dentro de los 10 días hábiles de entregado el bien (primera entrega en caso de suministro),  del inicio de la prestación del servicio o de la ejecución de la obra, documentación de actuaciones preparatorias, informes con sustento técnico legal, resolución o acuerdo que la aprueba, contrato y sus requisitos, que a la fecha de la contratación no haya sido elaborada, aprobada o suscrita,</a:t>
          </a:r>
          <a:endParaRPr lang="en-US" sz="1200"/>
        </a:p>
      </dgm:t>
    </dgm:pt>
    <dgm:pt modelId="{E74EAF76-E4AD-46C1-8738-A5C360BED2BF}" type="parTrans" cxnId="{570B2AA2-D7A0-4632-B9DC-DA87E41FF4DC}">
      <dgm:prSet/>
      <dgm:spPr/>
      <dgm:t>
        <a:bodyPr/>
        <a:lstStyle/>
        <a:p>
          <a:endParaRPr lang="en-US" sz="2000"/>
        </a:p>
      </dgm:t>
    </dgm:pt>
    <dgm:pt modelId="{535BF100-DB78-4842-A917-EFAFBD0BC042}" type="sibTrans" cxnId="{570B2AA2-D7A0-4632-B9DC-DA87E41FF4DC}">
      <dgm:prSet/>
      <dgm:spPr/>
      <dgm:t>
        <a:bodyPr/>
        <a:lstStyle/>
        <a:p>
          <a:endParaRPr lang="en-US" sz="2000"/>
        </a:p>
      </dgm:t>
    </dgm:pt>
    <dgm:pt modelId="{7C22973C-E729-4DEE-BB62-A0EA1A62B2BC}">
      <dgm:prSet custT="1"/>
      <dgm:spPr/>
      <dgm:t>
        <a:bodyPr/>
        <a:lstStyle/>
        <a:p>
          <a:r>
            <a:rPr lang="es-PE" sz="1200"/>
            <a:t>Registrar y publicar en SEACE dichos informes y resolución o acuerdos, dentro del  mismo plazo,</a:t>
          </a:r>
          <a:endParaRPr lang="en-US" sz="1200"/>
        </a:p>
      </dgm:t>
    </dgm:pt>
    <dgm:pt modelId="{1479CA5D-93AD-46D1-AA23-1CD02DD4552D}" type="parTrans" cxnId="{C8590301-1E0C-4626-A41A-AC5FC09F66D0}">
      <dgm:prSet/>
      <dgm:spPr/>
      <dgm:t>
        <a:bodyPr/>
        <a:lstStyle/>
        <a:p>
          <a:endParaRPr lang="en-US" sz="2000"/>
        </a:p>
      </dgm:t>
    </dgm:pt>
    <dgm:pt modelId="{00FACCB1-C9D5-4D7C-9C06-FCD072724B76}" type="sibTrans" cxnId="{C8590301-1E0C-4626-A41A-AC5FC09F66D0}">
      <dgm:prSet/>
      <dgm:spPr/>
      <dgm:t>
        <a:bodyPr/>
        <a:lstStyle/>
        <a:p>
          <a:endParaRPr lang="en-US" sz="2000"/>
        </a:p>
      </dgm:t>
    </dgm:pt>
    <dgm:pt modelId="{5425C611-DA78-4066-9444-0FD66C0DCF3E}">
      <dgm:prSet custT="1"/>
      <dgm:spPr/>
      <dgm:t>
        <a:bodyPr/>
        <a:lstStyle/>
        <a:p>
          <a:r>
            <a:rPr lang="es-PE" sz="1200" dirty="0"/>
            <a:t>Para la regularización de la garantía, el plazo puede ampliarse por diez (10) días adicionales</a:t>
          </a:r>
          <a:endParaRPr lang="en-US" sz="1200" dirty="0"/>
        </a:p>
      </dgm:t>
    </dgm:pt>
    <dgm:pt modelId="{ED12D7A1-6270-4222-90BA-15DBB746242D}" type="parTrans" cxnId="{27A0F1D6-924E-497D-B143-16A394B2F0AA}">
      <dgm:prSet/>
      <dgm:spPr/>
      <dgm:t>
        <a:bodyPr/>
        <a:lstStyle/>
        <a:p>
          <a:endParaRPr lang="en-US" sz="2000"/>
        </a:p>
      </dgm:t>
    </dgm:pt>
    <dgm:pt modelId="{B53CF57E-FC53-4FB4-B334-3CB0E7A689B1}" type="sibTrans" cxnId="{27A0F1D6-924E-497D-B143-16A394B2F0AA}">
      <dgm:prSet/>
      <dgm:spPr/>
      <dgm:t>
        <a:bodyPr/>
        <a:lstStyle/>
        <a:p>
          <a:endParaRPr lang="en-US" sz="2000"/>
        </a:p>
      </dgm:t>
    </dgm:pt>
    <dgm:pt modelId="{7A2D15F4-BF1E-4A1B-A6C1-57AFA1012B10}" type="pres">
      <dgm:prSet presAssocID="{4B28CC77-4B4F-46D4-90C1-42724F4F9F95}" presName="root" presStyleCnt="0">
        <dgm:presLayoutVars>
          <dgm:dir/>
          <dgm:resizeHandles val="exact"/>
        </dgm:presLayoutVars>
      </dgm:prSet>
      <dgm:spPr/>
    </dgm:pt>
    <dgm:pt modelId="{1F0B620F-497A-45CE-B776-1FD7C0B4722D}" type="pres">
      <dgm:prSet presAssocID="{4A809E77-9811-4651-92B3-E3E666AC2FB6}" presName="compNode" presStyleCnt="0"/>
      <dgm:spPr/>
    </dgm:pt>
    <dgm:pt modelId="{70D792A6-D0FA-4958-9E77-F06BC0C6566E}" type="pres">
      <dgm:prSet presAssocID="{4A809E77-9811-4651-92B3-E3E666AC2FB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E635329-C40E-411A-9382-A564CEE60313}" type="pres">
      <dgm:prSet presAssocID="{4A809E77-9811-4651-92B3-E3E666AC2FB6}" presName="spaceRect" presStyleCnt="0"/>
      <dgm:spPr/>
    </dgm:pt>
    <dgm:pt modelId="{3105AE18-6721-4757-907D-0A7B240A9D21}" type="pres">
      <dgm:prSet presAssocID="{4A809E77-9811-4651-92B3-E3E666AC2FB6}" presName="textRect" presStyleLbl="revTx" presStyleIdx="0" presStyleCnt="6">
        <dgm:presLayoutVars>
          <dgm:chMax val="1"/>
          <dgm:chPref val="1"/>
        </dgm:presLayoutVars>
      </dgm:prSet>
      <dgm:spPr/>
    </dgm:pt>
    <dgm:pt modelId="{DD0BDA96-7975-4BE4-9586-C8214EFB5434}" type="pres">
      <dgm:prSet presAssocID="{0B76E2D2-5511-4E4E-A469-C8B390BBE9EC}" presName="sibTrans" presStyleCnt="0"/>
      <dgm:spPr/>
    </dgm:pt>
    <dgm:pt modelId="{EDCF86B1-AA0D-495C-98B7-BC0E47F24F46}" type="pres">
      <dgm:prSet presAssocID="{62CE5B00-A253-4A78-8869-D080E52EFE38}" presName="compNode" presStyleCnt="0"/>
      <dgm:spPr/>
    </dgm:pt>
    <dgm:pt modelId="{31DB5539-6F60-4D12-8BA4-2ADB424FDCEC}" type="pres">
      <dgm:prSet presAssocID="{62CE5B00-A253-4A78-8869-D080E52EFE3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Irritant"/>
        </a:ext>
      </dgm:extLst>
    </dgm:pt>
    <dgm:pt modelId="{BEA44D31-EA8B-42AD-A098-69DD30E2211E}" type="pres">
      <dgm:prSet presAssocID="{62CE5B00-A253-4A78-8869-D080E52EFE38}" presName="spaceRect" presStyleCnt="0"/>
      <dgm:spPr/>
    </dgm:pt>
    <dgm:pt modelId="{CE13394C-B08D-4E07-8D5C-ECB9521FC0F7}" type="pres">
      <dgm:prSet presAssocID="{62CE5B00-A253-4A78-8869-D080E52EFE38}" presName="textRect" presStyleLbl="revTx" presStyleIdx="1" presStyleCnt="6">
        <dgm:presLayoutVars>
          <dgm:chMax val="1"/>
          <dgm:chPref val="1"/>
        </dgm:presLayoutVars>
      </dgm:prSet>
      <dgm:spPr/>
    </dgm:pt>
    <dgm:pt modelId="{46F4701F-70D4-433F-BB8A-17EF8931FC32}" type="pres">
      <dgm:prSet presAssocID="{D8F6A91D-79C9-4ECC-91DD-52204CE21C73}" presName="sibTrans" presStyleCnt="0"/>
      <dgm:spPr/>
    </dgm:pt>
    <dgm:pt modelId="{F2A85FC7-F528-45D1-9A65-D99A3695E9A0}" type="pres">
      <dgm:prSet presAssocID="{20D37268-579A-4025-8AC5-ED7ECC7B5F2E}" presName="compNode" presStyleCnt="0"/>
      <dgm:spPr/>
    </dgm:pt>
    <dgm:pt modelId="{6E6870AF-F6AD-4353-88B2-4DCB14D6CB59}" type="pres">
      <dgm:prSet presAssocID="{20D37268-579A-4025-8AC5-ED7ECC7B5F2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FAB7C27D-9601-45E2-A491-0B03B4717549}" type="pres">
      <dgm:prSet presAssocID="{20D37268-579A-4025-8AC5-ED7ECC7B5F2E}" presName="spaceRect" presStyleCnt="0"/>
      <dgm:spPr/>
    </dgm:pt>
    <dgm:pt modelId="{8AEE3AA3-9DA4-4679-8F2C-D704460DA0F1}" type="pres">
      <dgm:prSet presAssocID="{20D37268-579A-4025-8AC5-ED7ECC7B5F2E}" presName="textRect" presStyleLbl="revTx" presStyleIdx="2" presStyleCnt="6">
        <dgm:presLayoutVars>
          <dgm:chMax val="1"/>
          <dgm:chPref val="1"/>
        </dgm:presLayoutVars>
      </dgm:prSet>
      <dgm:spPr/>
    </dgm:pt>
    <dgm:pt modelId="{399DD5D6-A860-49CF-8381-08E9F3C05EF1}" type="pres">
      <dgm:prSet presAssocID="{55AB6331-3589-45BD-ACE3-6116A1FE3899}" presName="sibTrans" presStyleCnt="0"/>
      <dgm:spPr/>
    </dgm:pt>
    <dgm:pt modelId="{DFCAEA61-476B-4835-B632-23FC26C54EFC}" type="pres">
      <dgm:prSet presAssocID="{C65F7CD3-93F2-40EF-9797-4295826200AA}" presName="compNode" presStyleCnt="0"/>
      <dgm:spPr/>
    </dgm:pt>
    <dgm:pt modelId="{050D6983-63D0-44DB-9F5D-922A06B697A0}" type="pres">
      <dgm:prSet presAssocID="{C65F7CD3-93F2-40EF-9797-4295826200A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esentation with Checklist"/>
        </a:ext>
      </dgm:extLst>
    </dgm:pt>
    <dgm:pt modelId="{FA691A51-4618-461D-B812-3F49E5C4014A}" type="pres">
      <dgm:prSet presAssocID="{C65F7CD3-93F2-40EF-9797-4295826200AA}" presName="spaceRect" presStyleCnt="0"/>
      <dgm:spPr/>
    </dgm:pt>
    <dgm:pt modelId="{2F081CC5-FDE8-4EDA-BE6E-E7A1DDC49233}" type="pres">
      <dgm:prSet presAssocID="{C65F7CD3-93F2-40EF-9797-4295826200AA}" presName="textRect" presStyleLbl="revTx" presStyleIdx="3" presStyleCnt="6">
        <dgm:presLayoutVars>
          <dgm:chMax val="1"/>
          <dgm:chPref val="1"/>
        </dgm:presLayoutVars>
      </dgm:prSet>
      <dgm:spPr/>
    </dgm:pt>
    <dgm:pt modelId="{132ED431-345B-4DCB-ADD3-EF803AE6BEF9}" type="pres">
      <dgm:prSet presAssocID="{535BF100-DB78-4842-A917-EFAFBD0BC042}" presName="sibTrans" presStyleCnt="0"/>
      <dgm:spPr/>
    </dgm:pt>
    <dgm:pt modelId="{8FED2B8B-A6C2-49FA-AAE0-0ACA425A6422}" type="pres">
      <dgm:prSet presAssocID="{7C22973C-E729-4DEE-BB62-A0EA1A62B2BC}" presName="compNode" presStyleCnt="0"/>
      <dgm:spPr/>
    </dgm:pt>
    <dgm:pt modelId="{77D6BD8A-4142-4457-86E5-5E27F85EA27E}" type="pres">
      <dgm:prSet presAssocID="{7C22973C-E729-4DEE-BB62-A0EA1A62B2B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C3FB2BEF-31B2-4BB6-AD30-13A6B361CE0E}" type="pres">
      <dgm:prSet presAssocID="{7C22973C-E729-4DEE-BB62-A0EA1A62B2BC}" presName="spaceRect" presStyleCnt="0"/>
      <dgm:spPr/>
    </dgm:pt>
    <dgm:pt modelId="{32E1DEF0-38D8-4F87-87F6-6B85F6C6B86B}" type="pres">
      <dgm:prSet presAssocID="{7C22973C-E729-4DEE-BB62-A0EA1A62B2BC}" presName="textRect" presStyleLbl="revTx" presStyleIdx="4" presStyleCnt="6">
        <dgm:presLayoutVars>
          <dgm:chMax val="1"/>
          <dgm:chPref val="1"/>
        </dgm:presLayoutVars>
      </dgm:prSet>
      <dgm:spPr/>
    </dgm:pt>
    <dgm:pt modelId="{D3DD9B5C-1CCC-4A10-A47B-F2F0BADFC812}" type="pres">
      <dgm:prSet presAssocID="{00FACCB1-C9D5-4D7C-9C06-FCD072724B76}" presName="sibTrans" presStyleCnt="0"/>
      <dgm:spPr/>
    </dgm:pt>
    <dgm:pt modelId="{0C9ECFE9-256F-471F-BEBF-FB6BE2DBB9EF}" type="pres">
      <dgm:prSet presAssocID="{5425C611-DA78-4066-9444-0FD66C0DCF3E}" presName="compNode" presStyleCnt="0"/>
      <dgm:spPr/>
    </dgm:pt>
    <dgm:pt modelId="{D0BDD5E0-FB84-4D07-99A3-01DE6D433466}" type="pres">
      <dgm:prSet presAssocID="{5425C611-DA78-4066-9444-0FD66C0DCF3E}"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topwatch"/>
        </a:ext>
      </dgm:extLst>
    </dgm:pt>
    <dgm:pt modelId="{CFC779F9-CCE4-4B96-9AF4-2F3CD36D7361}" type="pres">
      <dgm:prSet presAssocID="{5425C611-DA78-4066-9444-0FD66C0DCF3E}" presName="spaceRect" presStyleCnt="0"/>
      <dgm:spPr/>
    </dgm:pt>
    <dgm:pt modelId="{3AEFFC7F-CE10-4E81-BEA5-91913E24988D}" type="pres">
      <dgm:prSet presAssocID="{5425C611-DA78-4066-9444-0FD66C0DCF3E}" presName="textRect" presStyleLbl="revTx" presStyleIdx="5" presStyleCnt="6">
        <dgm:presLayoutVars>
          <dgm:chMax val="1"/>
          <dgm:chPref val="1"/>
        </dgm:presLayoutVars>
      </dgm:prSet>
      <dgm:spPr/>
    </dgm:pt>
  </dgm:ptLst>
  <dgm:cxnLst>
    <dgm:cxn modelId="{C8590301-1E0C-4626-A41A-AC5FC09F66D0}" srcId="{4B28CC77-4B4F-46D4-90C1-42724F4F9F95}" destId="{7C22973C-E729-4DEE-BB62-A0EA1A62B2BC}" srcOrd="4" destOrd="0" parTransId="{1479CA5D-93AD-46D1-AA23-1CD02DD4552D}" sibTransId="{00FACCB1-C9D5-4D7C-9C06-FCD072724B76}"/>
    <dgm:cxn modelId="{22829541-7F7E-4429-903E-AF00C00A483D}" type="presOf" srcId="{7C22973C-E729-4DEE-BB62-A0EA1A62B2BC}" destId="{32E1DEF0-38D8-4F87-87F6-6B85F6C6B86B}" srcOrd="0" destOrd="0" presId="urn:microsoft.com/office/officeart/2018/2/layout/IconLabelList"/>
    <dgm:cxn modelId="{2196994B-0947-4B9B-B5EA-5DDF75179093}" srcId="{4B28CC77-4B4F-46D4-90C1-42724F4F9F95}" destId="{4A809E77-9811-4651-92B3-E3E666AC2FB6}" srcOrd="0" destOrd="0" parTransId="{63DB14EF-70AC-43D7-B29F-5E400F3373C3}" sibTransId="{0B76E2D2-5511-4E4E-A469-C8B390BBE9EC}"/>
    <dgm:cxn modelId="{E3C55387-B08E-4F8E-B85D-4EBD9364099E}" type="presOf" srcId="{C65F7CD3-93F2-40EF-9797-4295826200AA}" destId="{2F081CC5-FDE8-4EDA-BE6E-E7A1DDC49233}" srcOrd="0" destOrd="0" presId="urn:microsoft.com/office/officeart/2018/2/layout/IconLabelList"/>
    <dgm:cxn modelId="{4B26008A-690E-4FF5-92CA-3FB45E821B36}" type="presOf" srcId="{4B28CC77-4B4F-46D4-90C1-42724F4F9F95}" destId="{7A2D15F4-BF1E-4A1B-A6C1-57AFA1012B10}" srcOrd="0" destOrd="0" presId="urn:microsoft.com/office/officeart/2018/2/layout/IconLabelList"/>
    <dgm:cxn modelId="{1CACC799-15C7-4231-935D-B61FF68368A0}" srcId="{4B28CC77-4B4F-46D4-90C1-42724F4F9F95}" destId="{62CE5B00-A253-4A78-8869-D080E52EFE38}" srcOrd="1" destOrd="0" parTransId="{95408DAA-B76B-49E9-B8A3-C1DC3DF346EB}" sibTransId="{D8F6A91D-79C9-4ECC-91DD-52204CE21C73}"/>
    <dgm:cxn modelId="{570B2AA2-D7A0-4632-B9DC-DA87E41FF4DC}" srcId="{4B28CC77-4B4F-46D4-90C1-42724F4F9F95}" destId="{C65F7CD3-93F2-40EF-9797-4295826200AA}" srcOrd="3" destOrd="0" parTransId="{E74EAF76-E4AD-46C1-8738-A5C360BED2BF}" sibTransId="{535BF100-DB78-4842-A917-EFAFBD0BC042}"/>
    <dgm:cxn modelId="{6DAE32AC-F5A2-4D6F-B473-F9C2386F5788}" type="presOf" srcId="{62CE5B00-A253-4A78-8869-D080E52EFE38}" destId="{CE13394C-B08D-4E07-8D5C-ECB9521FC0F7}" srcOrd="0" destOrd="0" presId="urn:microsoft.com/office/officeart/2018/2/layout/IconLabelList"/>
    <dgm:cxn modelId="{0B9558C4-60A3-48B9-BC80-10009FC52DA2}" srcId="{4B28CC77-4B4F-46D4-90C1-42724F4F9F95}" destId="{20D37268-579A-4025-8AC5-ED7ECC7B5F2E}" srcOrd="2" destOrd="0" parTransId="{83A4E490-A03E-407A-B0C4-0974B11B964A}" sibTransId="{55AB6331-3589-45BD-ACE3-6116A1FE3899}"/>
    <dgm:cxn modelId="{27A0F1D6-924E-497D-B143-16A394B2F0AA}" srcId="{4B28CC77-4B4F-46D4-90C1-42724F4F9F95}" destId="{5425C611-DA78-4066-9444-0FD66C0DCF3E}" srcOrd="5" destOrd="0" parTransId="{ED12D7A1-6270-4222-90BA-15DBB746242D}" sibTransId="{B53CF57E-FC53-4FB4-B334-3CB0E7A689B1}"/>
    <dgm:cxn modelId="{D17C43D9-A224-46D9-B3B6-4B3614769871}" type="presOf" srcId="{5425C611-DA78-4066-9444-0FD66C0DCF3E}" destId="{3AEFFC7F-CE10-4E81-BEA5-91913E24988D}" srcOrd="0" destOrd="0" presId="urn:microsoft.com/office/officeart/2018/2/layout/IconLabelList"/>
    <dgm:cxn modelId="{266A98E0-E733-455F-AC96-6102063C57C9}" type="presOf" srcId="{4A809E77-9811-4651-92B3-E3E666AC2FB6}" destId="{3105AE18-6721-4757-907D-0A7B240A9D21}" srcOrd="0" destOrd="0" presId="urn:microsoft.com/office/officeart/2018/2/layout/IconLabelList"/>
    <dgm:cxn modelId="{D3558DEB-5B5A-4FD8-91AD-C9BB8C80188B}" type="presOf" srcId="{20D37268-579A-4025-8AC5-ED7ECC7B5F2E}" destId="{8AEE3AA3-9DA4-4679-8F2C-D704460DA0F1}" srcOrd="0" destOrd="0" presId="urn:microsoft.com/office/officeart/2018/2/layout/IconLabelList"/>
    <dgm:cxn modelId="{3A94A450-AE93-4B99-8504-AE37091ED008}" type="presParOf" srcId="{7A2D15F4-BF1E-4A1B-A6C1-57AFA1012B10}" destId="{1F0B620F-497A-45CE-B776-1FD7C0B4722D}" srcOrd="0" destOrd="0" presId="urn:microsoft.com/office/officeart/2018/2/layout/IconLabelList"/>
    <dgm:cxn modelId="{A839E508-DA11-4D80-9717-B943D18C841E}" type="presParOf" srcId="{1F0B620F-497A-45CE-B776-1FD7C0B4722D}" destId="{70D792A6-D0FA-4958-9E77-F06BC0C6566E}" srcOrd="0" destOrd="0" presId="urn:microsoft.com/office/officeart/2018/2/layout/IconLabelList"/>
    <dgm:cxn modelId="{DD314F60-A20A-45F9-81AD-7796735CE8C9}" type="presParOf" srcId="{1F0B620F-497A-45CE-B776-1FD7C0B4722D}" destId="{CE635329-C40E-411A-9382-A564CEE60313}" srcOrd="1" destOrd="0" presId="urn:microsoft.com/office/officeart/2018/2/layout/IconLabelList"/>
    <dgm:cxn modelId="{B195CBC8-51A9-4189-8CF8-4F7A46853CE4}" type="presParOf" srcId="{1F0B620F-497A-45CE-B776-1FD7C0B4722D}" destId="{3105AE18-6721-4757-907D-0A7B240A9D21}" srcOrd="2" destOrd="0" presId="urn:microsoft.com/office/officeart/2018/2/layout/IconLabelList"/>
    <dgm:cxn modelId="{2E216C09-012C-4355-AFFB-73614FDD36C1}" type="presParOf" srcId="{7A2D15F4-BF1E-4A1B-A6C1-57AFA1012B10}" destId="{DD0BDA96-7975-4BE4-9586-C8214EFB5434}" srcOrd="1" destOrd="0" presId="urn:microsoft.com/office/officeart/2018/2/layout/IconLabelList"/>
    <dgm:cxn modelId="{7B09DB58-6D76-473C-A269-6E72B0C1E412}" type="presParOf" srcId="{7A2D15F4-BF1E-4A1B-A6C1-57AFA1012B10}" destId="{EDCF86B1-AA0D-495C-98B7-BC0E47F24F46}" srcOrd="2" destOrd="0" presId="urn:microsoft.com/office/officeart/2018/2/layout/IconLabelList"/>
    <dgm:cxn modelId="{75EE701E-3668-4D39-93F2-77BFB30B8EA1}" type="presParOf" srcId="{EDCF86B1-AA0D-495C-98B7-BC0E47F24F46}" destId="{31DB5539-6F60-4D12-8BA4-2ADB424FDCEC}" srcOrd="0" destOrd="0" presId="urn:microsoft.com/office/officeart/2018/2/layout/IconLabelList"/>
    <dgm:cxn modelId="{17CE53E2-5B24-42C9-8C9B-A3DDC8E98A2E}" type="presParOf" srcId="{EDCF86B1-AA0D-495C-98B7-BC0E47F24F46}" destId="{BEA44D31-EA8B-42AD-A098-69DD30E2211E}" srcOrd="1" destOrd="0" presId="urn:microsoft.com/office/officeart/2018/2/layout/IconLabelList"/>
    <dgm:cxn modelId="{E1C9CBB8-3BF0-4570-8512-F592DDF145A0}" type="presParOf" srcId="{EDCF86B1-AA0D-495C-98B7-BC0E47F24F46}" destId="{CE13394C-B08D-4E07-8D5C-ECB9521FC0F7}" srcOrd="2" destOrd="0" presId="urn:microsoft.com/office/officeart/2018/2/layout/IconLabelList"/>
    <dgm:cxn modelId="{A15764A1-BE14-4D19-B5FA-3A6E1F330B27}" type="presParOf" srcId="{7A2D15F4-BF1E-4A1B-A6C1-57AFA1012B10}" destId="{46F4701F-70D4-433F-BB8A-17EF8931FC32}" srcOrd="3" destOrd="0" presId="urn:microsoft.com/office/officeart/2018/2/layout/IconLabelList"/>
    <dgm:cxn modelId="{714410D2-2876-44A7-A78E-52A2F0EFA2C2}" type="presParOf" srcId="{7A2D15F4-BF1E-4A1B-A6C1-57AFA1012B10}" destId="{F2A85FC7-F528-45D1-9A65-D99A3695E9A0}" srcOrd="4" destOrd="0" presId="urn:microsoft.com/office/officeart/2018/2/layout/IconLabelList"/>
    <dgm:cxn modelId="{74B05899-8D10-45B6-A54D-4304FC392C48}" type="presParOf" srcId="{F2A85FC7-F528-45D1-9A65-D99A3695E9A0}" destId="{6E6870AF-F6AD-4353-88B2-4DCB14D6CB59}" srcOrd="0" destOrd="0" presId="urn:microsoft.com/office/officeart/2018/2/layout/IconLabelList"/>
    <dgm:cxn modelId="{D712FEED-9363-4174-A0FD-2BA4A1227212}" type="presParOf" srcId="{F2A85FC7-F528-45D1-9A65-D99A3695E9A0}" destId="{FAB7C27D-9601-45E2-A491-0B03B4717549}" srcOrd="1" destOrd="0" presId="urn:microsoft.com/office/officeart/2018/2/layout/IconLabelList"/>
    <dgm:cxn modelId="{DAC3AB6B-2B54-4FE8-9210-547AE5BAB86B}" type="presParOf" srcId="{F2A85FC7-F528-45D1-9A65-D99A3695E9A0}" destId="{8AEE3AA3-9DA4-4679-8F2C-D704460DA0F1}" srcOrd="2" destOrd="0" presId="urn:microsoft.com/office/officeart/2018/2/layout/IconLabelList"/>
    <dgm:cxn modelId="{63F8036C-A3C9-44C1-919F-FCDEF760D66A}" type="presParOf" srcId="{7A2D15F4-BF1E-4A1B-A6C1-57AFA1012B10}" destId="{399DD5D6-A860-49CF-8381-08E9F3C05EF1}" srcOrd="5" destOrd="0" presId="urn:microsoft.com/office/officeart/2018/2/layout/IconLabelList"/>
    <dgm:cxn modelId="{E5807597-A889-4BA9-907C-7288FEBEF159}" type="presParOf" srcId="{7A2D15F4-BF1E-4A1B-A6C1-57AFA1012B10}" destId="{DFCAEA61-476B-4835-B632-23FC26C54EFC}" srcOrd="6" destOrd="0" presId="urn:microsoft.com/office/officeart/2018/2/layout/IconLabelList"/>
    <dgm:cxn modelId="{B09C0874-65D3-4C85-B906-D14A19BF6390}" type="presParOf" srcId="{DFCAEA61-476B-4835-B632-23FC26C54EFC}" destId="{050D6983-63D0-44DB-9F5D-922A06B697A0}" srcOrd="0" destOrd="0" presId="urn:microsoft.com/office/officeart/2018/2/layout/IconLabelList"/>
    <dgm:cxn modelId="{1C057F48-7BCA-4D7C-83BE-87BE6193A06B}" type="presParOf" srcId="{DFCAEA61-476B-4835-B632-23FC26C54EFC}" destId="{FA691A51-4618-461D-B812-3F49E5C4014A}" srcOrd="1" destOrd="0" presId="urn:microsoft.com/office/officeart/2018/2/layout/IconLabelList"/>
    <dgm:cxn modelId="{EA75D19A-16DA-4E9B-9212-F988CA662888}" type="presParOf" srcId="{DFCAEA61-476B-4835-B632-23FC26C54EFC}" destId="{2F081CC5-FDE8-4EDA-BE6E-E7A1DDC49233}" srcOrd="2" destOrd="0" presId="urn:microsoft.com/office/officeart/2018/2/layout/IconLabelList"/>
    <dgm:cxn modelId="{46013681-F57B-4B20-81A8-986C6A84E5C4}" type="presParOf" srcId="{7A2D15F4-BF1E-4A1B-A6C1-57AFA1012B10}" destId="{132ED431-345B-4DCB-ADD3-EF803AE6BEF9}" srcOrd="7" destOrd="0" presId="urn:microsoft.com/office/officeart/2018/2/layout/IconLabelList"/>
    <dgm:cxn modelId="{8BA7B2C0-97F7-404D-9CEA-166792699525}" type="presParOf" srcId="{7A2D15F4-BF1E-4A1B-A6C1-57AFA1012B10}" destId="{8FED2B8B-A6C2-49FA-AAE0-0ACA425A6422}" srcOrd="8" destOrd="0" presId="urn:microsoft.com/office/officeart/2018/2/layout/IconLabelList"/>
    <dgm:cxn modelId="{1F0EA16A-4935-47D3-9940-868E9EFF31F9}" type="presParOf" srcId="{8FED2B8B-A6C2-49FA-AAE0-0ACA425A6422}" destId="{77D6BD8A-4142-4457-86E5-5E27F85EA27E}" srcOrd="0" destOrd="0" presId="urn:microsoft.com/office/officeart/2018/2/layout/IconLabelList"/>
    <dgm:cxn modelId="{DC0EAD66-CA6C-4D30-ACA6-ED40407BF161}" type="presParOf" srcId="{8FED2B8B-A6C2-49FA-AAE0-0ACA425A6422}" destId="{C3FB2BEF-31B2-4BB6-AD30-13A6B361CE0E}" srcOrd="1" destOrd="0" presId="urn:microsoft.com/office/officeart/2018/2/layout/IconLabelList"/>
    <dgm:cxn modelId="{A88A32B8-CB30-4CCB-A3FC-1266D1D75790}" type="presParOf" srcId="{8FED2B8B-A6C2-49FA-AAE0-0ACA425A6422}" destId="{32E1DEF0-38D8-4F87-87F6-6B85F6C6B86B}" srcOrd="2" destOrd="0" presId="urn:microsoft.com/office/officeart/2018/2/layout/IconLabelList"/>
    <dgm:cxn modelId="{57B97D1D-2FE1-4D36-83E6-D3A08ADCF6C1}" type="presParOf" srcId="{7A2D15F4-BF1E-4A1B-A6C1-57AFA1012B10}" destId="{D3DD9B5C-1CCC-4A10-A47B-F2F0BADFC812}" srcOrd="9" destOrd="0" presId="urn:microsoft.com/office/officeart/2018/2/layout/IconLabelList"/>
    <dgm:cxn modelId="{5568CB71-902B-4F74-9C15-F3FF7B30A0BC}" type="presParOf" srcId="{7A2D15F4-BF1E-4A1B-A6C1-57AFA1012B10}" destId="{0C9ECFE9-256F-471F-BEBF-FB6BE2DBB9EF}" srcOrd="10" destOrd="0" presId="urn:microsoft.com/office/officeart/2018/2/layout/IconLabelList"/>
    <dgm:cxn modelId="{3E2753AA-235D-4A7D-87B0-8F4726DE36A3}" type="presParOf" srcId="{0C9ECFE9-256F-471F-BEBF-FB6BE2DBB9EF}" destId="{D0BDD5E0-FB84-4D07-99A3-01DE6D433466}" srcOrd="0" destOrd="0" presId="urn:microsoft.com/office/officeart/2018/2/layout/IconLabelList"/>
    <dgm:cxn modelId="{B4201187-5A16-455C-B8ED-F58BF98F8261}" type="presParOf" srcId="{0C9ECFE9-256F-471F-BEBF-FB6BE2DBB9EF}" destId="{CFC779F9-CCE4-4B96-9AF4-2F3CD36D7361}" srcOrd="1" destOrd="0" presId="urn:microsoft.com/office/officeart/2018/2/layout/IconLabelList"/>
    <dgm:cxn modelId="{AD4DE0E6-1095-40DC-9EB4-AB329F22A776}" type="presParOf" srcId="{0C9ECFE9-256F-471F-BEBF-FB6BE2DBB9EF}" destId="{3AEFFC7F-CE10-4E81-BEA5-91913E24988D}" srcOrd="2" destOrd="0" presId="urn:microsoft.com/office/officeart/2018/2/layout/IconLabelList"/>
  </dgm:cxnLst>
  <dgm:bg/>
  <dgm:whole>
    <a:ln>
      <a:solidFill>
        <a:srgbClr val="92D05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FC96DE2-1939-448C-94DE-B48ADEB7002A}" type="doc">
      <dgm:prSet loTypeId="urn:microsoft.com/office/officeart/2005/8/layout/hierarchy1" loCatId="hierarchy" qsTypeId="urn:microsoft.com/office/officeart/2005/8/quickstyle/simple1" qsCatId="simple" csTypeId="urn:microsoft.com/office/officeart/2005/8/colors/colorful4" csCatId="colorful"/>
      <dgm:spPr/>
      <dgm:t>
        <a:bodyPr/>
        <a:lstStyle/>
        <a:p>
          <a:endParaRPr lang="en-US"/>
        </a:p>
      </dgm:t>
    </dgm:pt>
    <dgm:pt modelId="{B653C22D-518C-4589-9A22-709A6742A171}">
      <dgm:prSet/>
      <dgm:spPr/>
      <dgm:t>
        <a:bodyPr/>
        <a:lstStyle/>
        <a:p>
          <a:r>
            <a:rPr lang="es-PE"/>
            <a:t>No se necesita regularizar: </a:t>
          </a:r>
          <a:r>
            <a:rPr lang="es-PE" b="1">
              <a:highlight>
                <a:srgbClr val="FFFF00"/>
              </a:highlight>
            </a:rPr>
            <a:t>inscripción en el RNP,  </a:t>
          </a:r>
          <a:r>
            <a:rPr lang="es-PE"/>
            <a:t>constancias de no estar inhabilitado para contratar con el Estado y de capacidad libre de contratación.</a:t>
          </a:r>
          <a:endParaRPr lang="en-US" dirty="0"/>
        </a:p>
      </dgm:t>
    </dgm:pt>
    <dgm:pt modelId="{6D89F595-CBAA-4A7B-9E11-0590FFFD8613}" type="parTrans" cxnId="{CBAB5344-65C8-42B0-861E-626B1DCFE219}">
      <dgm:prSet/>
      <dgm:spPr/>
      <dgm:t>
        <a:bodyPr/>
        <a:lstStyle/>
        <a:p>
          <a:endParaRPr lang="en-US"/>
        </a:p>
      </dgm:t>
    </dgm:pt>
    <dgm:pt modelId="{247037A1-6549-4759-A206-8730153CFA86}" type="sibTrans" cxnId="{CBAB5344-65C8-42B0-861E-626B1DCFE219}">
      <dgm:prSet/>
      <dgm:spPr/>
      <dgm:t>
        <a:bodyPr/>
        <a:lstStyle/>
        <a:p>
          <a:endParaRPr lang="en-US"/>
        </a:p>
      </dgm:t>
    </dgm:pt>
    <dgm:pt modelId="{90938BA2-0299-4267-B421-9FAD330DA92F}">
      <dgm:prSet/>
      <dgm:spPr/>
      <dgm:t>
        <a:bodyPr/>
        <a:lstStyle/>
        <a:p>
          <a:r>
            <a:rPr lang="es-PE"/>
            <a:t>Realizada contratación, Entidad contrata lo demás que requiera para la realización de las actividades de prevención y atención derivadas de la situación de emergencia,</a:t>
          </a:r>
          <a:endParaRPr lang="en-US"/>
        </a:p>
      </dgm:t>
    </dgm:pt>
    <dgm:pt modelId="{5B8D736E-DCA2-40EC-B406-E2532CEE3ACC}" type="parTrans" cxnId="{EE029CF2-4B36-43EC-A217-3BF690CA60FE}">
      <dgm:prSet/>
      <dgm:spPr/>
      <dgm:t>
        <a:bodyPr/>
        <a:lstStyle/>
        <a:p>
          <a:endParaRPr lang="en-US"/>
        </a:p>
      </dgm:t>
    </dgm:pt>
    <dgm:pt modelId="{A6295F83-AEBE-4311-8AF0-BCCA2FB4EAD9}" type="sibTrans" cxnId="{EE029CF2-4B36-43EC-A217-3BF690CA60FE}">
      <dgm:prSet/>
      <dgm:spPr/>
      <dgm:t>
        <a:bodyPr/>
        <a:lstStyle/>
        <a:p>
          <a:endParaRPr lang="en-US"/>
        </a:p>
      </dgm:t>
    </dgm:pt>
    <dgm:pt modelId="{5A01CB53-955A-4B29-983A-B5EABBE57A18}">
      <dgm:prSet/>
      <dgm:spPr/>
      <dgm:t>
        <a:bodyPr/>
        <a:lstStyle/>
        <a:p>
          <a:r>
            <a:rPr lang="es-PE"/>
            <a:t>Cuando no corresponde procedimiento de selección, debe justificarse en el informe que sustenta la contratación directa,</a:t>
          </a:r>
          <a:endParaRPr lang="en-US"/>
        </a:p>
      </dgm:t>
    </dgm:pt>
    <dgm:pt modelId="{1C61D887-F558-4DF4-82FE-CC3C9B60601F}" type="parTrans" cxnId="{2602E757-69FF-46FE-91A7-543338D280D7}">
      <dgm:prSet/>
      <dgm:spPr/>
      <dgm:t>
        <a:bodyPr/>
        <a:lstStyle/>
        <a:p>
          <a:endParaRPr lang="en-US"/>
        </a:p>
      </dgm:t>
    </dgm:pt>
    <dgm:pt modelId="{693CD78C-48DA-4F31-A9E0-623AF1E8B84A}" type="sibTrans" cxnId="{2602E757-69FF-46FE-91A7-543338D280D7}">
      <dgm:prSet/>
      <dgm:spPr/>
      <dgm:t>
        <a:bodyPr/>
        <a:lstStyle/>
        <a:p>
          <a:endParaRPr lang="en-US"/>
        </a:p>
      </dgm:t>
    </dgm:pt>
    <dgm:pt modelId="{3E759B83-3DD5-4475-9A1C-0012C7BD3147}">
      <dgm:prSet/>
      <dgm:spPr/>
      <dgm:t>
        <a:bodyPr/>
        <a:lstStyle/>
        <a:p>
          <a:r>
            <a:rPr lang="es-PE"/>
            <a:t>Prestaciones adicionales: se requiere de resolución de autorización previa.</a:t>
          </a:r>
          <a:endParaRPr lang="en-US"/>
        </a:p>
      </dgm:t>
    </dgm:pt>
    <dgm:pt modelId="{22CBB7D3-1C25-458B-A011-C1C453C84256}" type="parTrans" cxnId="{C50CDA21-6115-495A-99DC-A74A475C7956}">
      <dgm:prSet/>
      <dgm:spPr/>
      <dgm:t>
        <a:bodyPr/>
        <a:lstStyle/>
        <a:p>
          <a:endParaRPr lang="en-US"/>
        </a:p>
      </dgm:t>
    </dgm:pt>
    <dgm:pt modelId="{5104A906-082D-4E17-A0EB-89C612968592}" type="sibTrans" cxnId="{C50CDA21-6115-495A-99DC-A74A475C7956}">
      <dgm:prSet/>
      <dgm:spPr/>
      <dgm:t>
        <a:bodyPr/>
        <a:lstStyle/>
        <a:p>
          <a:endParaRPr lang="en-US"/>
        </a:p>
      </dgm:t>
    </dgm:pt>
    <dgm:pt modelId="{96F155FD-089B-4CAA-9EBB-DEF2FF1D8A11}" type="pres">
      <dgm:prSet presAssocID="{DFC96DE2-1939-448C-94DE-B48ADEB7002A}" presName="hierChild1" presStyleCnt="0">
        <dgm:presLayoutVars>
          <dgm:chPref val="1"/>
          <dgm:dir/>
          <dgm:animOne val="branch"/>
          <dgm:animLvl val="lvl"/>
          <dgm:resizeHandles/>
        </dgm:presLayoutVars>
      </dgm:prSet>
      <dgm:spPr/>
    </dgm:pt>
    <dgm:pt modelId="{EE4BEB19-BA11-4FBD-AEE4-FECF3CE389F4}" type="pres">
      <dgm:prSet presAssocID="{B653C22D-518C-4589-9A22-709A6742A171}" presName="hierRoot1" presStyleCnt="0"/>
      <dgm:spPr/>
    </dgm:pt>
    <dgm:pt modelId="{352CC7D8-1F0C-4323-9EF8-C35F8A6BFB22}" type="pres">
      <dgm:prSet presAssocID="{B653C22D-518C-4589-9A22-709A6742A171}" presName="composite" presStyleCnt="0"/>
      <dgm:spPr/>
    </dgm:pt>
    <dgm:pt modelId="{0F3631A9-9F12-44C8-9597-DBB638306385}" type="pres">
      <dgm:prSet presAssocID="{B653C22D-518C-4589-9A22-709A6742A171}" presName="background" presStyleLbl="node0" presStyleIdx="0" presStyleCnt="4"/>
      <dgm:spPr/>
    </dgm:pt>
    <dgm:pt modelId="{A57ABFB7-3315-41CE-8738-689644A5C155}" type="pres">
      <dgm:prSet presAssocID="{B653C22D-518C-4589-9A22-709A6742A171}" presName="text" presStyleLbl="fgAcc0" presStyleIdx="0" presStyleCnt="4">
        <dgm:presLayoutVars>
          <dgm:chPref val="3"/>
        </dgm:presLayoutVars>
      </dgm:prSet>
      <dgm:spPr/>
    </dgm:pt>
    <dgm:pt modelId="{0DDEFCBC-B3C9-4222-BA12-8C20F4694E9F}" type="pres">
      <dgm:prSet presAssocID="{B653C22D-518C-4589-9A22-709A6742A171}" presName="hierChild2" presStyleCnt="0"/>
      <dgm:spPr/>
    </dgm:pt>
    <dgm:pt modelId="{471E16B8-6C30-47CA-8D6C-705027A351C8}" type="pres">
      <dgm:prSet presAssocID="{90938BA2-0299-4267-B421-9FAD330DA92F}" presName="hierRoot1" presStyleCnt="0"/>
      <dgm:spPr/>
    </dgm:pt>
    <dgm:pt modelId="{8A858444-3A14-472E-B015-F4F70EB635C1}" type="pres">
      <dgm:prSet presAssocID="{90938BA2-0299-4267-B421-9FAD330DA92F}" presName="composite" presStyleCnt="0"/>
      <dgm:spPr/>
    </dgm:pt>
    <dgm:pt modelId="{87E7FD3E-9B37-4672-9726-C0B27ADDBAE6}" type="pres">
      <dgm:prSet presAssocID="{90938BA2-0299-4267-B421-9FAD330DA92F}" presName="background" presStyleLbl="node0" presStyleIdx="1" presStyleCnt="4"/>
      <dgm:spPr/>
    </dgm:pt>
    <dgm:pt modelId="{8FD3C420-A58B-4E6F-A43C-672C5466D5AF}" type="pres">
      <dgm:prSet presAssocID="{90938BA2-0299-4267-B421-9FAD330DA92F}" presName="text" presStyleLbl="fgAcc0" presStyleIdx="1" presStyleCnt="4">
        <dgm:presLayoutVars>
          <dgm:chPref val="3"/>
        </dgm:presLayoutVars>
      </dgm:prSet>
      <dgm:spPr/>
    </dgm:pt>
    <dgm:pt modelId="{87D2E0B2-3DEA-44CF-8ECC-236EA80365DF}" type="pres">
      <dgm:prSet presAssocID="{90938BA2-0299-4267-B421-9FAD330DA92F}" presName="hierChild2" presStyleCnt="0"/>
      <dgm:spPr/>
    </dgm:pt>
    <dgm:pt modelId="{3495ACB7-2950-4DC4-B7A5-8DE02EA1F59E}" type="pres">
      <dgm:prSet presAssocID="{5A01CB53-955A-4B29-983A-B5EABBE57A18}" presName="hierRoot1" presStyleCnt="0"/>
      <dgm:spPr/>
    </dgm:pt>
    <dgm:pt modelId="{18ABD9DC-3CB4-4757-9B38-AC2A91D11E0A}" type="pres">
      <dgm:prSet presAssocID="{5A01CB53-955A-4B29-983A-B5EABBE57A18}" presName="composite" presStyleCnt="0"/>
      <dgm:spPr/>
    </dgm:pt>
    <dgm:pt modelId="{35972CC1-D860-4E9F-9EA3-B8569C5B1BAB}" type="pres">
      <dgm:prSet presAssocID="{5A01CB53-955A-4B29-983A-B5EABBE57A18}" presName="background" presStyleLbl="node0" presStyleIdx="2" presStyleCnt="4"/>
      <dgm:spPr/>
    </dgm:pt>
    <dgm:pt modelId="{92F913A8-D98A-40E6-88D0-DE43649DE055}" type="pres">
      <dgm:prSet presAssocID="{5A01CB53-955A-4B29-983A-B5EABBE57A18}" presName="text" presStyleLbl="fgAcc0" presStyleIdx="2" presStyleCnt="4">
        <dgm:presLayoutVars>
          <dgm:chPref val="3"/>
        </dgm:presLayoutVars>
      </dgm:prSet>
      <dgm:spPr/>
    </dgm:pt>
    <dgm:pt modelId="{42A69C51-2D41-4FCA-AF2F-1E08F52EE3F2}" type="pres">
      <dgm:prSet presAssocID="{5A01CB53-955A-4B29-983A-B5EABBE57A18}" presName="hierChild2" presStyleCnt="0"/>
      <dgm:spPr/>
    </dgm:pt>
    <dgm:pt modelId="{E561013D-824E-482B-B0A4-A1B1317BF3C5}" type="pres">
      <dgm:prSet presAssocID="{3E759B83-3DD5-4475-9A1C-0012C7BD3147}" presName="hierRoot1" presStyleCnt="0"/>
      <dgm:spPr/>
    </dgm:pt>
    <dgm:pt modelId="{04639310-1E5C-4C35-97B5-FDCADD2ABF3E}" type="pres">
      <dgm:prSet presAssocID="{3E759B83-3DD5-4475-9A1C-0012C7BD3147}" presName="composite" presStyleCnt="0"/>
      <dgm:spPr/>
    </dgm:pt>
    <dgm:pt modelId="{A39D5361-877F-4FDD-84DA-3CFCD2C67943}" type="pres">
      <dgm:prSet presAssocID="{3E759B83-3DD5-4475-9A1C-0012C7BD3147}" presName="background" presStyleLbl="node0" presStyleIdx="3" presStyleCnt="4"/>
      <dgm:spPr/>
    </dgm:pt>
    <dgm:pt modelId="{C5E90E1C-358F-4CC4-ADFE-35DF8B861E22}" type="pres">
      <dgm:prSet presAssocID="{3E759B83-3DD5-4475-9A1C-0012C7BD3147}" presName="text" presStyleLbl="fgAcc0" presStyleIdx="3" presStyleCnt="4">
        <dgm:presLayoutVars>
          <dgm:chPref val="3"/>
        </dgm:presLayoutVars>
      </dgm:prSet>
      <dgm:spPr/>
    </dgm:pt>
    <dgm:pt modelId="{6FC24088-9A2D-4421-8D76-47429B7873B1}" type="pres">
      <dgm:prSet presAssocID="{3E759B83-3DD5-4475-9A1C-0012C7BD3147}" presName="hierChild2" presStyleCnt="0"/>
      <dgm:spPr/>
    </dgm:pt>
  </dgm:ptLst>
  <dgm:cxnLst>
    <dgm:cxn modelId="{389A6B11-0235-4150-93E9-4FEF22DC1A5A}" type="presOf" srcId="{DFC96DE2-1939-448C-94DE-B48ADEB7002A}" destId="{96F155FD-089B-4CAA-9EBB-DEF2FF1D8A11}" srcOrd="0" destOrd="0" presId="urn:microsoft.com/office/officeart/2005/8/layout/hierarchy1"/>
    <dgm:cxn modelId="{C50CDA21-6115-495A-99DC-A74A475C7956}" srcId="{DFC96DE2-1939-448C-94DE-B48ADEB7002A}" destId="{3E759B83-3DD5-4475-9A1C-0012C7BD3147}" srcOrd="3" destOrd="0" parTransId="{22CBB7D3-1C25-458B-A011-C1C453C84256}" sibTransId="{5104A906-082D-4E17-A0EB-89C612968592}"/>
    <dgm:cxn modelId="{FF06822A-8A6C-4928-9359-557B466F33FA}" type="presOf" srcId="{B653C22D-518C-4589-9A22-709A6742A171}" destId="{A57ABFB7-3315-41CE-8738-689644A5C155}" srcOrd="0" destOrd="0" presId="urn:microsoft.com/office/officeart/2005/8/layout/hierarchy1"/>
    <dgm:cxn modelId="{EFEC5936-87F6-4C02-8588-A40B2E88849B}" type="presOf" srcId="{90938BA2-0299-4267-B421-9FAD330DA92F}" destId="{8FD3C420-A58B-4E6F-A43C-672C5466D5AF}" srcOrd="0" destOrd="0" presId="urn:microsoft.com/office/officeart/2005/8/layout/hierarchy1"/>
    <dgm:cxn modelId="{DBC2EB3E-76A4-4B5E-91EE-B70561F5D4B3}" type="presOf" srcId="{5A01CB53-955A-4B29-983A-B5EABBE57A18}" destId="{92F913A8-D98A-40E6-88D0-DE43649DE055}" srcOrd="0" destOrd="0" presId="urn:microsoft.com/office/officeart/2005/8/layout/hierarchy1"/>
    <dgm:cxn modelId="{CBAB5344-65C8-42B0-861E-626B1DCFE219}" srcId="{DFC96DE2-1939-448C-94DE-B48ADEB7002A}" destId="{B653C22D-518C-4589-9A22-709A6742A171}" srcOrd="0" destOrd="0" parTransId="{6D89F595-CBAA-4A7B-9E11-0590FFFD8613}" sibTransId="{247037A1-6549-4759-A206-8730153CFA86}"/>
    <dgm:cxn modelId="{3AA78E4D-FD6D-446B-8DA5-54393EB052D6}" type="presOf" srcId="{3E759B83-3DD5-4475-9A1C-0012C7BD3147}" destId="{C5E90E1C-358F-4CC4-ADFE-35DF8B861E22}" srcOrd="0" destOrd="0" presId="urn:microsoft.com/office/officeart/2005/8/layout/hierarchy1"/>
    <dgm:cxn modelId="{2602E757-69FF-46FE-91A7-543338D280D7}" srcId="{DFC96DE2-1939-448C-94DE-B48ADEB7002A}" destId="{5A01CB53-955A-4B29-983A-B5EABBE57A18}" srcOrd="2" destOrd="0" parTransId="{1C61D887-F558-4DF4-82FE-CC3C9B60601F}" sibTransId="{693CD78C-48DA-4F31-A9E0-623AF1E8B84A}"/>
    <dgm:cxn modelId="{EE029CF2-4B36-43EC-A217-3BF690CA60FE}" srcId="{DFC96DE2-1939-448C-94DE-B48ADEB7002A}" destId="{90938BA2-0299-4267-B421-9FAD330DA92F}" srcOrd="1" destOrd="0" parTransId="{5B8D736E-DCA2-40EC-B406-E2532CEE3ACC}" sibTransId="{A6295F83-AEBE-4311-8AF0-BCCA2FB4EAD9}"/>
    <dgm:cxn modelId="{BDF393A3-0A02-4D64-BFCB-60762E8602B5}" type="presParOf" srcId="{96F155FD-089B-4CAA-9EBB-DEF2FF1D8A11}" destId="{EE4BEB19-BA11-4FBD-AEE4-FECF3CE389F4}" srcOrd="0" destOrd="0" presId="urn:microsoft.com/office/officeart/2005/8/layout/hierarchy1"/>
    <dgm:cxn modelId="{5A5908D9-5652-4B62-AB51-6C5212392945}" type="presParOf" srcId="{EE4BEB19-BA11-4FBD-AEE4-FECF3CE389F4}" destId="{352CC7D8-1F0C-4323-9EF8-C35F8A6BFB22}" srcOrd="0" destOrd="0" presId="urn:microsoft.com/office/officeart/2005/8/layout/hierarchy1"/>
    <dgm:cxn modelId="{ECA0D2A7-DC9B-4032-AA08-A34A97426595}" type="presParOf" srcId="{352CC7D8-1F0C-4323-9EF8-C35F8A6BFB22}" destId="{0F3631A9-9F12-44C8-9597-DBB638306385}" srcOrd="0" destOrd="0" presId="urn:microsoft.com/office/officeart/2005/8/layout/hierarchy1"/>
    <dgm:cxn modelId="{859B4435-2B68-4DDF-978B-E72370ED32B1}" type="presParOf" srcId="{352CC7D8-1F0C-4323-9EF8-C35F8A6BFB22}" destId="{A57ABFB7-3315-41CE-8738-689644A5C155}" srcOrd="1" destOrd="0" presId="urn:microsoft.com/office/officeart/2005/8/layout/hierarchy1"/>
    <dgm:cxn modelId="{A43D94F7-A851-45AB-A9AF-58821C2954E9}" type="presParOf" srcId="{EE4BEB19-BA11-4FBD-AEE4-FECF3CE389F4}" destId="{0DDEFCBC-B3C9-4222-BA12-8C20F4694E9F}" srcOrd="1" destOrd="0" presId="urn:microsoft.com/office/officeart/2005/8/layout/hierarchy1"/>
    <dgm:cxn modelId="{D715C933-A126-43A4-9A26-CACF7F02A39B}" type="presParOf" srcId="{96F155FD-089B-4CAA-9EBB-DEF2FF1D8A11}" destId="{471E16B8-6C30-47CA-8D6C-705027A351C8}" srcOrd="1" destOrd="0" presId="urn:microsoft.com/office/officeart/2005/8/layout/hierarchy1"/>
    <dgm:cxn modelId="{3A44F5FB-FC43-4C71-89C3-91B7752198CC}" type="presParOf" srcId="{471E16B8-6C30-47CA-8D6C-705027A351C8}" destId="{8A858444-3A14-472E-B015-F4F70EB635C1}" srcOrd="0" destOrd="0" presId="urn:microsoft.com/office/officeart/2005/8/layout/hierarchy1"/>
    <dgm:cxn modelId="{44A329D5-7AE5-4B8A-AAC3-CEFEDFC75753}" type="presParOf" srcId="{8A858444-3A14-472E-B015-F4F70EB635C1}" destId="{87E7FD3E-9B37-4672-9726-C0B27ADDBAE6}" srcOrd="0" destOrd="0" presId="urn:microsoft.com/office/officeart/2005/8/layout/hierarchy1"/>
    <dgm:cxn modelId="{78049357-E302-4217-8EAD-4A0C330A485A}" type="presParOf" srcId="{8A858444-3A14-472E-B015-F4F70EB635C1}" destId="{8FD3C420-A58B-4E6F-A43C-672C5466D5AF}" srcOrd="1" destOrd="0" presId="urn:microsoft.com/office/officeart/2005/8/layout/hierarchy1"/>
    <dgm:cxn modelId="{DE72586E-0C1D-49F0-BF50-9106C4C4DED4}" type="presParOf" srcId="{471E16B8-6C30-47CA-8D6C-705027A351C8}" destId="{87D2E0B2-3DEA-44CF-8ECC-236EA80365DF}" srcOrd="1" destOrd="0" presId="urn:microsoft.com/office/officeart/2005/8/layout/hierarchy1"/>
    <dgm:cxn modelId="{3284005D-7F49-4AF8-8BCC-B5D4781DD5D3}" type="presParOf" srcId="{96F155FD-089B-4CAA-9EBB-DEF2FF1D8A11}" destId="{3495ACB7-2950-4DC4-B7A5-8DE02EA1F59E}" srcOrd="2" destOrd="0" presId="urn:microsoft.com/office/officeart/2005/8/layout/hierarchy1"/>
    <dgm:cxn modelId="{1B735076-989F-471F-9B2B-2234398F7980}" type="presParOf" srcId="{3495ACB7-2950-4DC4-B7A5-8DE02EA1F59E}" destId="{18ABD9DC-3CB4-4757-9B38-AC2A91D11E0A}" srcOrd="0" destOrd="0" presId="urn:microsoft.com/office/officeart/2005/8/layout/hierarchy1"/>
    <dgm:cxn modelId="{B3221659-F42A-4134-9521-5BF9C50B5B1E}" type="presParOf" srcId="{18ABD9DC-3CB4-4757-9B38-AC2A91D11E0A}" destId="{35972CC1-D860-4E9F-9EA3-B8569C5B1BAB}" srcOrd="0" destOrd="0" presId="urn:microsoft.com/office/officeart/2005/8/layout/hierarchy1"/>
    <dgm:cxn modelId="{5FB4D941-A6A6-4175-8866-B6B4FF886B9B}" type="presParOf" srcId="{18ABD9DC-3CB4-4757-9B38-AC2A91D11E0A}" destId="{92F913A8-D98A-40E6-88D0-DE43649DE055}" srcOrd="1" destOrd="0" presId="urn:microsoft.com/office/officeart/2005/8/layout/hierarchy1"/>
    <dgm:cxn modelId="{096A359B-97E7-4B85-90B1-C7AFDA253897}" type="presParOf" srcId="{3495ACB7-2950-4DC4-B7A5-8DE02EA1F59E}" destId="{42A69C51-2D41-4FCA-AF2F-1E08F52EE3F2}" srcOrd="1" destOrd="0" presId="urn:microsoft.com/office/officeart/2005/8/layout/hierarchy1"/>
    <dgm:cxn modelId="{4964E0FE-C828-4A86-9847-9685DFBA0F98}" type="presParOf" srcId="{96F155FD-089B-4CAA-9EBB-DEF2FF1D8A11}" destId="{E561013D-824E-482B-B0A4-A1B1317BF3C5}" srcOrd="3" destOrd="0" presId="urn:microsoft.com/office/officeart/2005/8/layout/hierarchy1"/>
    <dgm:cxn modelId="{A10953F3-78CD-422B-B505-B6DD57F04DEA}" type="presParOf" srcId="{E561013D-824E-482B-B0A4-A1B1317BF3C5}" destId="{04639310-1E5C-4C35-97B5-FDCADD2ABF3E}" srcOrd="0" destOrd="0" presId="urn:microsoft.com/office/officeart/2005/8/layout/hierarchy1"/>
    <dgm:cxn modelId="{F38FFE58-48D1-4C43-A0E6-BF79EE34F4C4}" type="presParOf" srcId="{04639310-1E5C-4C35-97B5-FDCADD2ABF3E}" destId="{A39D5361-877F-4FDD-84DA-3CFCD2C67943}" srcOrd="0" destOrd="0" presId="urn:microsoft.com/office/officeart/2005/8/layout/hierarchy1"/>
    <dgm:cxn modelId="{388BBBA7-BF37-41E4-BFB7-2CFAF186A598}" type="presParOf" srcId="{04639310-1E5C-4C35-97B5-FDCADD2ABF3E}" destId="{C5E90E1C-358F-4CC4-ADFE-35DF8B861E22}" srcOrd="1" destOrd="0" presId="urn:microsoft.com/office/officeart/2005/8/layout/hierarchy1"/>
    <dgm:cxn modelId="{5434CA6B-D582-41B5-9182-9E5868428F85}" type="presParOf" srcId="{E561013D-824E-482B-B0A4-A1B1317BF3C5}" destId="{6FC24088-9A2D-4421-8D76-47429B7873B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C1688A-ED33-491F-B727-20465CB6E9FD}">
      <dsp:nvSpPr>
        <dsp:cNvPr id="0" name=""/>
        <dsp:cNvSpPr/>
      </dsp:nvSpPr>
      <dsp:spPr>
        <a:xfrm>
          <a:off x="788830" y="1775669"/>
          <a:ext cx="3131596" cy="2737409"/>
        </a:xfrm>
        <a:prstGeom prst="rightArrow">
          <a:avLst>
            <a:gd name="adj1" fmla="val 70000"/>
            <a:gd name="adj2" fmla="val 5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PE" sz="1400" kern="1200" dirty="0"/>
            <a:t>Desde el Requerimiento</a:t>
          </a:r>
        </a:p>
        <a:p>
          <a:pPr marL="114300" lvl="1" indent="-114300" algn="l" defTabSz="622300">
            <a:lnSpc>
              <a:spcPct val="90000"/>
            </a:lnSpc>
            <a:spcBef>
              <a:spcPct val="0"/>
            </a:spcBef>
            <a:spcAft>
              <a:spcPct val="15000"/>
            </a:spcAft>
            <a:buChar char="•"/>
          </a:pPr>
          <a:r>
            <a:rPr lang="es-PE" sz="1400" kern="1200" dirty="0"/>
            <a:t> hasta la aprobación del documento del procedimiento de selección</a:t>
          </a:r>
        </a:p>
      </dsp:txBody>
      <dsp:txXfrm>
        <a:off x="1571729" y="2186280"/>
        <a:ext cx="1526653" cy="1916187"/>
      </dsp:txXfrm>
    </dsp:sp>
    <dsp:sp modelId="{7A11D560-4085-484B-A6E6-077871F850E1}">
      <dsp:nvSpPr>
        <dsp:cNvPr id="0" name=""/>
        <dsp:cNvSpPr/>
      </dsp:nvSpPr>
      <dsp:spPr>
        <a:xfrm>
          <a:off x="5931" y="2361475"/>
          <a:ext cx="1565798" cy="1565798"/>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PE" sz="1400" kern="1200" dirty="0"/>
            <a:t>Actos Preparatorios</a:t>
          </a:r>
        </a:p>
      </dsp:txBody>
      <dsp:txXfrm>
        <a:off x="235237" y="2590781"/>
        <a:ext cx="1107186" cy="1107186"/>
      </dsp:txXfrm>
    </dsp:sp>
    <dsp:sp modelId="{398027AF-7512-4113-86ED-87BBB51AE87B}">
      <dsp:nvSpPr>
        <dsp:cNvPr id="0" name=""/>
        <dsp:cNvSpPr/>
      </dsp:nvSpPr>
      <dsp:spPr>
        <a:xfrm>
          <a:off x="4899051" y="1775669"/>
          <a:ext cx="3131596" cy="2737409"/>
        </a:xfrm>
        <a:prstGeom prst="rightArrow">
          <a:avLst>
            <a:gd name="adj1" fmla="val 70000"/>
            <a:gd name="adj2" fmla="val 50000"/>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PE" sz="1400" kern="1200" dirty="0"/>
            <a:t>Desde la convocatoria</a:t>
          </a:r>
        </a:p>
        <a:p>
          <a:pPr marL="114300" lvl="1" indent="-114300" algn="l" defTabSz="622300">
            <a:lnSpc>
              <a:spcPct val="90000"/>
            </a:lnSpc>
            <a:spcBef>
              <a:spcPct val="0"/>
            </a:spcBef>
            <a:spcAft>
              <a:spcPct val="15000"/>
            </a:spcAft>
            <a:buChar char="•"/>
          </a:pPr>
          <a:r>
            <a:rPr lang="es-PE" sz="1400" kern="1200" dirty="0"/>
            <a:t>Incluye el plazo para el perfeccionamiento del contrato</a:t>
          </a:r>
        </a:p>
      </dsp:txBody>
      <dsp:txXfrm>
        <a:off x="5681950" y="2186280"/>
        <a:ext cx="1526653" cy="1916187"/>
      </dsp:txXfrm>
    </dsp:sp>
    <dsp:sp modelId="{0D619DCD-1F05-42CF-A534-FB964476727A}">
      <dsp:nvSpPr>
        <dsp:cNvPr id="0" name=""/>
        <dsp:cNvSpPr/>
      </dsp:nvSpPr>
      <dsp:spPr>
        <a:xfrm>
          <a:off x="4116151" y="2361475"/>
          <a:ext cx="1565798" cy="1565798"/>
        </a:xfrm>
        <a:prstGeom prst="ellipse">
          <a:avLst/>
        </a:prstGeom>
        <a:solidFill>
          <a:schemeClr val="accent4">
            <a:hueOff val="4900445"/>
            <a:satOff val="-20388"/>
            <a:lumOff val="4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PE" sz="1400" kern="1200" dirty="0"/>
            <a:t>Procedimiento de selección</a:t>
          </a:r>
        </a:p>
      </dsp:txBody>
      <dsp:txXfrm>
        <a:off x="4345457" y="2590781"/>
        <a:ext cx="1107186" cy="1107186"/>
      </dsp:txXfrm>
    </dsp:sp>
    <dsp:sp modelId="{AAE6C154-40C3-453A-97B0-89C8549697E6}">
      <dsp:nvSpPr>
        <dsp:cNvPr id="0" name=""/>
        <dsp:cNvSpPr/>
      </dsp:nvSpPr>
      <dsp:spPr>
        <a:xfrm>
          <a:off x="9009272" y="1775669"/>
          <a:ext cx="3131596" cy="2737409"/>
        </a:xfrm>
        <a:prstGeom prst="rightArrow">
          <a:avLst>
            <a:gd name="adj1" fmla="val 70000"/>
            <a:gd name="adj2" fmla="val 50000"/>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marL="114300" lvl="1" indent="-114300" algn="l" defTabSz="622300">
            <a:lnSpc>
              <a:spcPct val="90000"/>
            </a:lnSpc>
            <a:spcBef>
              <a:spcPct val="0"/>
            </a:spcBef>
            <a:spcAft>
              <a:spcPct val="15000"/>
            </a:spcAft>
            <a:buChar char="•"/>
          </a:pPr>
          <a:r>
            <a:rPr lang="es-PE" sz="1400" kern="1200" dirty="0"/>
            <a:t>Desde el Perfeccionamiento del contrato</a:t>
          </a:r>
        </a:p>
        <a:p>
          <a:pPr marL="114300" lvl="1" indent="-114300" algn="l" defTabSz="622300">
            <a:lnSpc>
              <a:spcPct val="90000"/>
            </a:lnSpc>
            <a:spcBef>
              <a:spcPct val="0"/>
            </a:spcBef>
            <a:spcAft>
              <a:spcPct val="15000"/>
            </a:spcAft>
            <a:buChar char="•"/>
          </a:pPr>
          <a:r>
            <a:rPr lang="es-PE" sz="1400" kern="1200" dirty="0"/>
            <a:t>Hasta la culminación de la contratación</a:t>
          </a:r>
        </a:p>
      </dsp:txBody>
      <dsp:txXfrm>
        <a:off x="9792171" y="2186280"/>
        <a:ext cx="1526653" cy="1916187"/>
      </dsp:txXfrm>
    </dsp:sp>
    <dsp:sp modelId="{6D3D032E-1081-4981-9A9D-0C50CF536989}">
      <dsp:nvSpPr>
        <dsp:cNvPr id="0" name=""/>
        <dsp:cNvSpPr/>
      </dsp:nvSpPr>
      <dsp:spPr>
        <a:xfrm>
          <a:off x="8226372" y="2361475"/>
          <a:ext cx="1565798" cy="1565798"/>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PE" sz="1400" kern="1200" dirty="0"/>
            <a:t>Ejecución contractual</a:t>
          </a:r>
        </a:p>
      </dsp:txBody>
      <dsp:txXfrm>
        <a:off x="8455678" y="2590781"/>
        <a:ext cx="1107186" cy="1107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8ADF2-922F-4C5C-AC31-04D649DBCB5C}">
      <dsp:nvSpPr>
        <dsp:cNvPr id="0" name=""/>
        <dsp:cNvSpPr/>
      </dsp:nvSpPr>
      <dsp:spPr>
        <a:xfrm>
          <a:off x="0" y="0"/>
          <a:ext cx="2598293" cy="668707"/>
        </a:xfrm>
        <a:prstGeom prst="chevron">
          <a:avLst/>
        </a:prstGeom>
        <a:solidFill>
          <a:srgbClr val="9E0A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ts val="0"/>
            </a:spcAft>
            <a:buNone/>
          </a:pPr>
          <a:r>
            <a:rPr lang="es-PE" sz="2400" kern="1200" dirty="0"/>
            <a:t>FASE       </a:t>
          </a:r>
        </a:p>
        <a:p>
          <a:pPr marL="0" lvl="0" indent="0" algn="ctr" defTabSz="1066800">
            <a:lnSpc>
              <a:spcPct val="90000"/>
            </a:lnSpc>
            <a:spcBef>
              <a:spcPct val="0"/>
            </a:spcBef>
            <a:spcAft>
              <a:spcPct val="35000"/>
            </a:spcAft>
            <a:buNone/>
          </a:pPr>
          <a:r>
            <a:rPr lang="es-PE" sz="2000" i="1" kern="1200" dirty="0">
              <a:solidFill>
                <a:srgbClr val="009BFF"/>
              </a:solidFill>
            </a:rPr>
            <a:t>Mayo</a:t>
          </a:r>
        </a:p>
      </dsp:txBody>
      <dsp:txXfrm>
        <a:off x="334354" y="0"/>
        <a:ext cx="1929586" cy="668707"/>
      </dsp:txXfrm>
    </dsp:sp>
    <dsp:sp modelId="{F5E1C81A-DB71-4C89-9A1F-668CB2FF48C7}">
      <dsp:nvSpPr>
        <dsp:cNvPr id="0" name=""/>
        <dsp:cNvSpPr/>
      </dsp:nvSpPr>
      <dsp:spPr>
        <a:xfrm>
          <a:off x="2342927" y="0"/>
          <a:ext cx="2598293" cy="668707"/>
        </a:xfrm>
        <a:prstGeom prst="chevron">
          <a:avLst/>
        </a:prstGeom>
        <a:solidFill>
          <a:srgbClr val="0E5C7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100000"/>
            </a:lnSpc>
            <a:spcBef>
              <a:spcPct val="0"/>
            </a:spcBef>
            <a:spcAft>
              <a:spcPts val="0"/>
            </a:spcAft>
            <a:buNone/>
          </a:pPr>
          <a:r>
            <a:rPr lang="es-PE" sz="2400" kern="1200" dirty="0"/>
            <a:t>FASE        </a:t>
          </a:r>
        </a:p>
        <a:p>
          <a:pPr marL="0" lvl="0" indent="0" algn="ctr" defTabSz="1066800">
            <a:lnSpc>
              <a:spcPct val="90000"/>
            </a:lnSpc>
            <a:spcBef>
              <a:spcPct val="0"/>
            </a:spcBef>
            <a:spcAft>
              <a:spcPct val="35000"/>
            </a:spcAft>
            <a:buNone/>
          </a:pPr>
          <a:r>
            <a:rPr lang="es-PE" sz="2000" i="1" kern="1200" dirty="0">
              <a:solidFill>
                <a:srgbClr val="039AF9"/>
              </a:solidFill>
            </a:rPr>
            <a:t>Junio</a:t>
          </a:r>
          <a:r>
            <a:rPr lang="es-PE" sz="2400" kern="1200" dirty="0"/>
            <a:t>   </a:t>
          </a:r>
        </a:p>
      </dsp:txBody>
      <dsp:txXfrm>
        <a:off x="2677281" y="0"/>
        <a:ext cx="1929586" cy="668707"/>
      </dsp:txXfrm>
    </dsp:sp>
    <dsp:sp modelId="{D94A78C1-B60C-4705-B73F-A27B98AD1539}">
      <dsp:nvSpPr>
        <dsp:cNvPr id="0" name=""/>
        <dsp:cNvSpPr/>
      </dsp:nvSpPr>
      <dsp:spPr>
        <a:xfrm>
          <a:off x="4681391" y="0"/>
          <a:ext cx="2598293" cy="668707"/>
        </a:xfrm>
        <a:prstGeom prst="chevron">
          <a:avLst/>
        </a:prstGeom>
        <a:solidFill>
          <a:srgbClr val="507A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ts val="0"/>
            </a:spcAft>
            <a:buNone/>
          </a:pPr>
          <a:r>
            <a:rPr lang="es-PE" sz="2400" kern="1200" dirty="0"/>
            <a:t>FASE         </a:t>
          </a:r>
        </a:p>
        <a:p>
          <a:pPr marL="0" lvl="0" indent="0" algn="ctr" defTabSz="1066800">
            <a:lnSpc>
              <a:spcPct val="90000"/>
            </a:lnSpc>
            <a:spcBef>
              <a:spcPct val="0"/>
            </a:spcBef>
            <a:spcAft>
              <a:spcPct val="35000"/>
            </a:spcAft>
            <a:buNone/>
          </a:pPr>
          <a:r>
            <a:rPr lang="es-PE" sz="2000" i="1" kern="1200" dirty="0">
              <a:solidFill>
                <a:srgbClr val="0790E8"/>
              </a:solidFill>
            </a:rPr>
            <a:t>Julio</a:t>
          </a:r>
        </a:p>
      </dsp:txBody>
      <dsp:txXfrm>
        <a:off x="5015745" y="0"/>
        <a:ext cx="1929586" cy="668707"/>
      </dsp:txXfrm>
    </dsp:sp>
    <dsp:sp modelId="{7E2EF8FF-242C-4B45-97BC-468873FA86CC}">
      <dsp:nvSpPr>
        <dsp:cNvPr id="0" name=""/>
        <dsp:cNvSpPr/>
      </dsp:nvSpPr>
      <dsp:spPr>
        <a:xfrm>
          <a:off x="7019855" y="0"/>
          <a:ext cx="2598293" cy="668707"/>
        </a:xfrm>
        <a:prstGeom prst="chevron">
          <a:avLst/>
        </a:prstGeom>
        <a:solidFill>
          <a:srgbClr val="FF6F4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ts val="0"/>
            </a:spcAft>
            <a:buNone/>
          </a:pPr>
          <a:r>
            <a:rPr lang="es-PE" sz="2400" kern="1200" dirty="0"/>
            <a:t>FASE     </a:t>
          </a:r>
        </a:p>
        <a:p>
          <a:pPr marL="0" lvl="0" indent="0" algn="ctr" defTabSz="1066800">
            <a:lnSpc>
              <a:spcPct val="90000"/>
            </a:lnSpc>
            <a:spcBef>
              <a:spcPct val="0"/>
            </a:spcBef>
            <a:spcAft>
              <a:spcPct val="35000"/>
            </a:spcAft>
            <a:buNone/>
          </a:pPr>
          <a:r>
            <a:rPr lang="es-PE" sz="2000" i="1" kern="1200" dirty="0">
              <a:solidFill>
                <a:srgbClr val="019BF1"/>
              </a:solidFill>
            </a:rPr>
            <a:t>Agosto</a:t>
          </a:r>
        </a:p>
      </dsp:txBody>
      <dsp:txXfrm>
        <a:off x="7354209" y="0"/>
        <a:ext cx="1929586" cy="6687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DD3398-B4B1-4760-B50E-AA56502D0BDB}">
      <dsp:nvSpPr>
        <dsp:cNvPr id="0" name=""/>
        <dsp:cNvSpPr/>
      </dsp:nvSpPr>
      <dsp:spPr>
        <a:xfrm>
          <a:off x="0" y="0"/>
          <a:ext cx="9073246" cy="7722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E" sz="1400" kern="1200" dirty="0"/>
            <a:t>Acontecimientos catastróficos, aquellos de carácter extraordinario ocasionados por la naturaleza o por la acción u omisión del obrar humano que generan daños afectando a una determinada comunidad.</a:t>
          </a:r>
          <a:endParaRPr lang="en-US" sz="1400" kern="1200" dirty="0"/>
        </a:p>
      </dsp:txBody>
      <dsp:txXfrm>
        <a:off x="22617" y="22617"/>
        <a:ext cx="8174710" cy="726984"/>
      </dsp:txXfrm>
    </dsp:sp>
    <dsp:sp modelId="{3589F0BE-5205-4DEF-A529-B962D9C232F2}">
      <dsp:nvSpPr>
        <dsp:cNvPr id="0" name=""/>
        <dsp:cNvSpPr/>
      </dsp:nvSpPr>
      <dsp:spPr>
        <a:xfrm>
          <a:off x="759884" y="912621"/>
          <a:ext cx="9073246" cy="772218"/>
        </a:xfrm>
        <a:prstGeom prst="roundRect">
          <a:avLst>
            <a:gd name="adj" fmla="val 10000"/>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E" sz="1400" kern="1200"/>
            <a:t>Situaciones que afectan defensa o seguridad nacional, dirigidas a enfrentar agresiones de orden interno o externo que menoscaben la consecución de los fines del Estado.</a:t>
          </a:r>
          <a:endParaRPr lang="en-US" sz="1400" kern="1200"/>
        </a:p>
      </dsp:txBody>
      <dsp:txXfrm>
        <a:off x="782501" y="935238"/>
        <a:ext cx="7766186" cy="726984"/>
      </dsp:txXfrm>
    </dsp:sp>
    <dsp:sp modelId="{0CF9699F-AFBB-4587-A6E7-4CB553CFE8DB}">
      <dsp:nvSpPr>
        <dsp:cNvPr id="0" name=""/>
        <dsp:cNvSpPr/>
      </dsp:nvSpPr>
      <dsp:spPr>
        <a:xfrm>
          <a:off x="1508427" y="1825243"/>
          <a:ext cx="9073246" cy="772218"/>
        </a:xfrm>
        <a:prstGeom prst="roundRect">
          <a:avLst>
            <a:gd name="adj" fmla="val 10000"/>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E" sz="1400" kern="1200"/>
            <a:t>Situaciones que supongan el grave peligro de que ocurra alguno de los acontecimientos catastróficos o situaciones que afectan defensa o seguridad nacional, es decir en la que exista la posibilidad debidamente comprobada (de manera inminente).</a:t>
          </a:r>
          <a:endParaRPr lang="en-US" sz="1400" kern="1200"/>
        </a:p>
      </dsp:txBody>
      <dsp:txXfrm>
        <a:off x="1531044" y="1847860"/>
        <a:ext cx="7777527" cy="726984"/>
      </dsp:txXfrm>
    </dsp:sp>
    <dsp:sp modelId="{C6980102-2C48-4EE2-B53D-50F67AB03CA7}">
      <dsp:nvSpPr>
        <dsp:cNvPr id="0" name=""/>
        <dsp:cNvSpPr/>
      </dsp:nvSpPr>
      <dsp:spPr>
        <a:xfrm>
          <a:off x="2268311" y="2737865"/>
          <a:ext cx="9073246" cy="772218"/>
        </a:xfrm>
        <a:prstGeom prst="roundRect">
          <a:avLst>
            <a:gd name="adj" fmla="val 100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PE" sz="1400" kern="1200" dirty="0"/>
            <a:t>Emergencia sanitaria declarada por el ente rector del sistema nacional de salud.</a:t>
          </a:r>
          <a:endParaRPr lang="en-US" sz="1400" kern="1200" dirty="0"/>
        </a:p>
      </dsp:txBody>
      <dsp:txXfrm>
        <a:off x="2290928" y="2760482"/>
        <a:ext cx="7766186" cy="726984"/>
      </dsp:txXfrm>
    </dsp:sp>
    <dsp:sp modelId="{E872D83E-1F56-48BC-8137-6F957B06FBFA}">
      <dsp:nvSpPr>
        <dsp:cNvPr id="0" name=""/>
        <dsp:cNvSpPr/>
      </dsp:nvSpPr>
      <dsp:spPr>
        <a:xfrm>
          <a:off x="8571304" y="591449"/>
          <a:ext cx="501942" cy="50194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8684241" y="591449"/>
        <a:ext cx="276068" cy="377711"/>
      </dsp:txXfrm>
    </dsp:sp>
    <dsp:sp modelId="{0CE552C1-D656-419A-AD4A-0E7118FE51C1}">
      <dsp:nvSpPr>
        <dsp:cNvPr id="0" name=""/>
        <dsp:cNvSpPr/>
      </dsp:nvSpPr>
      <dsp:spPr>
        <a:xfrm>
          <a:off x="9331188" y="1504070"/>
          <a:ext cx="501942" cy="501942"/>
        </a:xfrm>
        <a:prstGeom prst="downArrow">
          <a:avLst>
            <a:gd name="adj1" fmla="val 55000"/>
            <a:gd name="adj2" fmla="val 45000"/>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9444125" y="1504070"/>
        <a:ext cx="276068" cy="377711"/>
      </dsp:txXfrm>
    </dsp:sp>
    <dsp:sp modelId="{53D04E15-0DB8-4758-AFC3-E531CB3354DD}">
      <dsp:nvSpPr>
        <dsp:cNvPr id="0" name=""/>
        <dsp:cNvSpPr/>
      </dsp:nvSpPr>
      <dsp:spPr>
        <a:xfrm>
          <a:off x="10079731" y="2416692"/>
          <a:ext cx="501942" cy="501942"/>
        </a:xfrm>
        <a:prstGeom prst="downArrow">
          <a:avLst>
            <a:gd name="adj1" fmla="val 55000"/>
            <a:gd name="adj2" fmla="val 45000"/>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10192668" y="2416692"/>
        <a:ext cx="276068" cy="3777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792A6-D0FA-4958-9E77-F06BC0C6566E}">
      <dsp:nvSpPr>
        <dsp:cNvPr id="0" name=""/>
        <dsp:cNvSpPr/>
      </dsp:nvSpPr>
      <dsp:spPr>
        <a:xfrm>
          <a:off x="472170" y="326408"/>
          <a:ext cx="767285" cy="7672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05AE18-6721-4757-907D-0A7B240A9D21}">
      <dsp:nvSpPr>
        <dsp:cNvPr id="0" name=""/>
        <dsp:cNvSpPr/>
      </dsp:nvSpPr>
      <dsp:spPr>
        <a:xfrm>
          <a:off x="3273"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dirty="0"/>
            <a:t>Contratación inmediata de bienes, servicios y obras estrictamente necesarios,</a:t>
          </a:r>
          <a:endParaRPr lang="en-US" sz="1200" kern="1200" dirty="0"/>
        </a:p>
      </dsp:txBody>
      <dsp:txXfrm>
        <a:off x="3273" y="1710762"/>
        <a:ext cx="1705078" cy="2728125"/>
      </dsp:txXfrm>
    </dsp:sp>
    <dsp:sp modelId="{31DB5539-6F60-4D12-8BA4-2ADB424FDCEC}">
      <dsp:nvSpPr>
        <dsp:cNvPr id="0" name=""/>
        <dsp:cNvSpPr/>
      </dsp:nvSpPr>
      <dsp:spPr>
        <a:xfrm>
          <a:off x="2475637" y="326408"/>
          <a:ext cx="767285" cy="7672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13394C-B08D-4E07-8D5C-ECB9521FC0F7}">
      <dsp:nvSpPr>
        <dsp:cNvPr id="0" name=""/>
        <dsp:cNvSpPr/>
      </dsp:nvSpPr>
      <dsp:spPr>
        <a:xfrm>
          <a:off x="2006740"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a:t>Para prevenir los efectos del evento próximo a producirse,</a:t>
          </a:r>
          <a:endParaRPr lang="en-US" sz="1200" kern="1200"/>
        </a:p>
      </dsp:txBody>
      <dsp:txXfrm>
        <a:off x="2006740" y="1710762"/>
        <a:ext cx="1705078" cy="2728125"/>
      </dsp:txXfrm>
    </dsp:sp>
    <dsp:sp modelId="{6E6870AF-F6AD-4353-88B2-4DCB14D6CB59}">
      <dsp:nvSpPr>
        <dsp:cNvPr id="0" name=""/>
        <dsp:cNvSpPr/>
      </dsp:nvSpPr>
      <dsp:spPr>
        <a:xfrm>
          <a:off x="4479104" y="326408"/>
          <a:ext cx="767285" cy="7672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EE3AA3-9DA4-4679-8F2C-D704460DA0F1}">
      <dsp:nvSpPr>
        <dsp:cNvPr id="0" name=""/>
        <dsp:cNvSpPr/>
      </dsp:nvSpPr>
      <dsp:spPr>
        <a:xfrm>
          <a:off x="4010207"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a:t>Atender requerimientos generados como consecuencia directa del evento producido,</a:t>
          </a:r>
          <a:endParaRPr lang="en-US" sz="1200" kern="1200"/>
        </a:p>
      </dsp:txBody>
      <dsp:txXfrm>
        <a:off x="4010207" y="1710762"/>
        <a:ext cx="1705078" cy="2728125"/>
      </dsp:txXfrm>
    </dsp:sp>
    <dsp:sp modelId="{050D6983-63D0-44DB-9F5D-922A06B697A0}">
      <dsp:nvSpPr>
        <dsp:cNvPr id="0" name=""/>
        <dsp:cNvSpPr/>
      </dsp:nvSpPr>
      <dsp:spPr>
        <a:xfrm>
          <a:off x="6482570" y="326408"/>
          <a:ext cx="767285" cy="76728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081CC5-FDE8-4EDA-BE6E-E7A1DDC49233}">
      <dsp:nvSpPr>
        <dsp:cNvPr id="0" name=""/>
        <dsp:cNvSpPr/>
      </dsp:nvSpPr>
      <dsp:spPr>
        <a:xfrm>
          <a:off x="6013674"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a:t>Regularizar como máximo, dentro de los 10 días hábiles de entregado el bien (primera entrega en caso de suministro),  del inicio de la prestación del servicio o de la ejecución de la obra, documentación de actuaciones preparatorias, informes con sustento técnico legal, resolución o acuerdo que la aprueba, contrato y sus requisitos, que a la fecha de la contratación no haya sido elaborada, aprobada o suscrita,</a:t>
          </a:r>
          <a:endParaRPr lang="en-US" sz="1200" kern="1200"/>
        </a:p>
      </dsp:txBody>
      <dsp:txXfrm>
        <a:off x="6013674" y="1710762"/>
        <a:ext cx="1705078" cy="2728125"/>
      </dsp:txXfrm>
    </dsp:sp>
    <dsp:sp modelId="{77D6BD8A-4142-4457-86E5-5E27F85EA27E}">
      <dsp:nvSpPr>
        <dsp:cNvPr id="0" name=""/>
        <dsp:cNvSpPr/>
      </dsp:nvSpPr>
      <dsp:spPr>
        <a:xfrm>
          <a:off x="8486037" y="326408"/>
          <a:ext cx="767285" cy="76728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E1DEF0-38D8-4F87-87F6-6B85F6C6B86B}">
      <dsp:nvSpPr>
        <dsp:cNvPr id="0" name=""/>
        <dsp:cNvSpPr/>
      </dsp:nvSpPr>
      <dsp:spPr>
        <a:xfrm>
          <a:off x="8017141"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a:t>Registrar y publicar en SEACE dichos informes y resolución o acuerdos, dentro del  mismo plazo,</a:t>
          </a:r>
          <a:endParaRPr lang="en-US" sz="1200" kern="1200"/>
        </a:p>
      </dsp:txBody>
      <dsp:txXfrm>
        <a:off x="8017141" y="1710762"/>
        <a:ext cx="1705078" cy="2728125"/>
      </dsp:txXfrm>
    </dsp:sp>
    <dsp:sp modelId="{D0BDD5E0-FB84-4D07-99A3-01DE6D433466}">
      <dsp:nvSpPr>
        <dsp:cNvPr id="0" name=""/>
        <dsp:cNvSpPr/>
      </dsp:nvSpPr>
      <dsp:spPr>
        <a:xfrm>
          <a:off x="10489504" y="326408"/>
          <a:ext cx="767285" cy="76728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EFFC7F-CE10-4E81-BEA5-91913E24988D}">
      <dsp:nvSpPr>
        <dsp:cNvPr id="0" name=""/>
        <dsp:cNvSpPr/>
      </dsp:nvSpPr>
      <dsp:spPr>
        <a:xfrm>
          <a:off x="10020607" y="1710762"/>
          <a:ext cx="1705078" cy="27281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90000"/>
            </a:lnSpc>
            <a:spcBef>
              <a:spcPct val="0"/>
            </a:spcBef>
            <a:spcAft>
              <a:spcPct val="35000"/>
            </a:spcAft>
            <a:buNone/>
          </a:pPr>
          <a:r>
            <a:rPr lang="es-PE" sz="1200" kern="1200" dirty="0"/>
            <a:t>Para la regularización de la garantía, el plazo puede ampliarse por diez (10) días adicionales</a:t>
          </a:r>
          <a:endParaRPr lang="en-US" sz="1200" kern="1200" dirty="0"/>
        </a:p>
      </dsp:txBody>
      <dsp:txXfrm>
        <a:off x="10020607" y="1710762"/>
        <a:ext cx="1705078" cy="272812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631A9-9F12-44C8-9597-DBB638306385}">
      <dsp:nvSpPr>
        <dsp:cNvPr id="0" name=""/>
        <dsp:cNvSpPr/>
      </dsp:nvSpPr>
      <dsp:spPr>
        <a:xfrm>
          <a:off x="3469" y="670378"/>
          <a:ext cx="2477295" cy="15730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7ABFB7-3315-41CE-8738-689644A5C155}">
      <dsp:nvSpPr>
        <dsp:cNvPr id="0" name=""/>
        <dsp:cNvSpPr/>
      </dsp:nvSpPr>
      <dsp:spPr>
        <a:xfrm>
          <a:off x="278724" y="931870"/>
          <a:ext cx="2477295" cy="15730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a:t>No se necesita regularizar: </a:t>
          </a:r>
          <a:r>
            <a:rPr lang="es-PE" sz="1400" b="1" kern="1200">
              <a:highlight>
                <a:srgbClr val="FFFF00"/>
              </a:highlight>
            </a:rPr>
            <a:t>inscripción en el RNP,  </a:t>
          </a:r>
          <a:r>
            <a:rPr lang="es-PE" sz="1400" kern="1200"/>
            <a:t>constancias de no estar inhabilitado para contratar con el Estado y de capacidad libre de contratación.</a:t>
          </a:r>
          <a:endParaRPr lang="en-US" sz="1400" kern="1200" dirty="0"/>
        </a:p>
      </dsp:txBody>
      <dsp:txXfrm>
        <a:off x="324798" y="977944"/>
        <a:ext cx="2385147" cy="1480934"/>
      </dsp:txXfrm>
    </dsp:sp>
    <dsp:sp modelId="{87E7FD3E-9B37-4672-9726-C0B27ADDBAE6}">
      <dsp:nvSpPr>
        <dsp:cNvPr id="0" name=""/>
        <dsp:cNvSpPr/>
      </dsp:nvSpPr>
      <dsp:spPr>
        <a:xfrm>
          <a:off x="3031275" y="670378"/>
          <a:ext cx="2477295" cy="15730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D3C420-A58B-4E6F-A43C-672C5466D5AF}">
      <dsp:nvSpPr>
        <dsp:cNvPr id="0" name=""/>
        <dsp:cNvSpPr/>
      </dsp:nvSpPr>
      <dsp:spPr>
        <a:xfrm>
          <a:off x="3306530" y="931870"/>
          <a:ext cx="2477295" cy="15730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a:t>Realizada contratación, Entidad contrata lo demás que requiera para la realización de las actividades de prevención y atención derivadas de la situación de emergencia,</a:t>
          </a:r>
          <a:endParaRPr lang="en-US" sz="1400" kern="1200"/>
        </a:p>
      </dsp:txBody>
      <dsp:txXfrm>
        <a:off x="3352604" y="977944"/>
        <a:ext cx="2385147" cy="1480934"/>
      </dsp:txXfrm>
    </dsp:sp>
    <dsp:sp modelId="{35972CC1-D860-4E9F-9EA3-B8569C5B1BAB}">
      <dsp:nvSpPr>
        <dsp:cNvPr id="0" name=""/>
        <dsp:cNvSpPr/>
      </dsp:nvSpPr>
      <dsp:spPr>
        <a:xfrm>
          <a:off x="6059081" y="670378"/>
          <a:ext cx="2477295" cy="15730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F913A8-D98A-40E6-88D0-DE43649DE055}">
      <dsp:nvSpPr>
        <dsp:cNvPr id="0" name=""/>
        <dsp:cNvSpPr/>
      </dsp:nvSpPr>
      <dsp:spPr>
        <a:xfrm>
          <a:off x="6334336" y="931870"/>
          <a:ext cx="2477295" cy="15730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a:t>Cuando no corresponde procedimiento de selección, debe justificarse en el informe que sustenta la contratación directa,</a:t>
          </a:r>
          <a:endParaRPr lang="en-US" sz="1400" kern="1200"/>
        </a:p>
      </dsp:txBody>
      <dsp:txXfrm>
        <a:off x="6380410" y="977944"/>
        <a:ext cx="2385147" cy="1480934"/>
      </dsp:txXfrm>
    </dsp:sp>
    <dsp:sp modelId="{A39D5361-877F-4FDD-84DA-3CFCD2C67943}">
      <dsp:nvSpPr>
        <dsp:cNvPr id="0" name=""/>
        <dsp:cNvSpPr/>
      </dsp:nvSpPr>
      <dsp:spPr>
        <a:xfrm>
          <a:off x="9086887" y="670378"/>
          <a:ext cx="2477295" cy="157308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E90E1C-358F-4CC4-ADFE-35DF8B861E22}">
      <dsp:nvSpPr>
        <dsp:cNvPr id="0" name=""/>
        <dsp:cNvSpPr/>
      </dsp:nvSpPr>
      <dsp:spPr>
        <a:xfrm>
          <a:off x="9362142" y="931870"/>
          <a:ext cx="2477295" cy="1573082"/>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PE" sz="1400" kern="1200"/>
            <a:t>Prestaciones adicionales: se requiere de resolución de autorización previa.</a:t>
          </a:r>
          <a:endParaRPr lang="en-US" sz="1400" kern="1200"/>
        </a:p>
      </dsp:txBody>
      <dsp:txXfrm>
        <a:off x="9408216" y="977944"/>
        <a:ext cx="2385147" cy="1480934"/>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65B886-46F6-4B10-83C4-025E9662A3B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a:extLst>
              <a:ext uri="{FF2B5EF4-FFF2-40B4-BE49-F238E27FC236}">
                <a16:creationId xmlns:a16="http://schemas.microsoft.com/office/drawing/2014/main" id="{A8FC87EE-D86B-440E-9550-090014445A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a:extLst>
              <a:ext uri="{FF2B5EF4-FFF2-40B4-BE49-F238E27FC236}">
                <a16:creationId xmlns:a16="http://schemas.microsoft.com/office/drawing/2014/main" id="{B67367AC-06BF-449B-9DBD-1B09499B99BD}"/>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F0FF218E-AC91-4FBB-BF10-3A54C7FD41D4}"/>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59405871-4593-4EF4-BA9B-A04413F721B5}"/>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681206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0EEEF0-7120-49B2-8BBC-662F53ABFCE8}"/>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99B2703F-9F7C-4D02-B920-FCD48089420E}"/>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4ED63D3A-B95B-4F6A-8A14-829529E9712A}"/>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5347C4A3-4BF5-49B5-ACE6-44F058530118}"/>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6B40AAA3-8D9E-49B7-849C-40E5E07232F2}"/>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880028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07F8052-A8E1-4340-9A30-080FCB81DBC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a:extLst>
              <a:ext uri="{FF2B5EF4-FFF2-40B4-BE49-F238E27FC236}">
                <a16:creationId xmlns:a16="http://schemas.microsoft.com/office/drawing/2014/main" id="{5CED82C5-0C42-46AF-9E51-5F48D3A7550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3B586A2-99E6-4E43-B3E8-3168F37E56F7}"/>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36F399F1-B59C-4A18-AD47-171EBADA2147}"/>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E2BFF616-84AC-4A30-A890-A7CBEE07B911}"/>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028582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205538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18354F"/>
                </a:solidFill>
                <a:latin typeface="Century Gothic"/>
                <a:cs typeface="Century Gothic"/>
              </a:defRPr>
            </a:lvl1pPr>
          </a:lstStyle>
          <a:p>
            <a:endParaRPr/>
          </a:p>
        </p:txBody>
      </p:sp>
      <p:sp>
        <p:nvSpPr>
          <p:cNvPr id="3" name="Holder 3"/>
          <p:cNvSpPr>
            <a:spLocks noGrp="1"/>
          </p:cNvSpPr>
          <p:nvPr>
            <p:ph sz="half" idx="2"/>
          </p:nvPr>
        </p:nvSpPr>
        <p:spPr>
          <a:xfrm>
            <a:off x="609600" y="1577340"/>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321749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E91644-BE9A-4BCD-ADA3-EC27DE131BE2}"/>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D52F22D4-B253-4EAD-B593-2E7CA7A2773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E501A892-1C4F-4CC3-93D3-266ED1ACFC23}"/>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602E352A-3246-4ADF-B983-792B9E5107EC}"/>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C1269AF5-B0A0-4193-9C63-A3B5387A2B65}"/>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8524292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F61D70-C6A4-4CA6-B035-5CDE0F3C9B4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F48A6A62-ACD3-46B6-AC3F-46B39A982C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541621A-B30B-408F-8708-3AA5B16AC485}"/>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3D2D12FD-7AA5-4227-B7D5-259174F316B6}"/>
              </a:ext>
            </a:extLst>
          </p:cNvPr>
          <p:cNvSpPr>
            <a:spLocks noGrp="1"/>
          </p:cNvSpPr>
          <p:nvPr>
            <p:ph type="ftr" sz="quarter" idx="11"/>
          </p:nvPr>
        </p:nvSpPr>
        <p:spPr/>
        <p:txBody>
          <a:bodyPr/>
          <a:lstStyle/>
          <a:p>
            <a:endParaRPr lang="es-PE"/>
          </a:p>
        </p:txBody>
      </p:sp>
      <p:sp>
        <p:nvSpPr>
          <p:cNvPr id="6" name="Marcador de número de diapositiva 5">
            <a:extLst>
              <a:ext uri="{FF2B5EF4-FFF2-40B4-BE49-F238E27FC236}">
                <a16:creationId xmlns:a16="http://schemas.microsoft.com/office/drawing/2014/main" id="{8B3A0083-5C14-4196-9400-787907EE498C}"/>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3397786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07F0D7-04C8-4118-884B-5EE11B113A00}"/>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B0AB3ECE-2CDD-44A2-B99F-C9CD2C6633E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a:extLst>
              <a:ext uri="{FF2B5EF4-FFF2-40B4-BE49-F238E27FC236}">
                <a16:creationId xmlns:a16="http://schemas.microsoft.com/office/drawing/2014/main" id="{08F9FA1F-39D3-4A66-9788-1982F4220F5C}"/>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a:extLst>
              <a:ext uri="{FF2B5EF4-FFF2-40B4-BE49-F238E27FC236}">
                <a16:creationId xmlns:a16="http://schemas.microsoft.com/office/drawing/2014/main" id="{BAE2A9D1-CEC2-4EA7-9A1D-D18EB12E1835}"/>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6" name="Marcador de pie de página 5">
            <a:extLst>
              <a:ext uri="{FF2B5EF4-FFF2-40B4-BE49-F238E27FC236}">
                <a16:creationId xmlns:a16="http://schemas.microsoft.com/office/drawing/2014/main" id="{02E19C99-B130-44CA-8D3A-4016D6C18866}"/>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96A10867-E274-43A1-863C-77E9AA6F459C}"/>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949316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70BB9-ED23-4772-8E53-7AC695199950}"/>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2A3B548B-FE11-4092-A056-FC90E04F3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8036675-909D-40B2-B25D-AA2E3A9B207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a:extLst>
              <a:ext uri="{FF2B5EF4-FFF2-40B4-BE49-F238E27FC236}">
                <a16:creationId xmlns:a16="http://schemas.microsoft.com/office/drawing/2014/main" id="{B1E0393F-0D88-42A9-AB3E-23B89BA0CA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8B873A9-4218-4605-951B-067098690A28}"/>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a:extLst>
              <a:ext uri="{FF2B5EF4-FFF2-40B4-BE49-F238E27FC236}">
                <a16:creationId xmlns:a16="http://schemas.microsoft.com/office/drawing/2014/main" id="{7BBF8D3A-62AE-4BD7-8FF6-18F3321BA387}"/>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8" name="Marcador de pie de página 7">
            <a:extLst>
              <a:ext uri="{FF2B5EF4-FFF2-40B4-BE49-F238E27FC236}">
                <a16:creationId xmlns:a16="http://schemas.microsoft.com/office/drawing/2014/main" id="{5063B477-97B6-4DDB-AE6E-FFE7C8A54A2B}"/>
              </a:ext>
            </a:extLst>
          </p:cNvPr>
          <p:cNvSpPr>
            <a:spLocks noGrp="1"/>
          </p:cNvSpPr>
          <p:nvPr>
            <p:ph type="ftr" sz="quarter" idx="11"/>
          </p:nvPr>
        </p:nvSpPr>
        <p:spPr/>
        <p:txBody>
          <a:bodyPr/>
          <a:lstStyle/>
          <a:p>
            <a:endParaRPr lang="es-PE"/>
          </a:p>
        </p:txBody>
      </p:sp>
      <p:sp>
        <p:nvSpPr>
          <p:cNvPr id="9" name="Marcador de número de diapositiva 8">
            <a:extLst>
              <a:ext uri="{FF2B5EF4-FFF2-40B4-BE49-F238E27FC236}">
                <a16:creationId xmlns:a16="http://schemas.microsoft.com/office/drawing/2014/main" id="{A8E103CA-8736-48BF-9E50-AA88082658C8}"/>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606116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C9519-F177-4A6A-9A62-9606FE143235}"/>
              </a:ext>
            </a:extLst>
          </p:cNvPr>
          <p:cNvSpPr>
            <a:spLocks noGrp="1"/>
          </p:cNvSpPr>
          <p:nvPr>
            <p:ph type="title"/>
          </p:nvPr>
        </p:nvSpPr>
        <p:spPr/>
        <p:txBody>
          <a:bodyPr/>
          <a:lstStyle/>
          <a:p>
            <a:r>
              <a:rPr lang="es-ES"/>
              <a:t>Haga clic para modificar el estilo de título del patrón</a:t>
            </a:r>
            <a:endParaRPr lang="es-PE"/>
          </a:p>
        </p:txBody>
      </p:sp>
      <p:sp>
        <p:nvSpPr>
          <p:cNvPr id="3" name="Marcador de fecha 2">
            <a:extLst>
              <a:ext uri="{FF2B5EF4-FFF2-40B4-BE49-F238E27FC236}">
                <a16:creationId xmlns:a16="http://schemas.microsoft.com/office/drawing/2014/main" id="{37986B6E-F7AF-4388-8940-164075197AF4}"/>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4" name="Marcador de pie de página 3">
            <a:extLst>
              <a:ext uri="{FF2B5EF4-FFF2-40B4-BE49-F238E27FC236}">
                <a16:creationId xmlns:a16="http://schemas.microsoft.com/office/drawing/2014/main" id="{8747E0AA-2672-4356-94F6-B1A6C9F62DEF}"/>
              </a:ext>
            </a:extLst>
          </p:cNvPr>
          <p:cNvSpPr>
            <a:spLocks noGrp="1"/>
          </p:cNvSpPr>
          <p:nvPr>
            <p:ph type="ftr" sz="quarter" idx="11"/>
          </p:nvPr>
        </p:nvSpPr>
        <p:spPr/>
        <p:txBody>
          <a:bodyPr/>
          <a:lstStyle/>
          <a:p>
            <a:endParaRPr lang="es-PE"/>
          </a:p>
        </p:txBody>
      </p:sp>
      <p:sp>
        <p:nvSpPr>
          <p:cNvPr id="5" name="Marcador de número de diapositiva 4">
            <a:extLst>
              <a:ext uri="{FF2B5EF4-FFF2-40B4-BE49-F238E27FC236}">
                <a16:creationId xmlns:a16="http://schemas.microsoft.com/office/drawing/2014/main" id="{FF91AA30-A94B-458D-8F58-E333A4836B56}"/>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2776079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B6A689-5C9C-4D12-A540-0CAE4DFCB0DD}"/>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3" name="Marcador de pie de página 2">
            <a:extLst>
              <a:ext uri="{FF2B5EF4-FFF2-40B4-BE49-F238E27FC236}">
                <a16:creationId xmlns:a16="http://schemas.microsoft.com/office/drawing/2014/main" id="{FF3EA951-B0D5-4882-AB32-CF46070AC61B}"/>
              </a:ext>
            </a:extLst>
          </p:cNvPr>
          <p:cNvSpPr>
            <a:spLocks noGrp="1"/>
          </p:cNvSpPr>
          <p:nvPr>
            <p:ph type="ftr" sz="quarter" idx="11"/>
          </p:nvPr>
        </p:nvSpPr>
        <p:spPr/>
        <p:txBody>
          <a:bodyPr/>
          <a:lstStyle/>
          <a:p>
            <a:endParaRPr lang="es-PE"/>
          </a:p>
        </p:txBody>
      </p:sp>
      <p:sp>
        <p:nvSpPr>
          <p:cNvPr id="4" name="Marcador de número de diapositiva 3">
            <a:extLst>
              <a:ext uri="{FF2B5EF4-FFF2-40B4-BE49-F238E27FC236}">
                <a16:creationId xmlns:a16="http://schemas.microsoft.com/office/drawing/2014/main" id="{BD42153F-0AEC-4DB1-9CDD-C04B0A071621}"/>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1629484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950D4A-67FB-450D-B6E9-DE5917C17E3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a:extLst>
              <a:ext uri="{FF2B5EF4-FFF2-40B4-BE49-F238E27FC236}">
                <a16:creationId xmlns:a16="http://schemas.microsoft.com/office/drawing/2014/main" id="{C71DA22B-F5DF-4565-9474-F4CBAE027E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a:extLst>
              <a:ext uri="{FF2B5EF4-FFF2-40B4-BE49-F238E27FC236}">
                <a16:creationId xmlns:a16="http://schemas.microsoft.com/office/drawing/2014/main" id="{51BB8FC2-1309-4ED6-A41D-E003BBAF2D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F67F79-6549-462F-8197-DC81885ABC4D}"/>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6" name="Marcador de pie de página 5">
            <a:extLst>
              <a:ext uri="{FF2B5EF4-FFF2-40B4-BE49-F238E27FC236}">
                <a16:creationId xmlns:a16="http://schemas.microsoft.com/office/drawing/2014/main" id="{0C44F83B-928E-438F-8CE4-BF3DC4A86A3B}"/>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CF5F7E41-CA75-4A84-B9CF-2920B57CF404}"/>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3884737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B6671-91CB-4A99-BE45-90E3ECD6373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a:extLst>
              <a:ext uri="{FF2B5EF4-FFF2-40B4-BE49-F238E27FC236}">
                <a16:creationId xmlns:a16="http://schemas.microsoft.com/office/drawing/2014/main" id="{C4788A90-CCFC-45AF-B94F-972849A01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a:extLst>
              <a:ext uri="{FF2B5EF4-FFF2-40B4-BE49-F238E27FC236}">
                <a16:creationId xmlns:a16="http://schemas.microsoft.com/office/drawing/2014/main" id="{D53548CB-66CA-4DB9-B9F8-7E0F8F200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937253A-0C13-4F19-BA01-C03DEB534ECF}"/>
              </a:ext>
            </a:extLst>
          </p:cNvPr>
          <p:cNvSpPr>
            <a:spLocks noGrp="1"/>
          </p:cNvSpPr>
          <p:nvPr>
            <p:ph type="dt" sz="half" idx="10"/>
          </p:nvPr>
        </p:nvSpPr>
        <p:spPr/>
        <p:txBody>
          <a:bodyPr/>
          <a:lstStyle/>
          <a:p>
            <a:fld id="{01F2663F-9389-4562-BACE-99222FD95450}" type="datetimeFigureOut">
              <a:rPr lang="es-PE" smtClean="0"/>
              <a:t>23/09/2020</a:t>
            </a:fld>
            <a:endParaRPr lang="es-PE"/>
          </a:p>
        </p:txBody>
      </p:sp>
      <p:sp>
        <p:nvSpPr>
          <p:cNvPr id="6" name="Marcador de pie de página 5">
            <a:extLst>
              <a:ext uri="{FF2B5EF4-FFF2-40B4-BE49-F238E27FC236}">
                <a16:creationId xmlns:a16="http://schemas.microsoft.com/office/drawing/2014/main" id="{2DD3B3E3-BB2E-47A5-8EFF-585FAE751D1A}"/>
              </a:ext>
            </a:extLst>
          </p:cNvPr>
          <p:cNvSpPr>
            <a:spLocks noGrp="1"/>
          </p:cNvSpPr>
          <p:nvPr>
            <p:ph type="ftr" sz="quarter" idx="11"/>
          </p:nvPr>
        </p:nvSpPr>
        <p:spPr/>
        <p:txBody>
          <a:bodyPr/>
          <a:lstStyle/>
          <a:p>
            <a:endParaRPr lang="es-PE"/>
          </a:p>
        </p:txBody>
      </p:sp>
      <p:sp>
        <p:nvSpPr>
          <p:cNvPr id="7" name="Marcador de número de diapositiva 6">
            <a:extLst>
              <a:ext uri="{FF2B5EF4-FFF2-40B4-BE49-F238E27FC236}">
                <a16:creationId xmlns:a16="http://schemas.microsoft.com/office/drawing/2014/main" id="{1F3F67CC-F26D-4950-BB54-DF01B9962EE9}"/>
              </a:ext>
            </a:extLst>
          </p:cNvPr>
          <p:cNvSpPr>
            <a:spLocks noGrp="1"/>
          </p:cNvSpPr>
          <p:nvPr>
            <p:ph type="sldNum" sz="quarter" idx="12"/>
          </p:nvPr>
        </p:nvSpPr>
        <p:spPr/>
        <p:txBody>
          <a:bodyPr/>
          <a:lstStyle/>
          <a:p>
            <a:fld id="{03E726F0-5947-432B-8B09-096332D02D1C}" type="slidenum">
              <a:rPr lang="es-PE" smtClean="0"/>
              <a:t>‹Nº›</a:t>
            </a:fld>
            <a:endParaRPr lang="es-PE"/>
          </a:p>
        </p:txBody>
      </p:sp>
    </p:spTree>
    <p:extLst>
      <p:ext uri="{BB962C8B-B14F-4D97-AF65-F5344CB8AC3E}">
        <p14:creationId xmlns:p14="http://schemas.microsoft.com/office/powerpoint/2010/main" val="28487128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2FB768C-F47F-4365-8C7C-8284A2E22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a:extLst>
              <a:ext uri="{FF2B5EF4-FFF2-40B4-BE49-F238E27FC236}">
                <a16:creationId xmlns:a16="http://schemas.microsoft.com/office/drawing/2014/main" id="{CDE39D5E-70F0-4627-9A85-B4B813E3CE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a:extLst>
              <a:ext uri="{FF2B5EF4-FFF2-40B4-BE49-F238E27FC236}">
                <a16:creationId xmlns:a16="http://schemas.microsoft.com/office/drawing/2014/main" id="{72F7450D-03B5-4179-A236-D0F637869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2663F-9389-4562-BACE-99222FD95450}" type="datetimeFigureOut">
              <a:rPr lang="es-PE" smtClean="0"/>
              <a:t>23/09/2020</a:t>
            </a:fld>
            <a:endParaRPr lang="es-PE"/>
          </a:p>
        </p:txBody>
      </p:sp>
      <p:sp>
        <p:nvSpPr>
          <p:cNvPr id="5" name="Marcador de pie de página 4">
            <a:extLst>
              <a:ext uri="{FF2B5EF4-FFF2-40B4-BE49-F238E27FC236}">
                <a16:creationId xmlns:a16="http://schemas.microsoft.com/office/drawing/2014/main" id="{BFA7260E-AB96-49C7-AA16-66F327D5BD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a:extLst>
              <a:ext uri="{FF2B5EF4-FFF2-40B4-BE49-F238E27FC236}">
                <a16:creationId xmlns:a16="http://schemas.microsoft.com/office/drawing/2014/main" id="{CAEA096E-0E89-4281-9520-9D892D437E9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E726F0-5947-432B-8B09-096332D02D1C}" type="slidenum">
              <a:rPr lang="es-PE" smtClean="0"/>
              <a:t>‹Nº›</a:t>
            </a:fld>
            <a:endParaRPr lang="es-PE"/>
          </a:p>
        </p:txBody>
      </p:sp>
    </p:spTree>
    <p:extLst>
      <p:ext uri="{BB962C8B-B14F-4D97-AF65-F5344CB8AC3E}">
        <p14:creationId xmlns:p14="http://schemas.microsoft.com/office/powerpoint/2010/main" val="25173198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ortal.osce.gob.pe/osce/sites/default/files/Documentos/legislacion/Legislacion%20y%20Documentos%20Elaborados%20por%20el%20OSCE/Directivas_2020-1/Directiva_002-2020-OSCE.CD_Certificacion.pdf" TargetMode="External"/><Relationship Id="rId7" Type="http://schemas.openxmlformats.org/officeDocument/2006/relationships/image" Target="../media/image57.png"/><Relationship Id="rId2" Type="http://schemas.openxmlformats.org/officeDocument/2006/relationships/hyperlink" Target="https://cdn.www.gob.pe/uploads/document/file/523598/Directiva_001-2020-OSCE.CD_RNP.pdf" TargetMode="External"/><Relationship Id="rId1" Type="http://schemas.openxmlformats.org/officeDocument/2006/relationships/slideLayout" Target="../slideLayouts/slideLayout6.xml"/><Relationship Id="rId6" Type="http://schemas.openxmlformats.org/officeDocument/2006/relationships/hyperlink" Target="https://portal.osce.gob.pe/osce/sites/default/files/Documentos/legislacion/Legislacion%20y%20Documentos%20Elaborados%20por%20el%20OSCE/Directivas_2020-1/Directiva_004-2020-OSCE.CD_Reglamento_SNA.pdf" TargetMode="External"/><Relationship Id="rId5" Type="http://schemas.openxmlformats.org/officeDocument/2006/relationships/hyperlink" Target="https://portal.osce.gob.pe/osce/sites/default/files/Documentos/legislacion/Legislacion%20y%20Documentos%20Elaborados%20por%20el%20OSCE/Directivas_2019/Directiva_012-2019-OSCE-CD_JRD_VF.pdf" TargetMode="External"/><Relationship Id="rId4" Type="http://schemas.openxmlformats.org/officeDocument/2006/relationships/hyperlink" Target="https://portal.osce.gob.pe/osce/sites/default/files/Documentos/legislacion/Legislacion%20y%20Documentos%20Elaborados%20por%20el%20OSCE/Directivas_2020-1/Directiva_003-2020-OSCE.CD_SEACE.pdf" TargetMode="Externa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diagramLayout" Target="../diagrams/layout4.xml"/><Relationship Id="rId7" Type="http://schemas.openxmlformats.org/officeDocument/2006/relationships/image" Target="../media/image55.png"/><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1.svg"/></Relationships>
</file>

<file path=ppt/slides/_rels/slide1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55.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6" Type="http://schemas.openxmlformats.org/officeDocument/2006/relationships/hyperlink" Target="mailto:consultas@osce.gob.pe" TargetMode="External"/><Relationship Id="rId5" Type="http://schemas.openxmlformats.org/officeDocument/2006/relationships/hyperlink" Target="mailto:coordinadorseace@osce.gob.pe" TargetMode="External"/><Relationship Id="rId4" Type="http://schemas.openxmlformats.org/officeDocument/2006/relationships/image" Target="../media/image74.sv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21.xml.rels><?xml version="1.0" encoding="UTF-8" standalone="yes"?>
<Relationships xmlns="http://schemas.openxmlformats.org/package/2006/relationships"><Relationship Id="rId3" Type="http://schemas.openxmlformats.org/officeDocument/2006/relationships/image" Target="../media/image74.svg"/><Relationship Id="rId7" Type="http://schemas.openxmlformats.org/officeDocument/2006/relationships/hyperlink" Target="https://portal.osce.gob.pe/osce/sites/default/files/Documentos/legislacion/Legislacion%20y%20Documentos%20Elaborados%20por%20el%20OSCE/Directivas_2020-1/Resoluci%C3%B3n_No.__069-2020-OSCE-PRE.pdf" TargetMode="Externa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hyperlink" Target="https://portal.osce.gob.pe/osce/sites/default/files/Documentos/legislacion/Legislacion%20y%20Documentos%20Elaborados%20por%20el%20OSCE/Directivas_2020-1/Resoluci%C3%B3n_061-2020-OSCEPRE.pdf" TargetMode="External"/><Relationship Id="rId5" Type="http://schemas.openxmlformats.org/officeDocument/2006/relationships/hyperlink" Target="https://portal.osce.gob.pe/osce/sites/default/files/Documentos/legislacion/Legislacion%20y%20Documentos%20Elaborados%20por%20el%20OSCE/Directivas_2020-1/Directiva_005-2020-OSCE-CD.pdf" TargetMode="External"/><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80.jp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jpg"/><Relationship Id="rId1" Type="http://schemas.openxmlformats.org/officeDocument/2006/relationships/slideLayout" Target="../slideLayouts/slideLayout13.xml"/><Relationship Id="rId6" Type="http://schemas.openxmlformats.org/officeDocument/2006/relationships/image" Target="../media/image87.jpg"/><Relationship Id="rId5" Type="http://schemas.openxmlformats.org/officeDocument/2006/relationships/image" Target="../media/image86.jpg"/><Relationship Id="rId4" Type="http://schemas.openxmlformats.org/officeDocument/2006/relationships/image" Target="../media/image85.png"/></Relationships>
</file>

<file path=ppt/slides/_rels/slide2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80.jpg"/><Relationship Id="rId4" Type="http://schemas.openxmlformats.org/officeDocument/2006/relationships/image" Target="../media/image8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4.png"/><Relationship Id="rId1" Type="http://schemas.openxmlformats.org/officeDocument/2006/relationships/slideLayout" Target="../slideLayouts/slideLayout6.xml"/><Relationship Id="rId4" Type="http://schemas.openxmlformats.org/officeDocument/2006/relationships/image" Target="../media/image74.svg"/></Relationships>
</file>

<file path=ppt/slides/_rels/slide3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40.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8" Type="http://schemas.openxmlformats.org/officeDocument/2006/relationships/image" Target="../media/image110.emf"/><Relationship Id="rId13" Type="http://schemas.openxmlformats.org/officeDocument/2006/relationships/image" Target="../media/image114.png"/><Relationship Id="rId18" Type="http://schemas.openxmlformats.org/officeDocument/2006/relationships/image" Target="../media/image119.emf"/><Relationship Id="rId3" Type="http://schemas.openxmlformats.org/officeDocument/2006/relationships/image" Target="../media/image106.png"/><Relationship Id="rId21" Type="http://schemas.openxmlformats.org/officeDocument/2006/relationships/hyperlink" Target="mailto:serv_opp_19@proviasdes.gob.pe" TargetMode="External"/><Relationship Id="rId7" Type="http://schemas.openxmlformats.org/officeDocument/2006/relationships/image" Target="../media/image109.emf"/><Relationship Id="rId12" Type="http://schemas.microsoft.com/office/2007/relationships/hdphoto" Target="../media/hdphoto4.wdp"/><Relationship Id="rId17" Type="http://schemas.openxmlformats.org/officeDocument/2006/relationships/image" Target="../media/image118.png"/><Relationship Id="rId2" Type="http://schemas.openxmlformats.org/officeDocument/2006/relationships/image" Target="../media/image105.png"/><Relationship Id="rId16" Type="http://schemas.openxmlformats.org/officeDocument/2006/relationships/image" Target="../media/image117.png"/><Relationship Id="rId20"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emf"/><Relationship Id="rId11" Type="http://schemas.openxmlformats.org/officeDocument/2006/relationships/image" Target="../media/image113.png"/><Relationship Id="rId5" Type="http://schemas.microsoft.com/office/2007/relationships/hdphoto" Target="../media/hdphoto3.wdp"/><Relationship Id="rId15" Type="http://schemas.openxmlformats.org/officeDocument/2006/relationships/image" Target="../media/image116.png"/><Relationship Id="rId23" Type="http://schemas.openxmlformats.org/officeDocument/2006/relationships/hyperlink" Target="mailto:ochoy@proviasdes.gob.pe" TargetMode="External"/><Relationship Id="rId10" Type="http://schemas.openxmlformats.org/officeDocument/2006/relationships/image" Target="../media/image112.emf"/><Relationship Id="rId19" Type="http://schemas.openxmlformats.org/officeDocument/2006/relationships/image" Target="../media/image120.emf"/><Relationship Id="rId4" Type="http://schemas.openxmlformats.org/officeDocument/2006/relationships/image" Target="../media/image107.png"/><Relationship Id="rId9" Type="http://schemas.openxmlformats.org/officeDocument/2006/relationships/image" Target="../media/image111.emf"/><Relationship Id="rId14" Type="http://schemas.openxmlformats.org/officeDocument/2006/relationships/image" Target="../media/image115.png"/><Relationship Id="rId22" Type="http://schemas.openxmlformats.org/officeDocument/2006/relationships/hyperlink" Target="mailto:mtorres@ptoviasdes.gob.pe"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portal.osce.gob.pe/osce/sites/default/files/Documentos/legislacion/Legislacion%20y%20Documentos%20Elaborados%20por%20el%20OSCE/Directivas_2020-1/Directiva_002-2020-OSCE.CD_Certificacion.pdf" TargetMode="External"/><Relationship Id="rId2" Type="http://schemas.openxmlformats.org/officeDocument/2006/relationships/hyperlink" Target="https://cdn.www.gob.pe/uploads/document/file/523598/Directiva_001-2020-OSCE.CD_RNP.pdf" TargetMode="External"/><Relationship Id="rId1" Type="http://schemas.openxmlformats.org/officeDocument/2006/relationships/slideLayout" Target="../slideLayouts/slideLayout6.xml"/><Relationship Id="rId6" Type="http://schemas.openxmlformats.org/officeDocument/2006/relationships/hyperlink" Target="https://portal.osce.gob.pe/osce/sites/default/files/Documentos/legislacion/Legislacion%20y%20Documentos%20Elaborados%20por%20el%20OSCE/Directivas_2020-1/Directiva_004-2020-OSCE.CD_Reglamento_SNA.pdf" TargetMode="External"/><Relationship Id="rId5" Type="http://schemas.openxmlformats.org/officeDocument/2006/relationships/hyperlink" Target="https://portal.osce.gob.pe/osce/sites/default/files/Documentos/legislacion/Legislacion%20y%20Documentos%20Elaborados%20por%20el%20OSCE/Directivas_2019/Directiva_012-2019-OSCE-CD_JRD_VF.pdf" TargetMode="External"/><Relationship Id="rId4" Type="http://schemas.openxmlformats.org/officeDocument/2006/relationships/hyperlink" Target="https://portal.osce.gob.pe/osce/sites/default/files/Documentos/legislacion/Legislacion%20y%20Documentos%20Elaborados%20por%20el%20OSCE/Directivas_2020-1/Directiva_003-2020-OSCE.CD_SEACE.pdf" TargetMode="External"/></Relationships>
</file>

<file path=ppt/slides/_rels/slide50.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portal.osce.gob.pe/osce/sites/default/files/Documentos/legislacion/Legislacion%20y%20Documentos%20Elaborados%20por%20el%20OSCE/Directivas_2020-1/Directiva_006-2020-OSCE-CD_RNA.pdf" TargetMode="External"/><Relationship Id="rId2" Type="http://schemas.openxmlformats.org/officeDocument/2006/relationships/hyperlink" Target="https://portal.osce.gob.pe/osce/sites/default/files/Documentos/legislacion/Legislacion%20y%20Documentos%20Elaborados%20por%20el%20OSCE/Directivas_2020-1/Directiva_005-2020-OSCE-CD.pdf" TargetMode="External"/><Relationship Id="rId1" Type="http://schemas.openxmlformats.org/officeDocument/2006/relationships/slideLayout" Target="../slideLayouts/slideLayout6.xml"/><Relationship Id="rId6" Type="http://schemas.openxmlformats.org/officeDocument/2006/relationships/hyperlink" Target="https://www.gob.pe/institucion/osce/normas-legales/1040675-009-2020-osce-cd" TargetMode="External"/><Relationship Id="rId5" Type="http://schemas.openxmlformats.org/officeDocument/2006/relationships/hyperlink" Target="https://portal.osce.gob.pe/osce/sites/default/files/Documentos/legislacion/Legislacion%20y%20Documentos%20Elaborados%20por%20el%20OSCE/Directivas_2020-1/Directiva_008-2020-casilla_electr%C3%B3nica_RESOL_086-2020-OSCE-PRE.pdf" TargetMode="External"/><Relationship Id="rId4" Type="http://schemas.openxmlformats.org/officeDocument/2006/relationships/hyperlink" Target="https://portal.osce.gob.pe/osce/sites/default/files/Documentos/legislacion/Legislacion%20y%20Documentos%20Elaborados%20por%20el%20OSCE/Directivas_2020-1/Directiva_007-2020-OSCE-CD_PES-DU-070-2020.pdf"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svg"/><Relationship Id="rId21" Type="http://schemas.openxmlformats.org/officeDocument/2006/relationships/image" Target="../media/image28.sv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svg"/><Relationship Id="rId7" Type="http://schemas.openxmlformats.org/officeDocument/2006/relationships/diagramColors" Target="../diagrams/colors2.xml"/><Relationship Id="rId2" Type="http://schemas.openxmlformats.org/officeDocument/2006/relationships/image" Target="../media/image14.png"/><Relationship Id="rId16" Type="http://schemas.openxmlformats.org/officeDocument/2006/relationships/image" Target="../media/image23.png"/><Relationship Id="rId29"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18.sv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svg"/><Relationship Id="rId40" Type="http://schemas.openxmlformats.org/officeDocument/2006/relationships/image" Target="../media/image47.png"/><Relationship Id="rId45" Type="http://schemas.openxmlformats.org/officeDocument/2006/relationships/image" Target="../media/image52.svg"/><Relationship Id="rId5" Type="http://schemas.openxmlformats.org/officeDocument/2006/relationships/diagramLayout" Target="../diagrams/layout2.xml"/><Relationship Id="rId15" Type="http://schemas.openxmlformats.org/officeDocument/2006/relationships/image" Target="../media/image22.svg"/><Relationship Id="rId23" Type="http://schemas.openxmlformats.org/officeDocument/2006/relationships/image" Target="../media/image30.svg"/><Relationship Id="rId28" Type="http://schemas.openxmlformats.org/officeDocument/2006/relationships/image" Target="../media/image35.png"/><Relationship Id="rId36" Type="http://schemas.openxmlformats.org/officeDocument/2006/relationships/image" Target="../media/image43.png"/><Relationship Id="rId10" Type="http://schemas.openxmlformats.org/officeDocument/2006/relationships/image" Target="../media/image17.png"/><Relationship Id="rId19" Type="http://schemas.openxmlformats.org/officeDocument/2006/relationships/image" Target="../media/image26.svg"/><Relationship Id="rId31" Type="http://schemas.openxmlformats.org/officeDocument/2006/relationships/image" Target="../media/image38.svg"/><Relationship Id="rId44" Type="http://schemas.openxmlformats.org/officeDocument/2006/relationships/image" Target="../media/image51.png"/><Relationship Id="rId4" Type="http://schemas.openxmlformats.org/officeDocument/2006/relationships/diagramData" Target="../diagrams/data2.xml"/><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image" Target="../media/image37.png"/><Relationship Id="rId35" Type="http://schemas.openxmlformats.org/officeDocument/2006/relationships/image" Target="../media/image42.svg"/><Relationship Id="rId43" Type="http://schemas.openxmlformats.org/officeDocument/2006/relationships/image" Target="../media/image50.svg"/><Relationship Id="rId8" Type="http://schemas.microsoft.com/office/2007/relationships/diagramDrawing" Target="../diagrams/drawing2.xml"/><Relationship Id="rId3" Type="http://schemas.openxmlformats.org/officeDocument/2006/relationships/image" Target="../media/image15.svg"/><Relationship Id="rId12" Type="http://schemas.openxmlformats.org/officeDocument/2006/relationships/image" Target="../media/image19.png"/><Relationship Id="rId17" Type="http://schemas.openxmlformats.org/officeDocument/2006/relationships/image" Target="../media/image24.svg"/><Relationship Id="rId25" Type="http://schemas.openxmlformats.org/officeDocument/2006/relationships/image" Target="../media/image32.svg"/><Relationship Id="rId33" Type="http://schemas.openxmlformats.org/officeDocument/2006/relationships/image" Target="../media/image40.svg"/><Relationship Id="rId38" Type="http://schemas.openxmlformats.org/officeDocument/2006/relationships/image" Target="../media/image45.png"/><Relationship Id="rId46" Type="http://schemas.openxmlformats.org/officeDocument/2006/relationships/image" Target="../media/image53.png"/><Relationship Id="rId20" Type="http://schemas.openxmlformats.org/officeDocument/2006/relationships/image" Target="../media/image27.png"/><Relationship Id="rId41" Type="http://schemas.openxmlformats.org/officeDocument/2006/relationships/image" Target="../media/image48.svg"/></Relationships>
</file>

<file path=ppt/slides/_rels/slide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29674" y="1290909"/>
            <a:ext cx="9702800"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70451" y="2010741"/>
            <a:ext cx="7373938"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51351" y="1780905"/>
            <a:ext cx="8035925"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42347"/>
            <a:ext cx="10334625"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178751"/>
            <a:ext cx="504825"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59376"/>
            <a:ext cx="11091863"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105727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701" y="-6705"/>
            <a:ext cx="595313"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61" y="-1916"/>
            <a:ext cx="357188"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426601" y="-1916"/>
            <a:ext cx="5788025"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235014" y="2872"/>
            <a:ext cx="2951163"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ítulo 1">
            <a:extLst>
              <a:ext uri="{FF2B5EF4-FFF2-40B4-BE49-F238E27FC236}">
                <a16:creationId xmlns:a16="http://schemas.microsoft.com/office/drawing/2014/main" id="{217E8A85-5046-47D0-A8CC-F0CCA0C49469}"/>
              </a:ext>
            </a:extLst>
          </p:cNvPr>
          <p:cNvSpPr>
            <a:spLocks noGrp="1"/>
          </p:cNvSpPr>
          <p:nvPr>
            <p:ph type="ctrTitle"/>
          </p:nvPr>
        </p:nvSpPr>
        <p:spPr>
          <a:xfrm>
            <a:off x="8617877" y="726085"/>
            <a:ext cx="3143483" cy="1791849"/>
          </a:xfrm>
        </p:spPr>
        <p:txBody>
          <a:bodyPr>
            <a:noAutofit/>
          </a:bodyPr>
          <a:lstStyle/>
          <a:p>
            <a:pPr algn="l"/>
            <a:r>
              <a:rPr lang="es-PE" sz="3200" b="1" i="1" dirty="0">
                <a:effectLst>
                  <a:outerShdw blurRad="38100" dist="38100" dir="2700000" algn="tl">
                    <a:srgbClr val="000000">
                      <a:alpha val="43137"/>
                    </a:srgbClr>
                  </a:outerShdw>
                </a:effectLst>
              </a:rPr>
              <a:t>Cambios en la Ley y Reglamento de las Contrataciones del Estado</a:t>
            </a:r>
          </a:p>
        </p:txBody>
      </p:sp>
      <p:sp>
        <p:nvSpPr>
          <p:cNvPr id="3" name="Subtítulo 2">
            <a:extLst>
              <a:ext uri="{FF2B5EF4-FFF2-40B4-BE49-F238E27FC236}">
                <a16:creationId xmlns:a16="http://schemas.microsoft.com/office/drawing/2014/main" id="{FB42BCDB-7848-4A4A-808C-9AE8E0D8C484}"/>
              </a:ext>
            </a:extLst>
          </p:cNvPr>
          <p:cNvSpPr>
            <a:spLocks noGrp="1"/>
          </p:cNvSpPr>
          <p:nvPr>
            <p:ph type="subTitle" idx="1"/>
          </p:nvPr>
        </p:nvSpPr>
        <p:spPr>
          <a:xfrm>
            <a:off x="3173910" y="6301962"/>
            <a:ext cx="5275291" cy="302057"/>
          </a:xfrm>
          <a:solidFill>
            <a:schemeClr val="accent5">
              <a:lumMod val="40000"/>
              <a:lumOff val="60000"/>
            </a:schemeClr>
          </a:solidFill>
        </p:spPr>
        <p:txBody>
          <a:bodyPr>
            <a:normAutofit fontScale="92500" lnSpcReduction="20000"/>
          </a:bodyPr>
          <a:lstStyle/>
          <a:p>
            <a:r>
              <a:rPr lang="es-PE" sz="1800" dirty="0"/>
              <a:t>Expositor: Jose Timana Anastacio</a:t>
            </a:r>
          </a:p>
        </p:txBody>
      </p:sp>
      <p:sp>
        <p:nvSpPr>
          <p:cNvPr id="32"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0020826" y="-1916"/>
            <a:ext cx="2165350"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90826" y="-1916"/>
            <a:ext cx="895350"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6" name="Freeform: Shape 35">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752078" y="2218040"/>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Imagen 4" descr="Imagen que contiene tabla, pastel, pequeño, cumpleaños&#10;&#10;Descripción generada automáticamente">
            <a:extLst>
              <a:ext uri="{FF2B5EF4-FFF2-40B4-BE49-F238E27FC236}">
                <a16:creationId xmlns:a16="http://schemas.microsoft.com/office/drawing/2014/main" id="{856B81A6-1D40-4AE7-A971-BC2BF52095AB}"/>
              </a:ext>
            </a:extLst>
          </p:cNvPr>
          <p:cNvPicPr>
            <a:picLocks noChangeAspect="1"/>
          </p:cNvPicPr>
          <p:nvPr/>
        </p:nvPicPr>
        <p:blipFill rotWithShape="1">
          <a:blip r:embed="rId2">
            <a:extLst>
              <a:ext uri="{28A0092B-C50C-407E-A947-70E740481C1C}">
                <a14:useLocalDpi xmlns:a14="http://schemas.microsoft.com/office/drawing/2010/main" val="0"/>
              </a:ext>
            </a:extLst>
          </a:blip>
          <a:srcRect l="3032" r="-2" b="-2"/>
          <a:stretch/>
        </p:blipFill>
        <p:spPr>
          <a:xfrm>
            <a:off x="921910" y="465243"/>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7" name="Imagen 6" descr="Imagen que contiene dibujo&#10;&#10;Descripción generada automáticamente">
            <a:extLst>
              <a:ext uri="{FF2B5EF4-FFF2-40B4-BE49-F238E27FC236}">
                <a16:creationId xmlns:a16="http://schemas.microsoft.com/office/drawing/2014/main" id="{38441343-39A1-4CF5-8C79-6F2F64A43A73}"/>
              </a:ext>
            </a:extLst>
          </p:cNvPr>
          <p:cNvPicPr>
            <a:picLocks noChangeAspect="1"/>
          </p:cNvPicPr>
          <p:nvPr/>
        </p:nvPicPr>
        <p:blipFill rotWithShape="1">
          <a:blip r:embed="rId3">
            <a:clrChange>
              <a:clrFrom>
                <a:srgbClr val="FFFFFF"/>
              </a:clrFrom>
              <a:clrTo>
                <a:srgbClr val="FFFFFF">
                  <a:alpha val="0"/>
                </a:srgbClr>
              </a:clrTo>
            </a:clrChange>
            <a:alphaModFix am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3186" t="1976" r="23368" b="20955"/>
          <a:stretch/>
        </p:blipFill>
        <p:spPr>
          <a:xfrm>
            <a:off x="9961088" y="4881369"/>
            <a:ext cx="1948070" cy="1722650"/>
          </a:xfrm>
          <a:prstGeom prst="rect">
            <a:avLst/>
          </a:prstGeom>
        </p:spPr>
      </p:pic>
    </p:spTree>
    <p:extLst>
      <p:ext uri="{BB962C8B-B14F-4D97-AF65-F5344CB8AC3E}">
        <p14:creationId xmlns:p14="http://schemas.microsoft.com/office/powerpoint/2010/main" val="204650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a:spLocks/>
          </p:cNvSpPr>
          <p:nvPr/>
        </p:nvSpPr>
        <p:spPr>
          <a:xfrm>
            <a:off x="419735" y="320742"/>
            <a:ext cx="5892165" cy="770890"/>
          </a:xfrm>
          <a:prstGeom prst="rect">
            <a:avLst/>
          </a:prstGeom>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NanumGothic" charset="0"/>
              <a:ea typeface="Calibri" charset="0"/>
            </a:endParaRPr>
          </a:p>
        </p:txBody>
      </p:sp>
      <p:sp>
        <p:nvSpPr>
          <p:cNvPr id="6" name="CuadroTexto 5">
            <a:extLst>
              <a:ext uri="{FF2B5EF4-FFF2-40B4-BE49-F238E27FC236}">
                <a16:creationId xmlns:a16="http://schemas.microsoft.com/office/drawing/2014/main" id="{8D14A908-B2C8-403F-92A7-81EC539C8DF5}"/>
              </a:ext>
            </a:extLst>
          </p:cNvPr>
          <p:cNvSpPr txBox="1"/>
          <p:nvPr/>
        </p:nvSpPr>
        <p:spPr>
          <a:xfrm>
            <a:off x="419735" y="398848"/>
            <a:ext cx="6094730" cy="646430"/>
          </a:xfrm>
          <a:prstGeom prst="rect">
            <a:avLst/>
          </a:prstGeom>
          <a:noFill/>
        </p:spPr>
        <p:txBody>
          <a:bodyPr wrap="square">
            <a:spAutoFit/>
          </a:bodyPr>
          <a:lstStyle/>
          <a:p>
            <a:r>
              <a:rPr lang="es-PE" sz="1800" dirty="0">
                <a:solidFill>
                  <a:schemeClr val="bg1"/>
                </a:solidFill>
              </a:rPr>
              <a:t>Las directivas y opiniones de la Dirección Nacional de Abastecimiento DNA</a:t>
            </a:r>
            <a:endParaRPr lang="es-PE" dirty="0"/>
          </a:p>
        </p:txBody>
      </p:sp>
      <p:sp>
        <p:nvSpPr>
          <p:cNvPr id="2" name="Rectángulo 1">
            <a:extLst>
              <a:ext uri="{FF2B5EF4-FFF2-40B4-BE49-F238E27FC236}">
                <a16:creationId xmlns:a16="http://schemas.microsoft.com/office/drawing/2014/main" id="{3F77E0DC-3EB0-4505-B2B2-3804C810751C}"/>
              </a:ext>
            </a:extLst>
          </p:cNvPr>
          <p:cNvSpPr/>
          <p:nvPr/>
        </p:nvSpPr>
        <p:spPr>
          <a:xfrm>
            <a:off x="86228" y="1141003"/>
            <a:ext cx="6368714" cy="1754326"/>
          </a:xfrm>
          <a:prstGeom prst="rect">
            <a:avLst/>
          </a:prstGeom>
        </p:spPr>
        <p:txBody>
          <a:bodyPr wrap="square">
            <a:spAutoFit/>
          </a:bodyPr>
          <a:lstStyle/>
          <a:p>
            <a:r>
              <a:rPr lang="es-MX" b="1" dirty="0">
                <a:solidFill>
                  <a:srgbClr val="232323"/>
                </a:solidFill>
                <a:latin typeface="Roboto"/>
              </a:rPr>
              <a:t>Resolución Directoral </a:t>
            </a:r>
            <a:r>
              <a:rPr lang="es-MX" b="1" dirty="0" err="1">
                <a:solidFill>
                  <a:srgbClr val="232323"/>
                </a:solidFill>
                <a:latin typeface="Roboto"/>
              </a:rPr>
              <a:t>N°</a:t>
            </a:r>
            <a:r>
              <a:rPr lang="es-MX" b="1" dirty="0">
                <a:solidFill>
                  <a:srgbClr val="232323"/>
                </a:solidFill>
                <a:latin typeface="Roboto"/>
              </a:rPr>
              <a:t> 002-2020-EF/54.01</a:t>
            </a:r>
          </a:p>
          <a:p>
            <a:r>
              <a:rPr lang="es-MX" dirty="0">
                <a:solidFill>
                  <a:srgbClr val="232323"/>
                </a:solidFill>
                <a:latin typeface="Roboto"/>
              </a:rPr>
              <a:t>prórroga de la suspensión de plazos de procedimientos de selección</a:t>
            </a:r>
          </a:p>
          <a:p>
            <a:r>
              <a:rPr lang="es-MX" dirty="0">
                <a:solidFill>
                  <a:srgbClr val="232323"/>
                </a:solidFill>
                <a:latin typeface="Roboto"/>
              </a:rPr>
              <a:t>30 de marzo de 2020</a:t>
            </a:r>
          </a:p>
          <a:p>
            <a:r>
              <a:rPr lang="es-MX" dirty="0">
                <a:solidFill>
                  <a:srgbClr val="333333"/>
                </a:solidFill>
              </a:rPr>
              <a:t>Disponen prórroga de la suspensión de plazos de procedimientos de selección y otras disposiciones en materia de abastecimiento</a:t>
            </a:r>
            <a:endParaRPr lang="es-MX" dirty="0">
              <a:solidFill>
                <a:srgbClr val="333333"/>
              </a:solidFill>
              <a:effectLst/>
            </a:endParaRPr>
          </a:p>
        </p:txBody>
      </p:sp>
      <p:sp>
        <p:nvSpPr>
          <p:cNvPr id="3" name="Rectángulo 2">
            <a:extLst>
              <a:ext uri="{FF2B5EF4-FFF2-40B4-BE49-F238E27FC236}">
                <a16:creationId xmlns:a16="http://schemas.microsoft.com/office/drawing/2014/main" id="{46EE30CB-2EB1-4F30-866F-8AC68E7D8726}"/>
              </a:ext>
            </a:extLst>
          </p:cNvPr>
          <p:cNvSpPr/>
          <p:nvPr/>
        </p:nvSpPr>
        <p:spPr>
          <a:xfrm>
            <a:off x="86228" y="3172328"/>
            <a:ext cx="6368714" cy="1477328"/>
          </a:xfrm>
          <a:prstGeom prst="rect">
            <a:avLst/>
          </a:prstGeom>
        </p:spPr>
        <p:txBody>
          <a:bodyPr wrap="square">
            <a:spAutoFit/>
          </a:bodyPr>
          <a:lstStyle/>
          <a:p>
            <a:r>
              <a:rPr lang="es-MX" b="1" dirty="0">
                <a:solidFill>
                  <a:srgbClr val="232323"/>
                </a:solidFill>
                <a:latin typeface="Roboto"/>
              </a:rPr>
              <a:t>Resolución Directoral </a:t>
            </a:r>
            <a:r>
              <a:rPr lang="es-MX" b="1" dirty="0" err="1">
                <a:solidFill>
                  <a:srgbClr val="232323"/>
                </a:solidFill>
                <a:latin typeface="Roboto"/>
              </a:rPr>
              <a:t>N°</a:t>
            </a:r>
            <a:r>
              <a:rPr lang="es-MX" b="1" dirty="0">
                <a:solidFill>
                  <a:srgbClr val="232323"/>
                </a:solidFill>
                <a:latin typeface="Roboto"/>
              </a:rPr>
              <a:t> 003-2020-EF/54.01</a:t>
            </a:r>
          </a:p>
          <a:p>
            <a:r>
              <a:rPr lang="es-MX" dirty="0">
                <a:solidFill>
                  <a:srgbClr val="232323"/>
                </a:solidFill>
                <a:latin typeface="Roboto"/>
              </a:rPr>
              <a:t>suspensión de plazos de procedimientos de selección</a:t>
            </a:r>
          </a:p>
          <a:p>
            <a:r>
              <a:rPr lang="es-MX" dirty="0">
                <a:solidFill>
                  <a:srgbClr val="232323"/>
                </a:solidFill>
                <a:latin typeface="Roboto"/>
              </a:rPr>
              <a:t>12 de abril de 2020</a:t>
            </a:r>
          </a:p>
          <a:p>
            <a:r>
              <a:rPr lang="es-MX" dirty="0">
                <a:solidFill>
                  <a:srgbClr val="333333"/>
                </a:solidFill>
              </a:rPr>
              <a:t>Disponen prórroga de la suspensión de plazos de procedimientos de selección y otras disposiciones en materia de abastecimiento</a:t>
            </a:r>
            <a:endParaRPr lang="es-MX" dirty="0">
              <a:solidFill>
                <a:srgbClr val="333333"/>
              </a:solidFill>
              <a:effectLst/>
            </a:endParaRPr>
          </a:p>
        </p:txBody>
      </p:sp>
      <p:sp>
        <p:nvSpPr>
          <p:cNvPr id="5" name="Rectángulo 4">
            <a:extLst>
              <a:ext uri="{FF2B5EF4-FFF2-40B4-BE49-F238E27FC236}">
                <a16:creationId xmlns:a16="http://schemas.microsoft.com/office/drawing/2014/main" id="{E00EEDBB-2BB6-4146-ACE6-C33E8F11A487}"/>
              </a:ext>
            </a:extLst>
          </p:cNvPr>
          <p:cNvSpPr/>
          <p:nvPr/>
        </p:nvSpPr>
        <p:spPr>
          <a:xfrm>
            <a:off x="86228" y="4926654"/>
            <a:ext cx="6368714" cy="1754326"/>
          </a:xfrm>
          <a:prstGeom prst="rect">
            <a:avLst/>
          </a:prstGeom>
        </p:spPr>
        <p:txBody>
          <a:bodyPr wrap="square">
            <a:spAutoFit/>
          </a:bodyPr>
          <a:lstStyle/>
          <a:p>
            <a:r>
              <a:rPr lang="es-MX" b="1" dirty="0">
                <a:solidFill>
                  <a:srgbClr val="232323"/>
                </a:solidFill>
                <a:latin typeface="Roboto"/>
              </a:rPr>
              <a:t>Resolución Directoral </a:t>
            </a:r>
            <a:r>
              <a:rPr lang="es-MX" b="1" dirty="0" err="1">
                <a:solidFill>
                  <a:srgbClr val="232323"/>
                </a:solidFill>
                <a:latin typeface="Roboto"/>
              </a:rPr>
              <a:t>N°</a:t>
            </a:r>
            <a:r>
              <a:rPr lang="es-MX" b="1" dirty="0">
                <a:solidFill>
                  <a:srgbClr val="232323"/>
                </a:solidFill>
                <a:latin typeface="Roboto"/>
              </a:rPr>
              <a:t> 004-2020-EF/54.01</a:t>
            </a:r>
          </a:p>
          <a:p>
            <a:r>
              <a:rPr lang="es-MX" dirty="0">
                <a:solidFill>
                  <a:srgbClr val="232323"/>
                </a:solidFill>
                <a:latin typeface="Roboto"/>
              </a:rPr>
              <a:t>prórroga de la suspensión de plazos de procedimientos de selección</a:t>
            </a:r>
          </a:p>
          <a:p>
            <a:r>
              <a:rPr lang="es-MX" dirty="0">
                <a:solidFill>
                  <a:srgbClr val="232323"/>
                </a:solidFill>
                <a:latin typeface="Roboto"/>
              </a:rPr>
              <a:t>26 de abril de 2020</a:t>
            </a:r>
          </a:p>
          <a:p>
            <a:r>
              <a:rPr lang="es-MX" dirty="0">
                <a:solidFill>
                  <a:srgbClr val="333333"/>
                </a:solidFill>
              </a:rPr>
              <a:t>Disponen prórroga de la suspensión de plazos de procedimientos de selección y otras disposiciones en materia de abastecimiento</a:t>
            </a:r>
            <a:endParaRPr lang="es-MX" dirty="0">
              <a:solidFill>
                <a:srgbClr val="333333"/>
              </a:solidFill>
              <a:effectLst/>
            </a:endParaRPr>
          </a:p>
        </p:txBody>
      </p:sp>
      <p:sp>
        <p:nvSpPr>
          <p:cNvPr id="8" name="Rectángulo 7">
            <a:extLst>
              <a:ext uri="{FF2B5EF4-FFF2-40B4-BE49-F238E27FC236}">
                <a16:creationId xmlns:a16="http://schemas.microsoft.com/office/drawing/2014/main" id="{5D2C8AD5-C2F4-428D-82A3-C968D8890F27}"/>
              </a:ext>
            </a:extLst>
          </p:cNvPr>
          <p:cNvSpPr/>
          <p:nvPr/>
        </p:nvSpPr>
        <p:spPr>
          <a:xfrm>
            <a:off x="6454942" y="1566116"/>
            <a:ext cx="5650830" cy="2031325"/>
          </a:xfrm>
          <a:prstGeom prst="rect">
            <a:avLst/>
          </a:prstGeom>
        </p:spPr>
        <p:txBody>
          <a:bodyPr wrap="square">
            <a:spAutoFit/>
          </a:bodyPr>
          <a:lstStyle/>
          <a:p>
            <a:r>
              <a:rPr lang="es-MX" b="1" dirty="0">
                <a:solidFill>
                  <a:srgbClr val="232323"/>
                </a:solidFill>
                <a:latin typeface="Roboto"/>
              </a:rPr>
              <a:t>Resolución Directoral </a:t>
            </a:r>
            <a:r>
              <a:rPr lang="es-MX" b="1" dirty="0" err="1">
                <a:solidFill>
                  <a:srgbClr val="232323"/>
                </a:solidFill>
                <a:latin typeface="Roboto"/>
              </a:rPr>
              <a:t>N°</a:t>
            </a:r>
            <a:r>
              <a:rPr lang="es-MX" b="1" dirty="0">
                <a:solidFill>
                  <a:srgbClr val="232323"/>
                </a:solidFill>
                <a:latin typeface="Roboto"/>
              </a:rPr>
              <a:t> 005-2020-EF/54.01</a:t>
            </a:r>
          </a:p>
          <a:p>
            <a:r>
              <a:rPr lang="es-MX" dirty="0">
                <a:solidFill>
                  <a:srgbClr val="232323"/>
                </a:solidFill>
                <a:latin typeface="Roboto"/>
              </a:rPr>
              <a:t>Prórroga de la suspensión de plazos de procedimientos de selección</a:t>
            </a:r>
          </a:p>
          <a:p>
            <a:r>
              <a:rPr lang="es-MX" dirty="0">
                <a:solidFill>
                  <a:srgbClr val="232323"/>
                </a:solidFill>
                <a:latin typeface="Roboto"/>
              </a:rPr>
              <a:t>11 de mayo de 2020</a:t>
            </a:r>
          </a:p>
          <a:p>
            <a:r>
              <a:rPr lang="es-MX" dirty="0">
                <a:solidFill>
                  <a:srgbClr val="333333"/>
                </a:solidFill>
              </a:rPr>
              <a:t>Disponen prórroga de la suspensión de plazos de procedimientos de selección y otras disposiciones en materia de abastecimiento</a:t>
            </a:r>
            <a:endParaRPr lang="es-MX" dirty="0">
              <a:solidFill>
                <a:srgbClr val="333333"/>
              </a:solidFill>
              <a:effectLst/>
            </a:endParaRPr>
          </a:p>
        </p:txBody>
      </p:sp>
      <p:sp>
        <p:nvSpPr>
          <p:cNvPr id="9" name="Rectángulo 8">
            <a:extLst>
              <a:ext uri="{FF2B5EF4-FFF2-40B4-BE49-F238E27FC236}">
                <a16:creationId xmlns:a16="http://schemas.microsoft.com/office/drawing/2014/main" id="{0BE55FD8-030A-407E-8832-CCF65C255450}"/>
              </a:ext>
            </a:extLst>
          </p:cNvPr>
          <p:cNvSpPr/>
          <p:nvPr/>
        </p:nvSpPr>
        <p:spPr>
          <a:xfrm>
            <a:off x="6514465" y="4079433"/>
            <a:ext cx="5239385" cy="2246769"/>
          </a:xfrm>
          <a:prstGeom prst="rect">
            <a:avLst/>
          </a:prstGeom>
        </p:spPr>
        <p:txBody>
          <a:bodyPr wrap="square">
            <a:spAutoFit/>
          </a:bodyPr>
          <a:lstStyle/>
          <a:p>
            <a:r>
              <a:rPr lang="es-MX" sz="2000" b="1" dirty="0">
                <a:solidFill>
                  <a:srgbClr val="232323"/>
                </a:solidFill>
                <a:highlight>
                  <a:srgbClr val="00FFFF"/>
                </a:highlight>
                <a:latin typeface="Roboto"/>
              </a:rPr>
              <a:t>Resolución Directoral </a:t>
            </a:r>
            <a:r>
              <a:rPr lang="es-MX" sz="2000" b="1" dirty="0" err="1">
                <a:solidFill>
                  <a:srgbClr val="232323"/>
                </a:solidFill>
                <a:highlight>
                  <a:srgbClr val="00FFFF"/>
                </a:highlight>
                <a:latin typeface="Roboto"/>
              </a:rPr>
              <a:t>N°</a:t>
            </a:r>
            <a:r>
              <a:rPr lang="es-MX" sz="2000" b="1" dirty="0">
                <a:solidFill>
                  <a:srgbClr val="232323"/>
                </a:solidFill>
                <a:highlight>
                  <a:srgbClr val="00FFFF"/>
                </a:highlight>
                <a:latin typeface="Roboto"/>
              </a:rPr>
              <a:t> 006-2020-EF/54.01</a:t>
            </a:r>
          </a:p>
          <a:p>
            <a:r>
              <a:rPr lang="es-MX" sz="2000" dirty="0">
                <a:solidFill>
                  <a:srgbClr val="232323"/>
                </a:solidFill>
                <a:highlight>
                  <a:srgbClr val="00FFFF"/>
                </a:highlight>
                <a:latin typeface="Roboto"/>
              </a:rPr>
              <a:t>Reinicio de plazos de procedimientos en materia de adquisiciones</a:t>
            </a:r>
          </a:p>
          <a:p>
            <a:r>
              <a:rPr lang="es-MX" sz="2000" dirty="0">
                <a:solidFill>
                  <a:srgbClr val="232323"/>
                </a:solidFill>
                <a:highlight>
                  <a:srgbClr val="00FFFF"/>
                </a:highlight>
                <a:latin typeface="Roboto"/>
              </a:rPr>
              <a:t>14 de mayo de 2020</a:t>
            </a:r>
          </a:p>
          <a:p>
            <a:r>
              <a:rPr lang="es-MX" sz="2000" dirty="0">
                <a:solidFill>
                  <a:srgbClr val="333333"/>
                </a:solidFill>
                <a:highlight>
                  <a:srgbClr val="00FFFF"/>
                </a:highlight>
              </a:rPr>
              <a:t>Disponen reinicio de plazos de procedimientos en materia de adquisiciones</a:t>
            </a:r>
            <a:endParaRPr lang="es-MX" sz="2000" dirty="0">
              <a:solidFill>
                <a:srgbClr val="333333"/>
              </a:solidFill>
              <a:effectLst/>
              <a:highlight>
                <a:srgbClr val="00FFFF"/>
              </a:highlight>
            </a:endParaRPr>
          </a:p>
        </p:txBody>
      </p:sp>
    </p:spTree>
    <p:extLst>
      <p:ext uri="{BB962C8B-B14F-4D97-AF65-F5344CB8AC3E}">
        <p14:creationId xmlns:p14="http://schemas.microsoft.com/office/powerpoint/2010/main" val="1773458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a:spLocks/>
          </p:cNvSpPr>
          <p:nvPr/>
        </p:nvSpPr>
        <p:spPr>
          <a:xfrm>
            <a:off x="419735" y="128238"/>
            <a:ext cx="5892165" cy="770890"/>
          </a:xfrm>
          <a:prstGeom prst="rect">
            <a:avLst/>
          </a:prstGeom>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NanumGothic" charset="0"/>
              <a:ea typeface="Calibri" charset="0"/>
            </a:endParaRPr>
          </a:p>
        </p:txBody>
      </p:sp>
      <p:sp>
        <p:nvSpPr>
          <p:cNvPr id="6" name="CuadroTexto 5">
            <a:extLst>
              <a:ext uri="{FF2B5EF4-FFF2-40B4-BE49-F238E27FC236}">
                <a16:creationId xmlns:a16="http://schemas.microsoft.com/office/drawing/2014/main" id="{8D14A908-B2C8-403F-92A7-81EC539C8DF5}"/>
              </a:ext>
            </a:extLst>
          </p:cNvPr>
          <p:cNvSpPr txBox="1"/>
          <p:nvPr/>
        </p:nvSpPr>
        <p:spPr>
          <a:xfrm>
            <a:off x="419735" y="206344"/>
            <a:ext cx="6094730" cy="646430"/>
          </a:xfrm>
          <a:prstGeom prst="rect">
            <a:avLst/>
          </a:prstGeom>
          <a:noFill/>
        </p:spPr>
        <p:txBody>
          <a:bodyPr wrap="square">
            <a:spAutoFit/>
          </a:bodyPr>
          <a:lstStyle/>
          <a:p>
            <a:r>
              <a:rPr lang="es-PE" sz="1800" dirty="0">
                <a:solidFill>
                  <a:schemeClr val="bg1"/>
                </a:solidFill>
              </a:rPr>
              <a:t>Las directivas y opiniones de la Dirección Nacional de Abastecimiento DNA</a:t>
            </a:r>
            <a:endParaRPr lang="es-PE" dirty="0"/>
          </a:p>
        </p:txBody>
      </p:sp>
      <p:pic>
        <p:nvPicPr>
          <p:cNvPr id="10" name="Imagen 9">
            <a:extLst>
              <a:ext uri="{FF2B5EF4-FFF2-40B4-BE49-F238E27FC236}">
                <a16:creationId xmlns:a16="http://schemas.microsoft.com/office/drawing/2014/main" id="{B7A5FFD2-0F19-4790-B72C-250A033CECDE}"/>
              </a:ext>
            </a:extLst>
          </p:cNvPr>
          <p:cNvPicPr>
            <a:picLocks noChangeAspect="1"/>
          </p:cNvPicPr>
          <p:nvPr/>
        </p:nvPicPr>
        <p:blipFill rotWithShape="1">
          <a:blip r:embed="rId2"/>
          <a:srcRect l="35156" t="29444" r="25979" b="18160"/>
          <a:stretch/>
        </p:blipFill>
        <p:spPr>
          <a:xfrm>
            <a:off x="48268" y="1041402"/>
            <a:ext cx="7332069" cy="5560024"/>
          </a:xfrm>
          <a:prstGeom prst="rect">
            <a:avLst/>
          </a:prstGeom>
          <a:ln>
            <a:solidFill>
              <a:srgbClr val="00B0F0"/>
            </a:solidFill>
          </a:ln>
        </p:spPr>
      </p:pic>
      <p:sp>
        <p:nvSpPr>
          <p:cNvPr id="11" name="Rectángulo 10">
            <a:extLst>
              <a:ext uri="{FF2B5EF4-FFF2-40B4-BE49-F238E27FC236}">
                <a16:creationId xmlns:a16="http://schemas.microsoft.com/office/drawing/2014/main" id="{82015297-DA3F-453A-AB81-3BC1D6157F3A}"/>
              </a:ext>
            </a:extLst>
          </p:cNvPr>
          <p:cNvSpPr/>
          <p:nvPr/>
        </p:nvSpPr>
        <p:spPr>
          <a:xfrm>
            <a:off x="7458609" y="1557641"/>
            <a:ext cx="4459706" cy="1569660"/>
          </a:xfrm>
          <a:prstGeom prst="rect">
            <a:avLst/>
          </a:prstGeom>
        </p:spPr>
        <p:txBody>
          <a:bodyPr wrap="square">
            <a:spAutoFit/>
          </a:bodyPr>
          <a:lstStyle/>
          <a:p>
            <a:pPr fontAlgn="base"/>
            <a:r>
              <a:rPr lang="es-MX" b="1" dirty="0">
                <a:solidFill>
                  <a:srgbClr val="CC0000"/>
                </a:solidFill>
                <a:latin typeface="Arial" panose="020B0604020202020204" pitchFamily="34" charset="0"/>
              </a:rPr>
              <a:t>COMUNICADO </a:t>
            </a:r>
            <a:r>
              <a:rPr lang="es-MX" b="1" dirty="0" err="1">
                <a:solidFill>
                  <a:srgbClr val="CC0000"/>
                </a:solidFill>
                <a:latin typeface="Arial" panose="020B0604020202020204" pitchFamily="34" charset="0"/>
              </a:rPr>
              <a:t>N°</a:t>
            </a:r>
            <a:r>
              <a:rPr lang="es-MX" b="1" dirty="0">
                <a:solidFill>
                  <a:srgbClr val="CC0000"/>
                </a:solidFill>
                <a:latin typeface="Arial" panose="020B0604020202020204" pitchFamily="34" charset="0"/>
              </a:rPr>
              <a:t> 006-2020 EF/54.01</a:t>
            </a:r>
          </a:p>
          <a:p>
            <a:pPr fontAlgn="base"/>
            <a:endParaRPr lang="es-MX" b="1" dirty="0">
              <a:solidFill>
                <a:srgbClr val="CC0000"/>
              </a:solidFill>
              <a:latin typeface="Arial" panose="020B0604020202020204" pitchFamily="34" charset="0"/>
            </a:endParaRPr>
          </a:p>
          <a:p>
            <a:pPr fontAlgn="base"/>
            <a:r>
              <a:rPr lang="es-MX" sz="1500" b="1" cap="all" dirty="0">
                <a:solidFill>
                  <a:srgbClr val="CC5201"/>
                </a:solidFill>
                <a:latin typeface="Arial" panose="020B0604020202020204" pitchFamily="34" charset="0"/>
              </a:rPr>
              <a:t>ORIENTACIÓN SOBRE LOS PROCEDIMIENTOS DE SELECCIÓN EN EL MARCO DEL ESTADO DE EMERGENCIA NACIONAL DISPUESTO A CONSECUENCIA DEL COVID-19</a:t>
            </a:r>
            <a:endParaRPr lang="es-MX" sz="1500" b="0" i="0" dirty="0">
              <a:solidFill>
                <a:srgbClr val="000000"/>
              </a:solidFill>
              <a:effectLst/>
              <a:latin typeface="Tahoma" panose="020B0604030504040204" pitchFamily="34" charset="0"/>
            </a:endParaRPr>
          </a:p>
        </p:txBody>
      </p:sp>
      <p:sp>
        <p:nvSpPr>
          <p:cNvPr id="12" name="Rectángulo 11">
            <a:extLst>
              <a:ext uri="{FF2B5EF4-FFF2-40B4-BE49-F238E27FC236}">
                <a16:creationId xmlns:a16="http://schemas.microsoft.com/office/drawing/2014/main" id="{4F03CB69-7F2D-4583-81AD-7E4A10CF4940}"/>
              </a:ext>
            </a:extLst>
          </p:cNvPr>
          <p:cNvSpPr/>
          <p:nvPr/>
        </p:nvSpPr>
        <p:spPr>
          <a:xfrm>
            <a:off x="7539788" y="1278088"/>
            <a:ext cx="6096000" cy="646331"/>
          </a:xfrm>
          <a:prstGeom prst="rect">
            <a:avLst/>
          </a:prstGeom>
        </p:spPr>
        <p:txBody>
          <a:bodyPr>
            <a:spAutoFit/>
          </a:bodyPr>
          <a:lstStyle/>
          <a:p>
            <a:r>
              <a:rPr lang="es-MX" dirty="0">
                <a:solidFill>
                  <a:srgbClr val="333333"/>
                </a:solidFill>
                <a:latin typeface="Arial" panose="020B0604020202020204" pitchFamily="34" charset="0"/>
              </a:rPr>
              <a:t>Lima, 09 de junio de 2020</a:t>
            </a:r>
            <a:br>
              <a:rPr lang="es-MX" dirty="0"/>
            </a:br>
            <a:endParaRPr lang="es-PE" dirty="0"/>
          </a:p>
        </p:txBody>
      </p:sp>
      <p:sp>
        <p:nvSpPr>
          <p:cNvPr id="2" name="Rectángulo 1">
            <a:extLst>
              <a:ext uri="{FF2B5EF4-FFF2-40B4-BE49-F238E27FC236}">
                <a16:creationId xmlns:a16="http://schemas.microsoft.com/office/drawing/2014/main" id="{70EB16FC-5DA4-4BCA-9630-0385FACEE4B6}"/>
              </a:ext>
            </a:extLst>
          </p:cNvPr>
          <p:cNvSpPr/>
          <p:nvPr/>
        </p:nvSpPr>
        <p:spPr>
          <a:xfrm>
            <a:off x="7458609" y="3429000"/>
            <a:ext cx="4459706" cy="3046988"/>
          </a:xfrm>
          <a:prstGeom prst="rect">
            <a:avLst/>
          </a:prstGeom>
        </p:spPr>
        <p:txBody>
          <a:bodyPr wrap="square">
            <a:spAutoFit/>
          </a:bodyPr>
          <a:lstStyle/>
          <a:p>
            <a:pPr algn="just"/>
            <a:r>
              <a:rPr lang="es-MX" sz="1600" dirty="0">
                <a:solidFill>
                  <a:srgbClr val="333333"/>
                </a:solidFill>
                <a:latin typeface="Arial" panose="020B0604020202020204" pitchFamily="34" charset="0"/>
              </a:rPr>
              <a:t>A partir del 15 de mayo de 2020 las Entidades Públicas pueden reiniciar todos sus procedimientos de selección suspendidos, que incluye los recursos de apelación y los procedimientos administrativos sancionadores. También pueden efectuar nuevas convocatorias, para lo cual deben seguir las disposiciones reglamentarias dispuestas en el Decreto Supremo </a:t>
            </a:r>
            <a:r>
              <a:rPr lang="es-MX" sz="1600" dirty="0" err="1">
                <a:solidFill>
                  <a:srgbClr val="333333"/>
                </a:solidFill>
                <a:latin typeface="Arial" panose="020B0604020202020204" pitchFamily="34" charset="0"/>
              </a:rPr>
              <a:t>N°</a:t>
            </a:r>
            <a:r>
              <a:rPr lang="es-MX" sz="1600" dirty="0">
                <a:solidFill>
                  <a:srgbClr val="333333"/>
                </a:solidFill>
                <a:latin typeface="Arial" panose="020B0604020202020204" pitchFamily="34" charset="0"/>
              </a:rPr>
              <a:t> 103-2020-EF para los procedimientos de selección que se reinicien en el marco del Texto Único Ordenado (TUO) de la Ley </a:t>
            </a:r>
            <a:r>
              <a:rPr lang="es-MX" sz="1600" dirty="0" err="1">
                <a:solidFill>
                  <a:srgbClr val="333333"/>
                </a:solidFill>
                <a:latin typeface="Arial" panose="020B0604020202020204" pitchFamily="34" charset="0"/>
              </a:rPr>
              <a:t>N°</a:t>
            </a:r>
            <a:r>
              <a:rPr lang="es-MX" sz="1600" dirty="0">
                <a:solidFill>
                  <a:srgbClr val="333333"/>
                </a:solidFill>
                <a:latin typeface="Arial" panose="020B0604020202020204" pitchFamily="34" charset="0"/>
              </a:rPr>
              <a:t> 30225.</a:t>
            </a:r>
            <a:endParaRPr lang="es-PE" sz="1600" dirty="0"/>
          </a:p>
        </p:txBody>
      </p:sp>
    </p:spTree>
    <p:extLst>
      <p:ext uri="{BB962C8B-B14F-4D97-AF65-F5344CB8AC3E}">
        <p14:creationId xmlns:p14="http://schemas.microsoft.com/office/powerpoint/2010/main" val="416433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a:off x="4312860" y="479551"/>
            <a:ext cx="8786813" cy="696516"/>
          </a:xfrm>
          <a:prstGeom prst="rect">
            <a:avLst/>
          </a:prstGeom>
          <a:noFill/>
          <a:ln w="104775" cmpd="thickThin">
            <a:noFill/>
          </a:ln>
        </p:spPr>
        <p:txBody>
          <a:bodyPr>
            <a:noAutofit/>
          </a:bodyPr>
          <a:lstStyle>
            <a:lvl1pPr algn="just">
              <a:defRPr>
                <a:solidFill>
                  <a:srgbClr val="005493"/>
                </a:solidFill>
              </a:defRPr>
            </a:lvl1pPr>
          </a:lstStyle>
          <a:p>
            <a:pPr algn="ctr" defTabSz="642915"/>
            <a:r>
              <a:rPr lang="es-ES" sz="4800" b="1" dirty="0">
                <a:solidFill>
                  <a:srgbClr val="E76A03"/>
                </a:solidFill>
                <a:effectLst>
                  <a:outerShdw blurRad="38100" dist="38100" dir="2700000" algn="tl">
                    <a:srgbClr val="000000">
                      <a:alpha val="43137"/>
                    </a:srgbClr>
                  </a:outerShdw>
                </a:effectLst>
              </a:rPr>
              <a:t>MARCO LEGAL</a:t>
            </a:r>
            <a:br>
              <a:rPr lang="es-ES" sz="4800" b="1" dirty="0">
                <a:solidFill>
                  <a:srgbClr val="E76A03"/>
                </a:solidFill>
                <a:effectLst>
                  <a:outerShdw blurRad="38100" dist="38100" dir="2700000" algn="tl">
                    <a:srgbClr val="000000">
                      <a:alpha val="43137"/>
                    </a:srgbClr>
                  </a:outerShdw>
                </a:effectLst>
              </a:rPr>
            </a:br>
            <a:r>
              <a:rPr lang="es-ES" sz="2800" i="1" dirty="0">
                <a:ln w="0"/>
                <a:solidFill>
                  <a:schemeClr val="accent1"/>
                </a:solidFill>
                <a:effectLst>
                  <a:outerShdw blurRad="38100" dist="25400" dir="5400000" algn="ctr" rotWithShape="0">
                    <a:srgbClr val="6E747A">
                      <a:alpha val="43000"/>
                    </a:srgbClr>
                  </a:outerShdw>
                </a:effectLst>
              </a:rPr>
              <a:t>(antes de la emergencia) </a:t>
            </a:r>
            <a:endParaRPr lang="es-ES" sz="4800" b="1" i="1" dirty="0">
              <a:solidFill>
                <a:schemeClr val="tx2"/>
              </a:solidFill>
              <a:effectLst>
                <a:outerShdw blurRad="38100" dist="38100" dir="2700000" algn="tl">
                  <a:srgbClr val="000000">
                    <a:alpha val="43137"/>
                  </a:srgbClr>
                </a:outerShdw>
              </a:effectLst>
            </a:endParaRPr>
          </a:p>
        </p:txBody>
      </p:sp>
      <p:sp>
        <p:nvSpPr>
          <p:cNvPr id="2" name="Abrir llave 1">
            <a:extLst>
              <a:ext uri="{FF2B5EF4-FFF2-40B4-BE49-F238E27FC236}">
                <a16:creationId xmlns:a16="http://schemas.microsoft.com/office/drawing/2014/main" id="{06723FF0-3C29-4510-8798-6DAA29FC6C4E}"/>
              </a:ext>
            </a:extLst>
          </p:cNvPr>
          <p:cNvSpPr/>
          <p:nvPr/>
        </p:nvSpPr>
        <p:spPr>
          <a:xfrm>
            <a:off x="7397018" y="1663825"/>
            <a:ext cx="372228" cy="4819697"/>
          </a:xfrm>
          <a:prstGeom prst="leftBrace">
            <a:avLst>
              <a:gd name="adj1" fmla="val 8333"/>
              <a:gd name="adj2" fmla="val 86601"/>
            </a:avLst>
          </a:prstGeom>
          <a:ln w="38100">
            <a:solidFill>
              <a:srgbClr val="D76303"/>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s-PE"/>
          </a:p>
        </p:txBody>
      </p:sp>
      <p:sp>
        <p:nvSpPr>
          <p:cNvPr id="3" name="Rectángulo 2">
            <a:extLst>
              <a:ext uri="{FF2B5EF4-FFF2-40B4-BE49-F238E27FC236}">
                <a16:creationId xmlns:a16="http://schemas.microsoft.com/office/drawing/2014/main" id="{76DFEFA1-6EC7-4AB6-A4F8-1CA9DAF1204F}"/>
              </a:ext>
            </a:extLst>
          </p:cNvPr>
          <p:cNvSpPr/>
          <p:nvPr/>
        </p:nvSpPr>
        <p:spPr>
          <a:xfrm>
            <a:off x="7660958" y="1685392"/>
            <a:ext cx="4248208" cy="784830"/>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2"/>
              </a:rPr>
              <a:t>Directiva </a:t>
            </a:r>
            <a:r>
              <a:rPr lang="es-MX" sz="1500" b="1" i="0" u="none" strike="noStrike" dirty="0" err="1">
                <a:solidFill>
                  <a:srgbClr val="000000"/>
                </a:solidFill>
                <a:effectLst/>
                <a:latin typeface="arial" panose="020B0604020202020204" pitchFamily="34" charset="0"/>
                <a:hlinkClick r:id="rId2"/>
              </a:rPr>
              <a:t>N°</a:t>
            </a:r>
            <a:r>
              <a:rPr lang="es-MX" sz="1500" b="1" i="0" u="none" strike="noStrike" dirty="0">
                <a:solidFill>
                  <a:srgbClr val="000000"/>
                </a:solidFill>
                <a:effectLst/>
                <a:latin typeface="arial" panose="020B0604020202020204" pitchFamily="34" charset="0"/>
                <a:hlinkClick r:id="rId2"/>
              </a:rPr>
              <a:t> 001-2020-OSCE/CD</a:t>
            </a:r>
            <a:r>
              <a:rPr lang="es-MX" sz="1500" b="0" i="0" dirty="0">
                <a:solidFill>
                  <a:srgbClr val="666666"/>
                </a:solidFill>
                <a:effectLst/>
                <a:latin typeface="arial" panose="020B0604020202020204" pitchFamily="34" charset="0"/>
              </a:rPr>
              <a:t> - PROCEDIMIENTOS Y TRÁMITES ANTE EL REGISTRO NACIONAL DE PROVEEDORES</a:t>
            </a:r>
            <a:endParaRPr lang="es-PE" sz="1500" dirty="0"/>
          </a:p>
        </p:txBody>
      </p:sp>
      <p:sp>
        <p:nvSpPr>
          <p:cNvPr id="4" name="Rectángulo 3">
            <a:extLst>
              <a:ext uri="{FF2B5EF4-FFF2-40B4-BE49-F238E27FC236}">
                <a16:creationId xmlns:a16="http://schemas.microsoft.com/office/drawing/2014/main" id="{A4FFF06D-C501-48DF-B79F-E9F463ADBC14}"/>
              </a:ext>
            </a:extLst>
          </p:cNvPr>
          <p:cNvSpPr/>
          <p:nvPr/>
        </p:nvSpPr>
        <p:spPr>
          <a:xfrm>
            <a:off x="7660958" y="2548466"/>
            <a:ext cx="4248208" cy="1477328"/>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3"/>
              </a:rPr>
              <a:t>Directiva </a:t>
            </a:r>
            <a:r>
              <a:rPr lang="es-MX" sz="1500" b="1" i="0" u="none" strike="noStrike" dirty="0" err="1">
                <a:solidFill>
                  <a:srgbClr val="000000"/>
                </a:solidFill>
                <a:effectLst/>
                <a:latin typeface="arial" panose="020B0604020202020204" pitchFamily="34" charset="0"/>
                <a:hlinkClick r:id="rId3"/>
              </a:rPr>
              <a:t>Nº</a:t>
            </a:r>
            <a:r>
              <a:rPr lang="es-MX" sz="1500" b="1" i="0" u="none" strike="noStrike" dirty="0">
                <a:solidFill>
                  <a:srgbClr val="000000"/>
                </a:solidFill>
                <a:effectLst/>
                <a:latin typeface="arial" panose="020B0604020202020204" pitchFamily="34" charset="0"/>
                <a:hlinkClick r:id="rId3"/>
              </a:rPr>
              <a:t> 002-2020-OSCE/CD</a:t>
            </a:r>
            <a:r>
              <a:rPr lang="es-MX" sz="1500" b="0" i="0" dirty="0">
                <a:solidFill>
                  <a:srgbClr val="666666"/>
                </a:solidFill>
                <a:effectLst/>
                <a:latin typeface="arial" panose="020B0604020202020204" pitchFamily="34" charset="0"/>
              </a:rPr>
              <a:t> - CERTIFICACIÓN DE LOS PROFESIONALES Y TÉCNICOS QUE LABOREN EN LOS ÓRGANOS ENCARGADOS DE LAS CONTRATACIONES DE LAS ENTIDADES PÚBLICAS.</a:t>
            </a:r>
            <a:endParaRPr lang="es-PE" sz="1500" dirty="0"/>
          </a:p>
        </p:txBody>
      </p:sp>
      <p:sp>
        <p:nvSpPr>
          <p:cNvPr id="5" name="Rectángulo 4">
            <a:extLst>
              <a:ext uri="{FF2B5EF4-FFF2-40B4-BE49-F238E27FC236}">
                <a16:creationId xmlns:a16="http://schemas.microsoft.com/office/drawing/2014/main" id="{E9727DA2-92D3-4E9F-935E-BC8A192A4D82}"/>
              </a:ext>
            </a:extLst>
          </p:cNvPr>
          <p:cNvSpPr/>
          <p:nvPr/>
        </p:nvSpPr>
        <p:spPr>
          <a:xfrm>
            <a:off x="7660958" y="3962556"/>
            <a:ext cx="4314824" cy="1246495"/>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4"/>
              </a:rPr>
              <a:t>Directiva </a:t>
            </a:r>
            <a:r>
              <a:rPr lang="es-MX" sz="1500" b="1" i="0" u="none" strike="noStrike" dirty="0" err="1">
                <a:solidFill>
                  <a:srgbClr val="000000"/>
                </a:solidFill>
                <a:effectLst/>
                <a:latin typeface="arial" panose="020B0604020202020204" pitchFamily="34" charset="0"/>
                <a:hlinkClick r:id="rId4"/>
              </a:rPr>
              <a:t>N°</a:t>
            </a:r>
            <a:r>
              <a:rPr lang="es-MX" sz="1500" b="1" i="0" u="none" strike="noStrike" dirty="0">
                <a:solidFill>
                  <a:srgbClr val="000000"/>
                </a:solidFill>
                <a:effectLst/>
                <a:latin typeface="arial" panose="020B0604020202020204" pitchFamily="34" charset="0"/>
                <a:hlinkClick r:id="rId4"/>
              </a:rPr>
              <a:t> 003-2020-OSCE/CD</a:t>
            </a:r>
            <a:r>
              <a:rPr lang="es-MX" sz="1500" b="0" i="0" dirty="0">
                <a:solidFill>
                  <a:srgbClr val="666666"/>
                </a:solidFill>
                <a:effectLst/>
                <a:latin typeface="arial" panose="020B0604020202020204" pitchFamily="34" charset="0"/>
              </a:rPr>
              <a:t> - DISPOSICIONES APLICABLES PARA EL ACCESO Y REGISTRO DE INFORMACIÓN EN EL SISTEMA ELECTRÓNICO DE CONTRATACIONES DEL ESTADO - SEACE.</a:t>
            </a:r>
            <a:endParaRPr lang="es-PE" sz="1500" dirty="0"/>
          </a:p>
        </p:txBody>
      </p:sp>
      <p:sp>
        <p:nvSpPr>
          <p:cNvPr id="6" name="Rectángulo 5">
            <a:extLst>
              <a:ext uri="{FF2B5EF4-FFF2-40B4-BE49-F238E27FC236}">
                <a16:creationId xmlns:a16="http://schemas.microsoft.com/office/drawing/2014/main" id="{E00B03B7-60C0-4791-A6F7-3074205CBFE4}"/>
              </a:ext>
            </a:extLst>
          </p:cNvPr>
          <p:cNvSpPr/>
          <p:nvPr/>
        </p:nvSpPr>
        <p:spPr>
          <a:xfrm>
            <a:off x="7661709" y="5170870"/>
            <a:ext cx="4390793" cy="1246495"/>
          </a:xfrm>
          <a:prstGeom prst="rect">
            <a:avLst/>
          </a:prstGeom>
        </p:spPr>
        <p:txBody>
          <a:bodyPr wrap="square">
            <a:spAutoFit/>
          </a:bodyPr>
          <a:lstStyle/>
          <a:p>
            <a:r>
              <a:rPr lang="es-MX" sz="1500" b="0" i="0" dirty="0">
                <a:solidFill>
                  <a:srgbClr val="666666"/>
                </a:solidFill>
                <a:effectLst/>
                <a:latin typeface="arial" panose="020B0604020202020204" pitchFamily="34" charset="0"/>
              </a:rPr>
              <a:t>​</a:t>
            </a:r>
            <a:r>
              <a:rPr lang="es-MX" sz="1500" b="1" i="0" u="none" strike="noStrike" dirty="0">
                <a:solidFill>
                  <a:srgbClr val="000000"/>
                </a:solidFill>
                <a:effectLst/>
                <a:latin typeface="arial" panose="020B0604020202020204" pitchFamily="34" charset="0"/>
                <a:hlinkClick r:id="rId5"/>
              </a:rPr>
              <a:t>​</a:t>
            </a:r>
            <a:r>
              <a:rPr lang="es-MX" sz="1500" b="1" i="0" u="none" strike="noStrike" dirty="0">
                <a:solidFill>
                  <a:srgbClr val="000000"/>
                </a:solidFill>
                <a:effectLst/>
                <a:latin typeface="arial" panose="020B0604020202020204" pitchFamily="34" charset="0"/>
                <a:hlinkClick r:id="rId6"/>
              </a:rPr>
              <a:t>Directiva </a:t>
            </a:r>
            <a:r>
              <a:rPr lang="es-MX" sz="1500" b="1" i="0" u="none" strike="noStrike" dirty="0" err="1">
                <a:solidFill>
                  <a:srgbClr val="000000"/>
                </a:solidFill>
                <a:effectLst/>
                <a:latin typeface="arial" panose="020B0604020202020204" pitchFamily="34" charset="0"/>
                <a:hlinkClick r:id="rId6"/>
              </a:rPr>
              <a:t>N°</a:t>
            </a:r>
            <a:r>
              <a:rPr lang="es-MX" sz="1500" b="1" i="0" u="none" strike="noStrike" dirty="0">
                <a:solidFill>
                  <a:srgbClr val="000000"/>
                </a:solidFill>
                <a:effectLst/>
                <a:latin typeface="arial" panose="020B0604020202020204" pitchFamily="34" charset="0"/>
                <a:hlinkClick r:id="rId6"/>
              </a:rPr>
              <a:t> 004-2020-OSCE/CD</a:t>
            </a:r>
            <a:r>
              <a:rPr lang="es-MX" sz="1500" b="0" i="0" dirty="0">
                <a:solidFill>
                  <a:srgbClr val="666666"/>
                </a:solidFill>
                <a:effectLst/>
                <a:latin typeface="arial" panose="020B0604020202020204" pitchFamily="34" charset="0"/>
              </a:rPr>
              <a:t> - REGLAMENTO DEL RÉGIMEN INSTITUCIONAL DE ARBITRAJE ESPECIALIZADO Y SUBSIDIARIO EN CONTRATACIONES DEL ESTADO A CARGO DEL SNA-OSCE. </a:t>
            </a:r>
            <a:endParaRPr lang="es-PE" sz="1500" dirty="0"/>
          </a:p>
        </p:txBody>
      </p:sp>
      <p:sp>
        <p:nvSpPr>
          <p:cNvPr id="7" name="Rectángulo 6">
            <a:extLst>
              <a:ext uri="{FF2B5EF4-FFF2-40B4-BE49-F238E27FC236}">
                <a16:creationId xmlns:a16="http://schemas.microsoft.com/office/drawing/2014/main" id="{B8C0DB2F-5D74-4737-AAA8-D6A7F721A99F}"/>
              </a:ext>
            </a:extLst>
          </p:cNvPr>
          <p:cNvSpPr/>
          <p:nvPr/>
        </p:nvSpPr>
        <p:spPr>
          <a:xfrm rot="18032676">
            <a:off x="6505152" y="3313564"/>
            <a:ext cx="6009209" cy="461665"/>
          </a:xfrm>
          <a:prstGeom prst="rect">
            <a:avLst/>
          </a:prstGeom>
        </p:spPr>
        <p:txBody>
          <a:bodyPr wrap="none">
            <a:spAutoFit/>
          </a:bodyPr>
          <a:lstStyle/>
          <a:p>
            <a:r>
              <a:rPr lang="es-MX" sz="2400" b="1" i="0" dirty="0">
                <a:solidFill>
                  <a:srgbClr val="0000FF"/>
                </a:solidFill>
                <a:effectLst>
                  <a:outerShdw blurRad="38100" dist="38100" dir="2700000" algn="tl">
                    <a:srgbClr val="000000">
                      <a:alpha val="43137"/>
                    </a:srgbClr>
                  </a:outerShdw>
                </a:effectLst>
                <a:highlight>
                  <a:srgbClr val="FFFF00"/>
                </a:highlight>
                <a:latin typeface="arial" panose="020B0604020202020204" pitchFamily="34" charset="0"/>
              </a:rPr>
              <a:t>Vigente a partir del 29 de mayo de 2020.</a:t>
            </a:r>
            <a:endParaRPr lang="es-PE" sz="2400" dirty="0">
              <a:effectLst>
                <a:outerShdw blurRad="38100" dist="38100" dir="2700000" algn="tl">
                  <a:srgbClr val="000000">
                    <a:alpha val="43137"/>
                  </a:srgbClr>
                </a:outerShdw>
              </a:effectLst>
              <a:highlight>
                <a:srgbClr val="FFFF00"/>
              </a:highlight>
            </a:endParaRPr>
          </a:p>
        </p:txBody>
      </p:sp>
      <p:sp>
        <p:nvSpPr>
          <p:cNvPr id="8" name="Rectángulo 7">
            <a:extLst>
              <a:ext uri="{FF2B5EF4-FFF2-40B4-BE49-F238E27FC236}">
                <a16:creationId xmlns:a16="http://schemas.microsoft.com/office/drawing/2014/main" id="{C74E264F-2368-48EA-BD18-B2FC0A69EBB5}"/>
              </a:ext>
            </a:extLst>
          </p:cNvPr>
          <p:cNvSpPr/>
          <p:nvPr/>
        </p:nvSpPr>
        <p:spPr>
          <a:xfrm>
            <a:off x="605148" y="5762511"/>
            <a:ext cx="6655156" cy="1015663"/>
          </a:xfrm>
          <a:prstGeom prst="rect">
            <a:avLst/>
          </a:prstGeom>
          <a:solidFill>
            <a:schemeClr val="accent2"/>
          </a:solidFill>
          <a:ln>
            <a:solidFill>
              <a:srgbClr val="92D050"/>
            </a:solidFill>
          </a:ln>
        </p:spPr>
        <p:txBody>
          <a:bodyPr wrap="square">
            <a:spAutoFit/>
          </a:bodyPr>
          <a:lstStyle/>
          <a:p>
            <a:pPr algn="just"/>
            <a:r>
              <a:rPr lang="es-MX" sz="2000" b="1" dirty="0">
                <a:solidFill>
                  <a:schemeClr val="bg1"/>
                </a:solidFill>
              </a:rPr>
              <a:t>Entrada en vigencia del nuevo Texto Único de Procedimientos Administrativos (TUPA) del Organismo Supervisor de las Contrataciones del Estado - OSCE.</a:t>
            </a:r>
            <a:endParaRPr lang="es-PE" sz="2000" b="1" dirty="0">
              <a:solidFill>
                <a:schemeClr val="bg1"/>
              </a:solidFill>
            </a:endParaRPr>
          </a:p>
        </p:txBody>
      </p:sp>
      <p:pic>
        <p:nvPicPr>
          <p:cNvPr id="10" name="Imagen 9">
            <a:extLst>
              <a:ext uri="{FF2B5EF4-FFF2-40B4-BE49-F238E27FC236}">
                <a16:creationId xmlns:a16="http://schemas.microsoft.com/office/drawing/2014/main" id="{BCA09368-7086-4BE3-95BE-715EFEDFEC57}"/>
              </a:ext>
            </a:extLst>
          </p:cNvPr>
          <p:cNvPicPr>
            <a:picLocks noChangeAspect="1"/>
          </p:cNvPicPr>
          <p:nvPr/>
        </p:nvPicPr>
        <p:blipFill rotWithShape="1">
          <a:blip r:embed="rId7">
            <a:clrChange>
              <a:clrFrom>
                <a:srgbClr val="FDFDFD"/>
              </a:clrFrom>
              <a:clrTo>
                <a:srgbClr val="FDFDFD">
                  <a:alpha val="0"/>
                </a:srgbClr>
              </a:clrTo>
            </a:clrChange>
          </a:blip>
          <a:srcRect l="11546" t="19649" r="43235" b="19676"/>
          <a:stretch/>
        </p:blipFill>
        <p:spPr>
          <a:xfrm>
            <a:off x="905193" y="1176067"/>
            <a:ext cx="6115431" cy="4615727"/>
          </a:xfrm>
          <a:prstGeom prst="rect">
            <a:avLst/>
          </a:prstGeom>
        </p:spPr>
      </p:pic>
    </p:spTree>
    <p:extLst>
      <p:ext uri="{BB962C8B-B14F-4D97-AF65-F5344CB8AC3E}">
        <p14:creationId xmlns:p14="http://schemas.microsoft.com/office/powerpoint/2010/main" val="76561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A37F827E-EA0F-490F-8E05-129007D52DB8}"/>
              </a:ext>
            </a:extLst>
          </p:cNvPr>
          <p:cNvPicPr>
            <a:picLocks noChangeAspect="1"/>
          </p:cNvPicPr>
          <p:nvPr/>
        </p:nvPicPr>
        <p:blipFill rotWithShape="1">
          <a:blip r:embed="rId2"/>
          <a:srcRect l="12336" t="20351" r="44638" b="51579"/>
          <a:stretch/>
        </p:blipFill>
        <p:spPr>
          <a:xfrm>
            <a:off x="231520" y="181939"/>
            <a:ext cx="4632159" cy="1699876"/>
          </a:xfrm>
          <a:prstGeom prst="rect">
            <a:avLst/>
          </a:prstGeom>
        </p:spPr>
      </p:pic>
      <p:sp>
        <p:nvSpPr>
          <p:cNvPr id="13" name="Rectángulo 12">
            <a:extLst>
              <a:ext uri="{FF2B5EF4-FFF2-40B4-BE49-F238E27FC236}">
                <a16:creationId xmlns:a16="http://schemas.microsoft.com/office/drawing/2014/main" id="{D9FC5F1A-63FD-481A-8A25-D85931E2D1BA}"/>
              </a:ext>
            </a:extLst>
          </p:cNvPr>
          <p:cNvSpPr/>
          <p:nvPr/>
        </p:nvSpPr>
        <p:spPr>
          <a:xfrm>
            <a:off x="756362" y="1844855"/>
            <a:ext cx="11008895" cy="1015663"/>
          </a:xfrm>
          <a:prstGeom prst="rect">
            <a:avLst/>
          </a:prstGeom>
        </p:spPr>
        <p:txBody>
          <a:bodyPr wrap="square">
            <a:spAutoFit/>
          </a:bodyPr>
          <a:lstStyle/>
          <a:p>
            <a:r>
              <a:rPr lang="es-MX" sz="2000" b="1" i="0" dirty="0">
                <a:solidFill>
                  <a:srgbClr val="333333"/>
                </a:solidFill>
                <a:effectLst>
                  <a:outerShdw blurRad="38100" dist="38100" dir="2700000" algn="tl">
                    <a:srgbClr val="000000">
                      <a:alpha val="43137"/>
                    </a:srgbClr>
                  </a:outerShdw>
                </a:effectLst>
                <a:highlight>
                  <a:srgbClr val="FFFF00"/>
                </a:highlight>
                <a:latin typeface="Roboto"/>
              </a:rPr>
              <a:t>Sobre la aplicación de la contratación directa por causal de situación de emergencia</a:t>
            </a:r>
            <a:endParaRPr lang="es-MX" sz="2000" b="0" i="0" dirty="0">
              <a:solidFill>
                <a:srgbClr val="333333"/>
              </a:solidFill>
              <a:effectLst>
                <a:outerShdw blurRad="38100" dist="38100" dir="2700000" algn="tl">
                  <a:srgbClr val="000000">
                    <a:alpha val="43137"/>
                  </a:srgbClr>
                </a:outerShdw>
              </a:effectLst>
              <a:highlight>
                <a:srgbClr val="FFFF00"/>
              </a:highlight>
              <a:latin typeface="Roboto"/>
            </a:endParaRPr>
          </a:p>
          <a:p>
            <a:br>
              <a:rPr lang="es-MX" sz="2000" dirty="0">
                <a:effectLst>
                  <a:outerShdw blurRad="38100" dist="38100" dir="2700000" algn="tl">
                    <a:srgbClr val="000000">
                      <a:alpha val="43137"/>
                    </a:srgbClr>
                  </a:outerShdw>
                </a:effectLst>
                <a:highlight>
                  <a:srgbClr val="FFFF00"/>
                </a:highlight>
              </a:rPr>
            </a:br>
            <a:endParaRPr lang="es-PE" sz="2000" dirty="0">
              <a:effectLst>
                <a:outerShdw blurRad="38100" dist="38100" dir="2700000" algn="tl">
                  <a:srgbClr val="000000">
                    <a:alpha val="43137"/>
                  </a:srgbClr>
                </a:outerShdw>
              </a:effectLst>
              <a:highlight>
                <a:srgbClr val="FFFF00"/>
              </a:highlight>
            </a:endParaRPr>
          </a:p>
        </p:txBody>
      </p:sp>
      <p:sp>
        <p:nvSpPr>
          <p:cNvPr id="14" name="Rectángulo 13">
            <a:extLst>
              <a:ext uri="{FF2B5EF4-FFF2-40B4-BE49-F238E27FC236}">
                <a16:creationId xmlns:a16="http://schemas.microsoft.com/office/drawing/2014/main" id="{B05E1638-6B4F-495F-A2D6-D23A9A47E298}"/>
              </a:ext>
            </a:extLst>
          </p:cNvPr>
          <p:cNvSpPr/>
          <p:nvPr/>
        </p:nvSpPr>
        <p:spPr>
          <a:xfrm>
            <a:off x="810127" y="2401181"/>
            <a:ext cx="7948862" cy="923330"/>
          </a:xfrm>
          <a:prstGeom prst="rect">
            <a:avLst/>
          </a:prstGeom>
        </p:spPr>
        <p:txBody>
          <a:bodyPr wrap="square">
            <a:spAutoFit/>
          </a:bodyPr>
          <a:lstStyle/>
          <a:p>
            <a:pPr algn="just"/>
            <a:r>
              <a:rPr lang="es-MX" b="0" i="0" dirty="0">
                <a:solidFill>
                  <a:srgbClr val="333333"/>
                </a:solidFill>
                <a:effectLst/>
                <a:latin typeface="Roboto"/>
              </a:rPr>
              <a:t>El artículo 27 literal b) del Texto Único Ordenado de la Ley de Contrataciones del Estado prevé a la situación de emergencia como una causal de contratación directa. </a:t>
            </a:r>
            <a:endParaRPr lang="es-PE" dirty="0"/>
          </a:p>
        </p:txBody>
      </p:sp>
      <p:sp>
        <p:nvSpPr>
          <p:cNvPr id="15" name="Flecha: doblada 14">
            <a:extLst>
              <a:ext uri="{FF2B5EF4-FFF2-40B4-BE49-F238E27FC236}">
                <a16:creationId xmlns:a16="http://schemas.microsoft.com/office/drawing/2014/main" id="{B4861B4A-AAF1-4154-9525-3491DB021BBB}"/>
              </a:ext>
            </a:extLst>
          </p:cNvPr>
          <p:cNvSpPr/>
          <p:nvPr/>
        </p:nvSpPr>
        <p:spPr>
          <a:xfrm rot="5400000">
            <a:off x="4663900" y="644703"/>
            <a:ext cx="1015663" cy="774347"/>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9" name="3 CuadroTexto">
            <a:extLst>
              <a:ext uri="{FF2B5EF4-FFF2-40B4-BE49-F238E27FC236}">
                <a16:creationId xmlns:a16="http://schemas.microsoft.com/office/drawing/2014/main" id="{6B30ECCB-F712-44E2-BACD-6F6E99A09232}"/>
              </a:ext>
            </a:extLst>
          </p:cNvPr>
          <p:cNvSpPr txBox="1"/>
          <p:nvPr/>
        </p:nvSpPr>
        <p:spPr>
          <a:xfrm rot="16200000">
            <a:off x="-2051482" y="3747154"/>
            <a:ext cx="4722077" cy="1135737"/>
          </a:xfrm>
          <a:prstGeom prst="rect">
            <a:avLst/>
          </a:prstGeom>
        </p:spPr>
        <p:txBody>
          <a:bodyPr vert="horz" lIns="91440" tIns="45720" rIns="91440" bIns="45720" rtlCol="0" anchor="ctr">
            <a:normAutofit/>
          </a:bodyPr>
          <a:lstStyle/>
          <a:p>
            <a:pPr marL="385763" indent="-385763" algn="ctr">
              <a:lnSpc>
                <a:spcPct val="90000"/>
              </a:lnSpc>
              <a:spcBef>
                <a:spcPct val="0"/>
              </a:spcBef>
              <a:spcAft>
                <a:spcPts val="600"/>
              </a:spcAft>
              <a:defRPr/>
            </a:pPr>
            <a:r>
              <a:rPr lang="en-US" sz="3200" b="1" kern="1200" dirty="0" err="1">
                <a:solidFill>
                  <a:schemeClr val="tx1"/>
                </a:solidFill>
                <a:effectLst>
                  <a:outerShdw blurRad="38100" dist="38100" dir="2700000" algn="tl">
                    <a:srgbClr val="000000">
                      <a:alpha val="43137"/>
                    </a:srgbClr>
                  </a:outerShdw>
                </a:effectLst>
                <a:latin typeface="+mj-lt"/>
                <a:ea typeface="+mj-ea"/>
                <a:cs typeface="+mj-cs"/>
              </a:rPr>
              <a:t>Situación</a:t>
            </a:r>
            <a:r>
              <a:rPr lang="en-US" sz="3200" b="1" kern="1200" dirty="0">
                <a:solidFill>
                  <a:schemeClr val="tx1"/>
                </a:solidFill>
                <a:effectLst>
                  <a:outerShdw blurRad="38100" dist="38100" dir="2700000" algn="tl">
                    <a:srgbClr val="000000">
                      <a:alpha val="43137"/>
                    </a:srgbClr>
                  </a:outerShdw>
                </a:effectLst>
                <a:latin typeface="+mj-lt"/>
                <a:ea typeface="+mj-ea"/>
                <a:cs typeface="+mj-cs"/>
              </a:rPr>
              <a:t> de </a:t>
            </a:r>
            <a:r>
              <a:rPr lang="en-US" sz="3200" b="1" kern="1200" dirty="0" err="1">
                <a:solidFill>
                  <a:schemeClr val="tx1"/>
                </a:solidFill>
                <a:effectLst>
                  <a:outerShdw blurRad="38100" dist="38100" dir="2700000" algn="tl">
                    <a:srgbClr val="000000">
                      <a:alpha val="43137"/>
                    </a:srgbClr>
                  </a:outerShdw>
                </a:effectLst>
                <a:latin typeface="+mj-lt"/>
                <a:ea typeface="+mj-ea"/>
                <a:cs typeface="+mj-cs"/>
              </a:rPr>
              <a:t>Emergencia</a:t>
            </a:r>
            <a:endParaRPr lang="en-US" altLang="es-PE" sz="32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20" name="Rectángulo 19">
            <a:extLst>
              <a:ext uri="{FF2B5EF4-FFF2-40B4-BE49-F238E27FC236}">
                <a16:creationId xmlns:a16="http://schemas.microsoft.com/office/drawing/2014/main" id="{884EFEAA-E98D-4C23-B57E-BD4E7FA3B48F}"/>
              </a:ext>
            </a:extLst>
          </p:cNvPr>
          <p:cNvSpPr/>
          <p:nvPr/>
        </p:nvSpPr>
        <p:spPr>
          <a:xfrm>
            <a:off x="8887302" y="2346351"/>
            <a:ext cx="3073178" cy="1277273"/>
          </a:xfrm>
          <a:prstGeom prst="rect">
            <a:avLst/>
          </a:prstGeom>
          <a:solidFill>
            <a:srgbClr val="FFFF00"/>
          </a:solidFill>
        </p:spPr>
        <p:txBody>
          <a:bodyPr wrap="square">
            <a:spAutoFit/>
          </a:bodyPr>
          <a:lstStyle/>
          <a:p>
            <a:pPr algn="ctr">
              <a:spcAft>
                <a:spcPts val="600"/>
              </a:spcAft>
            </a:pPr>
            <a:r>
              <a:rPr lang="es-MX" b="1" dirty="0">
                <a:solidFill>
                  <a:srgbClr val="FF0000"/>
                </a:solidFill>
              </a:rPr>
              <a:t>NO: </a:t>
            </a:r>
            <a:r>
              <a:rPr lang="es-MX" dirty="0"/>
              <a:t>D.S. de declaración de Estado de Emergencia</a:t>
            </a:r>
          </a:p>
          <a:p>
            <a:pPr algn="ctr">
              <a:spcAft>
                <a:spcPts val="600"/>
              </a:spcAft>
            </a:pPr>
            <a:r>
              <a:rPr lang="es-MX" dirty="0"/>
              <a:t>(articulo 137 de la Constitución)</a:t>
            </a:r>
            <a:endParaRPr lang="es-PE" dirty="0"/>
          </a:p>
        </p:txBody>
      </p:sp>
      <p:graphicFrame>
        <p:nvGraphicFramePr>
          <p:cNvPr id="22" name="2 Marcador de contenido">
            <a:extLst>
              <a:ext uri="{FF2B5EF4-FFF2-40B4-BE49-F238E27FC236}">
                <a16:creationId xmlns:a16="http://schemas.microsoft.com/office/drawing/2014/main" id="{CB9988CD-AFA2-4829-B670-53655D0F8D7B}"/>
              </a:ext>
            </a:extLst>
          </p:cNvPr>
          <p:cNvGraphicFramePr>
            <a:graphicFrameLocks/>
          </p:cNvGraphicFramePr>
          <p:nvPr/>
        </p:nvGraphicFramePr>
        <p:xfrm>
          <a:off x="850442" y="3347916"/>
          <a:ext cx="11341558" cy="35100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7252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echa: doblada 14">
            <a:extLst>
              <a:ext uri="{FF2B5EF4-FFF2-40B4-BE49-F238E27FC236}">
                <a16:creationId xmlns:a16="http://schemas.microsoft.com/office/drawing/2014/main" id="{B4861B4A-AAF1-4154-9525-3491DB021BBB}"/>
              </a:ext>
            </a:extLst>
          </p:cNvPr>
          <p:cNvSpPr/>
          <p:nvPr/>
        </p:nvSpPr>
        <p:spPr>
          <a:xfrm rot="5400000">
            <a:off x="4663900" y="644703"/>
            <a:ext cx="1015663" cy="774347"/>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graphicFrame>
        <p:nvGraphicFramePr>
          <p:cNvPr id="11" name="2 Marcador de contenido">
            <a:extLst>
              <a:ext uri="{FF2B5EF4-FFF2-40B4-BE49-F238E27FC236}">
                <a16:creationId xmlns:a16="http://schemas.microsoft.com/office/drawing/2014/main" id="{DCA6CE05-BB78-4078-B468-7BFD5BE2049E}"/>
              </a:ext>
            </a:extLst>
          </p:cNvPr>
          <p:cNvGraphicFramePr>
            <a:graphicFrameLocks/>
          </p:cNvGraphicFramePr>
          <p:nvPr/>
        </p:nvGraphicFramePr>
        <p:xfrm>
          <a:off x="231520" y="1570557"/>
          <a:ext cx="11728960" cy="4765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ángulo 1">
            <a:extLst>
              <a:ext uri="{FF2B5EF4-FFF2-40B4-BE49-F238E27FC236}">
                <a16:creationId xmlns:a16="http://schemas.microsoft.com/office/drawing/2014/main" id="{8052BBEC-F694-4090-8360-1297A9659A27}"/>
              </a:ext>
            </a:extLst>
          </p:cNvPr>
          <p:cNvSpPr/>
          <p:nvPr/>
        </p:nvSpPr>
        <p:spPr>
          <a:xfrm>
            <a:off x="411994" y="4410280"/>
            <a:ext cx="5375195" cy="1754326"/>
          </a:xfrm>
          <a:prstGeom prst="rect">
            <a:avLst/>
          </a:prstGeom>
          <a:solidFill>
            <a:srgbClr val="FFFF00"/>
          </a:solidFill>
          <a:ln>
            <a:solidFill>
              <a:srgbClr val="00B0F0"/>
            </a:solidFill>
          </a:ln>
        </p:spPr>
        <p:txBody>
          <a:bodyPr wrap="square">
            <a:spAutoFit/>
          </a:bodyPr>
          <a:lstStyle/>
          <a:p>
            <a:pPr algn="just"/>
            <a:r>
              <a:rPr lang="es-MX" sz="1200" dirty="0">
                <a:solidFill>
                  <a:srgbClr val="7030A0"/>
                </a:solidFill>
                <a:latin typeface="Roboto"/>
              </a:rPr>
              <a:t>R</a:t>
            </a:r>
            <a:r>
              <a:rPr lang="es-MX" sz="1200" b="0" i="0" dirty="0">
                <a:solidFill>
                  <a:srgbClr val="7030A0"/>
                </a:solidFill>
                <a:effectLst/>
                <a:latin typeface="Roboto"/>
              </a:rPr>
              <a:t>emitirse a lo dispuesto por la autoridad técnica en materia de formulación e implementación de la Política Nacional y del Plan Nacional de Gestión del Riesgo de Desastres, como es el Instituto Nacional de Defensa Civil (INDECI). Así, en el Plan Nacional de Gestión del Riesgo de Desastres PLANAGERD 2014-2021, aprobado por Decreto Supremo </a:t>
            </a:r>
            <a:r>
              <a:rPr lang="es-MX" sz="1200" b="0" i="0" dirty="0" err="1">
                <a:solidFill>
                  <a:srgbClr val="7030A0"/>
                </a:solidFill>
                <a:effectLst/>
                <a:latin typeface="Roboto"/>
              </a:rPr>
              <a:t>N°</a:t>
            </a:r>
            <a:r>
              <a:rPr lang="es-MX" sz="1200" b="0" i="0" dirty="0">
                <a:solidFill>
                  <a:srgbClr val="7030A0"/>
                </a:solidFill>
                <a:effectLst/>
                <a:latin typeface="Roboto"/>
              </a:rPr>
              <a:t> 034-2014-PCM, concordado con el Glosario de Términos del Compendio Estadístico 2018 de INDECI, se concibe como desastres naturales a aquellos de origen hidrológico, meteorológico, geofísico y biológico, incluyéndose en esta última categoría a las pestes, epidemias e infecciones.</a:t>
            </a:r>
            <a:endParaRPr lang="es-PE" sz="1200" dirty="0">
              <a:solidFill>
                <a:srgbClr val="7030A0"/>
              </a:solidFill>
            </a:endParaRPr>
          </a:p>
        </p:txBody>
      </p:sp>
      <p:pic>
        <p:nvPicPr>
          <p:cNvPr id="12" name="Imagen 11">
            <a:extLst>
              <a:ext uri="{FF2B5EF4-FFF2-40B4-BE49-F238E27FC236}">
                <a16:creationId xmlns:a16="http://schemas.microsoft.com/office/drawing/2014/main" id="{A37F827E-EA0F-490F-8E05-129007D52DB8}"/>
              </a:ext>
            </a:extLst>
          </p:cNvPr>
          <p:cNvPicPr>
            <a:picLocks noChangeAspect="1"/>
          </p:cNvPicPr>
          <p:nvPr/>
        </p:nvPicPr>
        <p:blipFill rotWithShape="1">
          <a:blip r:embed="rId7"/>
          <a:srcRect l="12336" t="20351" r="44638" b="51579"/>
          <a:stretch/>
        </p:blipFill>
        <p:spPr>
          <a:xfrm>
            <a:off x="231520" y="129670"/>
            <a:ext cx="4632159" cy="1699876"/>
          </a:xfrm>
          <a:prstGeom prst="rect">
            <a:avLst/>
          </a:prstGeom>
          <a:solidFill>
            <a:srgbClr val="FFFF00"/>
          </a:solidFill>
          <a:ln w="57150">
            <a:solidFill>
              <a:srgbClr val="92D050"/>
            </a:solidFill>
          </a:ln>
        </p:spPr>
      </p:pic>
      <p:pic>
        <p:nvPicPr>
          <p:cNvPr id="4" name="Gráfico 3" descr="Notas adhesivas ">
            <a:extLst>
              <a:ext uri="{FF2B5EF4-FFF2-40B4-BE49-F238E27FC236}">
                <a16:creationId xmlns:a16="http://schemas.microsoft.com/office/drawing/2014/main" id="{2CE766B3-CF82-4D39-8FD0-54907AB564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891727">
            <a:off x="-905" y="3892308"/>
            <a:ext cx="693451" cy="693451"/>
          </a:xfrm>
          <a:prstGeom prst="rect">
            <a:avLst/>
          </a:prstGeom>
        </p:spPr>
      </p:pic>
      <p:cxnSp>
        <p:nvCxnSpPr>
          <p:cNvPr id="6" name="Conector recto de flecha 5">
            <a:extLst>
              <a:ext uri="{FF2B5EF4-FFF2-40B4-BE49-F238E27FC236}">
                <a16:creationId xmlns:a16="http://schemas.microsoft.com/office/drawing/2014/main" id="{5677F610-A870-4A50-A14B-4402FC3B4FCC}"/>
              </a:ext>
            </a:extLst>
          </p:cNvPr>
          <p:cNvCxnSpPr/>
          <p:nvPr/>
        </p:nvCxnSpPr>
        <p:spPr>
          <a:xfrm flipH="1">
            <a:off x="3099591" y="3953205"/>
            <a:ext cx="2072140" cy="4570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a:extLst>
              <a:ext uri="{FF2B5EF4-FFF2-40B4-BE49-F238E27FC236}">
                <a16:creationId xmlns:a16="http://schemas.microsoft.com/office/drawing/2014/main" id="{CDE7B813-22FB-4C85-BC79-C6CF4EE69A8F}"/>
              </a:ext>
            </a:extLst>
          </p:cNvPr>
          <p:cNvCxnSpPr>
            <a:cxnSpLocks/>
          </p:cNvCxnSpPr>
          <p:nvPr/>
        </p:nvCxnSpPr>
        <p:spPr>
          <a:xfrm>
            <a:off x="3099591" y="3857693"/>
            <a:ext cx="0" cy="5525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ector recto de flecha 22">
            <a:extLst>
              <a:ext uri="{FF2B5EF4-FFF2-40B4-BE49-F238E27FC236}">
                <a16:creationId xmlns:a16="http://schemas.microsoft.com/office/drawing/2014/main" id="{084B35A0-FA81-4729-A4BB-52E2233F2F06}"/>
              </a:ext>
            </a:extLst>
          </p:cNvPr>
          <p:cNvCxnSpPr>
            <a:cxnSpLocks/>
          </p:cNvCxnSpPr>
          <p:nvPr/>
        </p:nvCxnSpPr>
        <p:spPr>
          <a:xfrm>
            <a:off x="1146465" y="3857692"/>
            <a:ext cx="1849398" cy="55258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9496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lecha: doblada 14">
            <a:extLst>
              <a:ext uri="{FF2B5EF4-FFF2-40B4-BE49-F238E27FC236}">
                <a16:creationId xmlns:a16="http://schemas.microsoft.com/office/drawing/2014/main" id="{B4861B4A-AAF1-4154-9525-3491DB021BBB}"/>
              </a:ext>
            </a:extLst>
          </p:cNvPr>
          <p:cNvSpPr/>
          <p:nvPr/>
        </p:nvSpPr>
        <p:spPr>
          <a:xfrm rot="5400000">
            <a:off x="4883361" y="425241"/>
            <a:ext cx="1015663" cy="1213272"/>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pic>
        <p:nvPicPr>
          <p:cNvPr id="12" name="Imagen 11">
            <a:extLst>
              <a:ext uri="{FF2B5EF4-FFF2-40B4-BE49-F238E27FC236}">
                <a16:creationId xmlns:a16="http://schemas.microsoft.com/office/drawing/2014/main" id="{A37F827E-EA0F-490F-8E05-129007D52DB8}"/>
              </a:ext>
            </a:extLst>
          </p:cNvPr>
          <p:cNvPicPr>
            <a:picLocks noChangeAspect="1"/>
          </p:cNvPicPr>
          <p:nvPr/>
        </p:nvPicPr>
        <p:blipFill rotWithShape="1">
          <a:blip r:embed="rId2"/>
          <a:srcRect l="12336" t="20351" r="44638" b="51579"/>
          <a:stretch/>
        </p:blipFill>
        <p:spPr>
          <a:xfrm>
            <a:off x="231520" y="129670"/>
            <a:ext cx="4632159" cy="1699876"/>
          </a:xfrm>
          <a:prstGeom prst="rect">
            <a:avLst/>
          </a:prstGeom>
          <a:solidFill>
            <a:srgbClr val="FFFF00"/>
          </a:solidFill>
          <a:ln w="57150">
            <a:solidFill>
              <a:srgbClr val="92D050"/>
            </a:solidFill>
          </a:ln>
        </p:spPr>
      </p:pic>
      <p:sp>
        <p:nvSpPr>
          <p:cNvPr id="3" name="Rectángulo 2">
            <a:extLst>
              <a:ext uri="{FF2B5EF4-FFF2-40B4-BE49-F238E27FC236}">
                <a16:creationId xmlns:a16="http://schemas.microsoft.com/office/drawing/2014/main" id="{6AC9B716-75F9-4253-879F-B4A49467473B}"/>
              </a:ext>
            </a:extLst>
          </p:cNvPr>
          <p:cNvSpPr/>
          <p:nvPr/>
        </p:nvSpPr>
        <p:spPr>
          <a:xfrm>
            <a:off x="5329989" y="1539708"/>
            <a:ext cx="6545179" cy="2062103"/>
          </a:xfrm>
          <a:prstGeom prst="rect">
            <a:avLst/>
          </a:prstGeom>
        </p:spPr>
        <p:txBody>
          <a:bodyPr wrap="square">
            <a:spAutoFit/>
          </a:bodyPr>
          <a:lstStyle/>
          <a:p>
            <a:pPr algn="just"/>
            <a:r>
              <a:rPr lang="es-MX" sz="2800" b="1" dirty="0">
                <a:solidFill>
                  <a:srgbClr val="C00000"/>
                </a:solidFill>
                <a:effectLst>
                  <a:outerShdw blurRad="38100" dist="38100" dir="2700000" algn="tl">
                    <a:srgbClr val="000000">
                      <a:alpha val="43137"/>
                    </a:srgbClr>
                  </a:outerShdw>
                </a:effectLst>
                <a:latin typeface="Roboto"/>
              </a:rPr>
              <a:t>H</a:t>
            </a:r>
            <a:r>
              <a:rPr lang="es-MX" sz="2800" b="1" i="0" dirty="0">
                <a:solidFill>
                  <a:srgbClr val="C00000"/>
                </a:solidFill>
                <a:effectLst>
                  <a:outerShdw blurRad="38100" dist="38100" dir="2700000" algn="tl">
                    <a:srgbClr val="000000">
                      <a:alpha val="43137"/>
                    </a:srgbClr>
                  </a:outerShdw>
                </a:effectLst>
                <a:latin typeface="Roboto"/>
              </a:rPr>
              <a:t>abilita</a:t>
            </a:r>
            <a:r>
              <a:rPr lang="es-MX" sz="2400" b="0" i="0" dirty="0">
                <a:solidFill>
                  <a:srgbClr val="333333"/>
                </a:solidFill>
                <a:effectLst/>
                <a:latin typeface="Roboto"/>
              </a:rPr>
              <a:t> </a:t>
            </a:r>
            <a:r>
              <a:rPr lang="es-MX" sz="2000" b="0" i="0" dirty="0">
                <a:solidFill>
                  <a:srgbClr val="333333"/>
                </a:solidFill>
                <a:effectLst/>
                <a:latin typeface="Roboto"/>
              </a:rPr>
              <a:t>la aplicación de la causal de contratación directa por situación de emergencia, facultando a las Entidades a contratar de manera inmediata, en el marco de sus competencias, los bienes, servicios y obras necesarios para atender los requerimientos generados como consecuencia directa del evento producido.</a:t>
            </a:r>
            <a:endParaRPr lang="es-PE" sz="2400" dirty="0"/>
          </a:p>
        </p:txBody>
      </p:sp>
      <p:sp>
        <p:nvSpPr>
          <p:cNvPr id="5" name="Rectángulo 4">
            <a:extLst>
              <a:ext uri="{FF2B5EF4-FFF2-40B4-BE49-F238E27FC236}">
                <a16:creationId xmlns:a16="http://schemas.microsoft.com/office/drawing/2014/main" id="{78565441-55DF-4151-81B5-E9AF79B4042E}"/>
              </a:ext>
            </a:extLst>
          </p:cNvPr>
          <p:cNvSpPr/>
          <p:nvPr/>
        </p:nvSpPr>
        <p:spPr>
          <a:xfrm>
            <a:off x="0" y="2209433"/>
            <a:ext cx="6096000" cy="923330"/>
          </a:xfrm>
          <a:prstGeom prst="rect">
            <a:avLst/>
          </a:prstGeom>
        </p:spPr>
        <p:txBody>
          <a:bodyPr>
            <a:spAutoFit/>
          </a:bodyPr>
          <a:lstStyle/>
          <a:p>
            <a:r>
              <a:rPr lang="es-MX" b="1" i="0" dirty="0">
                <a:solidFill>
                  <a:srgbClr val="333333"/>
                </a:solidFill>
                <a:effectLst/>
                <a:highlight>
                  <a:srgbClr val="FFFF00"/>
                </a:highlight>
                <a:latin typeface="Roboto"/>
              </a:rPr>
              <a:t>Sobre la procedencia del pago por adelantado</a:t>
            </a:r>
            <a:endParaRPr lang="es-MX" b="0" i="0" dirty="0">
              <a:solidFill>
                <a:srgbClr val="333333"/>
              </a:solidFill>
              <a:effectLst/>
              <a:highlight>
                <a:srgbClr val="FFFF00"/>
              </a:highlight>
              <a:latin typeface="Roboto"/>
            </a:endParaRPr>
          </a:p>
          <a:p>
            <a:br>
              <a:rPr lang="es-MX" dirty="0">
                <a:highlight>
                  <a:srgbClr val="FFFF00"/>
                </a:highlight>
              </a:rPr>
            </a:br>
            <a:endParaRPr lang="es-PE" dirty="0">
              <a:highlight>
                <a:srgbClr val="FFFF00"/>
              </a:highlight>
            </a:endParaRPr>
          </a:p>
        </p:txBody>
      </p:sp>
      <p:sp>
        <p:nvSpPr>
          <p:cNvPr id="7" name="Rectángulo 6">
            <a:extLst>
              <a:ext uri="{FF2B5EF4-FFF2-40B4-BE49-F238E27FC236}">
                <a16:creationId xmlns:a16="http://schemas.microsoft.com/office/drawing/2014/main" id="{ED569271-AB83-40F7-BD0A-0D3B5A83A714}"/>
              </a:ext>
            </a:extLst>
          </p:cNvPr>
          <p:cNvSpPr/>
          <p:nvPr/>
        </p:nvSpPr>
        <p:spPr>
          <a:xfrm>
            <a:off x="227507" y="2770674"/>
            <a:ext cx="4826721" cy="1877437"/>
          </a:xfrm>
          <a:prstGeom prst="rect">
            <a:avLst/>
          </a:prstGeom>
          <a:ln>
            <a:solidFill>
              <a:srgbClr val="92D050"/>
            </a:solidFill>
          </a:ln>
        </p:spPr>
        <p:txBody>
          <a:bodyPr wrap="square">
            <a:spAutoFit/>
          </a:bodyPr>
          <a:lstStyle/>
          <a:p>
            <a:pPr algn="just"/>
            <a:r>
              <a:rPr lang="es-MX" sz="1600" dirty="0">
                <a:solidFill>
                  <a:srgbClr val="333333"/>
                </a:solidFill>
                <a:latin typeface="Roboto"/>
              </a:rPr>
              <a:t>considerando </a:t>
            </a:r>
            <a:r>
              <a:rPr lang="es-MX" b="1" dirty="0">
                <a:solidFill>
                  <a:srgbClr val="333333"/>
                </a:solidFill>
                <a:highlight>
                  <a:srgbClr val="00FFFF"/>
                </a:highlight>
                <a:latin typeface="Roboto"/>
              </a:rPr>
              <a:t>la gran variedad de requerimientos que las entidades</a:t>
            </a:r>
            <a:r>
              <a:rPr lang="es-MX" sz="1600" dirty="0">
                <a:solidFill>
                  <a:srgbClr val="333333"/>
                </a:solidFill>
                <a:highlight>
                  <a:srgbClr val="00FFFF"/>
                </a:highlight>
                <a:latin typeface="Roboto"/>
              </a:rPr>
              <a:t> </a:t>
            </a:r>
            <a:r>
              <a:rPr lang="es-MX" sz="1600" dirty="0">
                <a:solidFill>
                  <a:srgbClr val="333333"/>
                </a:solidFill>
                <a:latin typeface="Roboto"/>
              </a:rPr>
              <a:t>necesitan contratar para la satisfacción de sus necesidades, debe entenderse que basta que parte del mercado exija el pago por adelantado para que se cumpla la condición establecida por el citado numeral 39.1 del Reglamento.</a:t>
            </a:r>
            <a:endParaRPr lang="es-PE" sz="1600" dirty="0">
              <a:solidFill>
                <a:srgbClr val="333333"/>
              </a:solidFill>
              <a:latin typeface="Roboto"/>
            </a:endParaRPr>
          </a:p>
        </p:txBody>
      </p:sp>
      <p:sp>
        <p:nvSpPr>
          <p:cNvPr id="8" name="Rectángulo 7">
            <a:extLst>
              <a:ext uri="{FF2B5EF4-FFF2-40B4-BE49-F238E27FC236}">
                <a16:creationId xmlns:a16="http://schemas.microsoft.com/office/drawing/2014/main" id="{B7277B3F-F8E3-46BE-9131-716138BA61C9}"/>
              </a:ext>
            </a:extLst>
          </p:cNvPr>
          <p:cNvSpPr/>
          <p:nvPr/>
        </p:nvSpPr>
        <p:spPr>
          <a:xfrm>
            <a:off x="2506578" y="4807349"/>
            <a:ext cx="9368590" cy="1785104"/>
          </a:xfrm>
          <a:prstGeom prst="rect">
            <a:avLst/>
          </a:prstGeom>
          <a:solidFill>
            <a:schemeClr val="bg1">
              <a:lumMod val="85000"/>
            </a:schemeClr>
          </a:solidFill>
          <a:ln>
            <a:solidFill>
              <a:srgbClr val="FF0000"/>
            </a:solidFill>
          </a:ln>
        </p:spPr>
        <p:txBody>
          <a:bodyPr wrap="square">
            <a:spAutoFit/>
          </a:bodyPr>
          <a:lstStyle/>
          <a:p>
            <a:pPr algn="just"/>
            <a:r>
              <a:rPr lang="es-MX" b="0" i="0" dirty="0">
                <a:solidFill>
                  <a:srgbClr val="333333"/>
                </a:solidFill>
                <a:effectLst/>
                <a:latin typeface="Roboto"/>
              </a:rPr>
              <a:t>Sobre </a:t>
            </a:r>
            <a:r>
              <a:rPr lang="es-MX" sz="2000" b="1" i="0" spc="300" dirty="0">
                <a:solidFill>
                  <a:srgbClr val="C00000"/>
                </a:solidFill>
                <a:effectLst>
                  <a:outerShdw blurRad="38100" dist="38100" dir="2700000" algn="tl">
                    <a:srgbClr val="000000">
                      <a:alpha val="43137"/>
                    </a:srgbClr>
                  </a:outerShdw>
                </a:effectLst>
                <a:latin typeface="Roboto"/>
              </a:rPr>
              <a:t>la garantía</a:t>
            </a:r>
            <a:r>
              <a:rPr lang="es-MX" b="0" i="0" dirty="0">
                <a:solidFill>
                  <a:srgbClr val="333333"/>
                </a:solidFill>
                <a:effectLst/>
                <a:latin typeface="Roboto"/>
              </a:rPr>
              <a:t>, el numeral 171.4 del artículo del artículo 171 del Reglamento establece que ésta debe constituirse por el mismo monto del pago. En ese sentido, a fin de salvaguardar la ejecución de las prestaciones pactadas, las cuales en este caso ya han sido pagadas, la garantía debe cumplir las características y condiciones que la normativa ya ha contemplado de manera general, de modo que las Entidades puedan ejecutarlas en caso de incumplimiento del proveedor.</a:t>
            </a:r>
            <a:endParaRPr lang="es-PE" dirty="0"/>
          </a:p>
        </p:txBody>
      </p:sp>
      <p:sp>
        <p:nvSpPr>
          <p:cNvPr id="16" name="Flecha: doblada 15">
            <a:extLst>
              <a:ext uri="{FF2B5EF4-FFF2-40B4-BE49-F238E27FC236}">
                <a16:creationId xmlns:a16="http://schemas.microsoft.com/office/drawing/2014/main" id="{36CC1C32-A38A-4C53-8490-8F168BF95A19}"/>
              </a:ext>
            </a:extLst>
          </p:cNvPr>
          <p:cNvSpPr/>
          <p:nvPr/>
        </p:nvSpPr>
        <p:spPr>
          <a:xfrm rot="5400000">
            <a:off x="5153032" y="3597944"/>
            <a:ext cx="1015663" cy="1213272"/>
          </a:xfrm>
          <a:prstGeom prst="ben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Tree>
    <p:extLst>
      <p:ext uri="{BB962C8B-B14F-4D97-AF65-F5344CB8AC3E}">
        <p14:creationId xmlns:p14="http://schemas.microsoft.com/office/powerpoint/2010/main" val="2406768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heel(1)">
                                      <p:cBhvr>
                                        <p:cTn id="10" dur="2000"/>
                                        <p:tgtEl>
                                          <p:spTgt spid="1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5" grpId="0"/>
      <p:bldP spid="7" grpId="0" animBg="1"/>
      <p:bldP spid="8"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2 Marcador de contenido">
            <a:extLst>
              <a:ext uri="{FF2B5EF4-FFF2-40B4-BE49-F238E27FC236}">
                <a16:creationId xmlns:a16="http://schemas.microsoft.com/office/drawing/2014/main" id="{5D42ED61-BCDD-47AB-8526-087940436D4F}"/>
              </a:ext>
            </a:extLst>
          </p:cNvPr>
          <p:cNvGraphicFramePr>
            <a:graphicFrameLocks/>
          </p:cNvGraphicFramePr>
          <p:nvPr>
            <p:extLst>
              <p:ext uri="{D42A27DB-BD31-4B8C-83A1-F6EECF244321}">
                <p14:modId xmlns:p14="http://schemas.microsoft.com/office/powerpoint/2010/main" val="1877840315"/>
              </p:ext>
            </p:extLst>
          </p:nvPr>
        </p:nvGraphicFramePr>
        <p:xfrm>
          <a:off x="174546" y="-954"/>
          <a:ext cx="11842908" cy="31753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3">
            <a:extLst>
              <a:ext uri="{FF2B5EF4-FFF2-40B4-BE49-F238E27FC236}">
                <a16:creationId xmlns:a16="http://schemas.microsoft.com/office/drawing/2014/main" id="{61A24F29-5D00-43D4-96C9-B1B6C41382C3}"/>
              </a:ext>
            </a:extLst>
          </p:cNvPr>
          <p:cNvSpPr/>
          <p:nvPr/>
        </p:nvSpPr>
        <p:spPr>
          <a:xfrm>
            <a:off x="4553864" y="2838713"/>
            <a:ext cx="7638136" cy="1200329"/>
          </a:xfrm>
          <a:prstGeom prst="rect">
            <a:avLst/>
          </a:prstGeom>
        </p:spPr>
        <p:txBody>
          <a:bodyPr wrap="square">
            <a:spAutoFit/>
          </a:bodyPr>
          <a:lstStyle/>
          <a:p>
            <a:r>
              <a:rPr lang="es-MX" b="1" i="0" dirty="0">
                <a:solidFill>
                  <a:srgbClr val="333333"/>
                </a:solidFill>
                <a:effectLst/>
                <a:highlight>
                  <a:srgbClr val="FFFF00"/>
                </a:highlight>
                <a:latin typeface="Roboto"/>
              </a:rPr>
              <a:t>Sobre el requisito de inscripción en el Registro Nacional de Proveedores.-</a:t>
            </a:r>
            <a:endParaRPr lang="es-MX" b="0" i="0" dirty="0">
              <a:solidFill>
                <a:srgbClr val="333333"/>
              </a:solidFill>
              <a:effectLst/>
              <a:highlight>
                <a:srgbClr val="FFFF00"/>
              </a:highlight>
              <a:latin typeface="Roboto"/>
            </a:endParaRPr>
          </a:p>
          <a:p>
            <a:br>
              <a:rPr lang="es-MX" dirty="0">
                <a:highlight>
                  <a:srgbClr val="FFFF00"/>
                </a:highlight>
              </a:rPr>
            </a:br>
            <a:endParaRPr lang="es-PE" dirty="0">
              <a:highlight>
                <a:srgbClr val="FFFF00"/>
              </a:highlight>
            </a:endParaRPr>
          </a:p>
        </p:txBody>
      </p:sp>
      <p:pic>
        <p:nvPicPr>
          <p:cNvPr id="7" name="Imagen 6">
            <a:extLst>
              <a:ext uri="{FF2B5EF4-FFF2-40B4-BE49-F238E27FC236}">
                <a16:creationId xmlns:a16="http://schemas.microsoft.com/office/drawing/2014/main" id="{F40997D1-5F8F-4AD0-A0A2-5EEFF9165F2E}"/>
              </a:ext>
            </a:extLst>
          </p:cNvPr>
          <p:cNvPicPr>
            <a:picLocks noChangeAspect="1"/>
          </p:cNvPicPr>
          <p:nvPr/>
        </p:nvPicPr>
        <p:blipFill rotWithShape="1">
          <a:blip r:embed="rId7"/>
          <a:srcRect l="12336" t="20351" r="58879" b="75373"/>
          <a:stretch/>
        </p:blipFill>
        <p:spPr>
          <a:xfrm>
            <a:off x="174546" y="2936005"/>
            <a:ext cx="4372574" cy="365412"/>
          </a:xfrm>
          <a:prstGeom prst="rect">
            <a:avLst/>
          </a:prstGeom>
          <a:solidFill>
            <a:srgbClr val="FFFF00"/>
          </a:solidFill>
          <a:ln w="57150">
            <a:solidFill>
              <a:srgbClr val="92D050"/>
            </a:solidFill>
          </a:ln>
        </p:spPr>
      </p:pic>
      <p:sp>
        <p:nvSpPr>
          <p:cNvPr id="6" name="Rectángulo 5">
            <a:extLst>
              <a:ext uri="{FF2B5EF4-FFF2-40B4-BE49-F238E27FC236}">
                <a16:creationId xmlns:a16="http://schemas.microsoft.com/office/drawing/2014/main" id="{6BE65B01-C195-4E0B-802A-64AF3ED45BDE}"/>
              </a:ext>
            </a:extLst>
          </p:cNvPr>
          <p:cNvSpPr/>
          <p:nvPr/>
        </p:nvSpPr>
        <p:spPr>
          <a:xfrm>
            <a:off x="174546" y="3551832"/>
            <a:ext cx="11842908" cy="2369880"/>
          </a:xfrm>
          <a:prstGeom prst="rect">
            <a:avLst/>
          </a:prstGeom>
        </p:spPr>
        <p:txBody>
          <a:bodyPr wrap="square">
            <a:spAutoFit/>
          </a:bodyPr>
          <a:lstStyle/>
          <a:p>
            <a:pPr marL="342900" indent="-342900" algn="just">
              <a:buAutoNum type="arabicPeriod"/>
            </a:pPr>
            <a:r>
              <a:rPr lang="es-MX" b="0" i="0" dirty="0">
                <a:solidFill>
                  <a:srgbClr val="333333"/>
                </a:solidFill>
                <a:effectLst/>
                <a:latin typeface="Roboto"/>
              </a:rPr>
              <a:t>En las contrataciones directas en situación de emergencia, preferentemente, el proveedor seleccionado durante la indagación de mercado debería contar con inscripción vigente en el Registro Nacional de Proveedores (RNP); no obstante, en caso </a:t>
            </a:r>
            <a:r>
              <a:rPr lang="es-MX" sz="2000" b="1" i="0" dirty="0">
                <a:solidFill>
                  <a:srgbClr val="333333"/>
                </a:solidFill>
                <a:effectLst/>
                <a:latin typeface="Roboto"/>
              </a:rPr>
              <a:t>el proveedor seleccionado durante la indagación de mercado no cuente con RNP</a:t>
            </a:r>
            <a:r>
              <a:rPr lang="es-MX" b="0" i="0" dirty="0">
                <a:solidFill>
                  <a:srgbClr val="333333"/>
                </a:solidFill>
                <a:effectLst/>
                <a:latin typeface="Roboto"/>
              </a:rPr>
              <a:t>, esto no podría ser óbice para contratar debido a que la prioridad se encuentra orientada a la atención inmediata de la necesidad por emergencia.</a:t>
            </a:r>
          </a:p>
          <a:p>
            <a:pPr marL="342900" indent="-342900" algn="just">
              <a:buAutoNum type="arabicPeriod"/>
            </a:pPr>
            <a:r>
              <a:rPr lang="es-MX" b="0" i="0" dirty="0">
                <a:solidFill>
                  <a:srgbClr val="333333"/>
                </a:solidFill>
                <a:effectLst/>
                <a:latin typeface="Roboto"/>
              </a:rPr>
              <a:t>Considerando que contar con la inscripción en el RNP es un requisito que de manera regular se exige antes de analizar la oferta y contratar, </a:t>
            </a:r>
            <a:r>
              <a:rPr lang="es-MX" b="0" i="0" dirty="0">
                <a:solidFill>
                  <a:srgbClr val="333333"/>
                </a:solidFill>
                <a:effectLst/>
                <a:highlight>
                  <a:srgbClr val="FFFF00"/>
                </a:highlight>
                <a:latin typeface="Roboto"/>
              </a:rPr>
              <a:t>tratándose de una contratación directa por situación en emergencia en la que ya se realizó la contratación no resulta necesaria su regularización.</a:t>
            </a:r>
          </a:p>
        </p:txBody>
      </p:sp>
    </p:spTree>
    <p:extLst>
      <p:ext uri="{BB962C8B-B14F-4D97-AF65-F5344CB8AC3E}">
        <p14:creationId xmlns:p14="http://schemas.microsoft.com/office/powerpoint/2010/main" val="111302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FBB37B-FAC3-41EB-BC92-53AA9887379A}"/>
              </a:ext>
            </a:extLst>
          </p:cNvPr>
          <p:cNvPicPr>
            <a:picLocks noChangeAspect="1"/>
          </p:cNvPicPr>
          <p:nvPr/>
        </p:nvPicPr>
        <p:blipFill rotWithShape="1">
          <a:blip r:embed="rId2"/>
          <a:srcRect l="41349" t="25614" r="15329" b="43860"/>
          <a:stretch/>
        </p:blipFill>
        <p:spPr>
          <a:xfrm>
            <a:off x="219489" y="192505"/>
            <a:ext cx="6587151" cy="2610853"/>
          </a:xfrm>
          <a:prstGeom prst="rect">
            <a:avLst/>
          </a:prstGeom>
        </p:spPr>
      </p:pic>
      <p:pic>
        <p:nvPicPr>
          <p:cNvPr id="4" name="Gráfico 3" descr="Notas adhesivas 3">
            <a:extLst>
              <a:ext uri="{FF2B5EF4-FFF2-40B4-BE49-F238E27FC236}">
                <a16:creationId xmlns:a16="http://schemas.microsoft.com/office/drawing/2014/main" id="{E7FA86FD-6C9D-4F54-AE98-AB63E279C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 y="96251"/>
            <a:ext cx="421105" cy="421105"/>
          </a:xfrm>
          <a:prstGeom prst="rect">
            <a:avLst/>
          </a:prstGeom>
        </p:spPr>
      </p:pic>
      <p:sp>
        <p:nvSpPr>
          <p:cNvPr id="5" name="Rectángulo 4">
            <a:extLst>
              <a:ext uri="{FF2B5EF4-FFF2-40B4-BE49-F238E27FC236}">
                <a16:creationId xmlns:a16="http://schemas.microsoft.com/office/drawing/2014/main" id="{F69F2F34-E90D-4FA0-92A0-936AD03BA2A7}"/>
              </a:ext>
            </a:extLst>
          </p:cNvPr>
          <p:cNvSpPr/>
          <p:nvPr/>
        </p:nvSpPr>
        <p:spPr>
          <a:xfrm>
            <a:off x="1272614" y="2899612"/>
            <a:ext cx="3967817" cy="369332"/>
          </a:xfrm>
          <a:prstGeom prst="rect">
            <a:avLst/>
          </a:prstGeom>
        </p:spPr>
        <p:txBody>
          <a:bodyPr wrap="none">
            <a:spAutoFit/>
          </a:bodyPr>
          <a:lstStyle/>
          <a:p>
            <a:r>
              <a:rPr lang="es-PE" b="1" dirty="0">
                <a:solidFill>
                  <a:srgbClr val="000000"/>
                </a:solidFill>
                <a:highlight>
                  <a:srgbClr val="FFFF00"/>
                </a:highlight>
                <a:latin typeface="Arial" panose="020B0604020202020204" pitchFamily="34" charset="0"/>
              </a:rPr>
              <a:t>ACTUACIONES PREPARATORIAS </a:t>
            </a:r>
            <a:endParaRPr lang="es-PE" b="1" dirty="0">
              <a:highlight>
                <a:srgbClr val="FFFF00"/>
              </a:highlight>
            </a:endParaRPr>
          </a:p>
        </p:txBody>
      </p:sp>
      <p:sp>
        <p:nvSpPr>
          <p:cNvPr id="6" name="Rectángulo 5">
            <a:extLst>
              <a:ext uri="{FF2B5EF4-FFF2-40B4-BE49-F238E27FC236}">
                <a16:creationId xmlns:a16="http://schemas.microsoft.com/office/drawing/2014/main" id="{5D692506-4DCE-4677-9B30-21D5E6C6CF26}"/>
              </a:ext>
            </a:extLst>
          </p:cNvPr>
          <p:cNvSpPr/>
          <p:nvPr/>
        </p:nvSpPr>
        <p:spPr>
          <a:xfrm>
            <a:off x="2470264" y="3589057"/>
            <a:ext cx="3625736" cy="369332"/>
          </a:xfrm>
          <a:prstGeom prst="rect">
            <a:avLst/>
          </a:prstGeom>
        </p:spPr>
        <p:txBody>
          <a:bodyPr wrap="none">
            <a:spAutoFit/>
          </a:bodyPr>
          <a:lstStyle/>
          <a:p>
            <a:r>
              <a:rPr lang="es-PE" b="1" dirty="0">
                <a:solidFill>
                  <a:srgbClr val="000000"/>
                </a:solidFill>
                <a:highlight>
                  <a:srgbClr val="FFFF00"/>
                </a:highlight>
                <a:latin typeface="Arial" panose="020B0604020202020204" pitchFamily="34" charset="0"/>
              </a:rPr>
              <a:t>SELECCIÓN DEL PROVEEDOR </a:t>
            </a:r>
            <a:endParaRPr lang="es-PE" b="1" dirty="0">
              <a:highlight>
                <a:srgbClr val="FFFF00"/>
              </a:highlight>
            </a:endParaRPr>
          </a:p>
        </p:txBody>
      </p:sp>
      <p:sp>
        <p:nvSpPr>
          <p:cNvPr id="7" name="Rectángulo 6">
            <a:extLst>
              <a:ext uri="{FF2B5EF4-FFF2-40B4-BE49-F238E27FC236}">
                <a16:creationId xmlns:a16="http://schemas.microsoft.com/office/drawing/2014/main" id="{07FE2701-42DE-4E0E-A25F-5491454EABA6}"/>
              </a:ext>
            </a:extLst>
          </p:cNvPr>
          <p:cNvSpPr/>
          <p:nvPr/>
        </p:nvSpPr>
        <p:spPr>
          <a:xfrm>
            <a:off x="4283132" y="4266290"/>
            <a:ext cx="2339102" cy="369332"/>
          </a:xfrm>
          <a:prstGeom prst="rect">
            <a:avLst/>
          </a:prstGeom>
        </p:spPr>
        <p:txBody>
          <a:bodyPr wrap="none">
            <a:spAutoFit/>
          </a:bodyPr>
          <a:lstStyle/>
          <a:p>
            <a:r>
              <a:rPr lang="es-PE" b="1" dirty="0">
                <a:solidFill>
                  <a:srgbClr val="000000"/>
                </a:solidFill>
                <a:highlight>
                  <a:srgbClr val="FFFF00"/>
                </a:highlight>
                <a:latin typeface="Arial" panose="020B0604020202020204" pitchFamily="34" charset="0"/>
              </a:rPr>
              <a:t>REGULARIZACIÓN </a:t>
            </a:r>
            <a:endParaRPr lang="es-PE" b="1" dirty="0">
              <a:highlight>
                <a:srgbClr val="FFFF00"/>
              </a:highlight>
            </a:endParaRPr>
          </a:p>
        </p:txBody>
      </p:sp>
      <p:sp>
        <p:nvSpPr>
          <p:cNvPr id="8" name="Rectángulo 7">
            <a:extLst>
              <a:ext uri="{FF2B5EF4-FFF2-40B4-BE49-F238E27FC236}">
                <a16:creationId xmlns:a16="http://schemas.microsoft.com/office/drawing/2014/main" id="{12B3671D-AAC6-4413-88A6-62C0B2263493}"/>
              </a:ext>
            </a:extLst>
          </p:cNvPr>
          <p:cNvSpPr/>
          <p:nvPr/>
        </p:nvSpPr>
        <p:spPr>
          <a:xfrm>
            <a:off x="4841220" y="4758857"/>
            <a:ext cx="6263253" cy="369332"/>
          </a:xfrm>
          <a:prstGeom prst="rect">
            <a:avLst/>
          </a:prstGeom>
        </p:spPr>
        <p:txBody>
          <a:bodyPr wrap="none">
            <a:spAutoFit/>
          </a:bodyPr>
          <a:lstStyle/>
          <a:p>
            <a:r>
              <a:rPr lang="es-MX" b="1" dirty="0">
                <a:solidFill>
                  <a:srgbClr val="000000"/>
                </a:solidFill>
                <a:highlight>
                  <a:srgbClr val="FFFF00"/>
                </a:highlight>
                <a:latin typeface="Arial" panose="020B0604020202020204" pitchFamily="34" charset="0"/>
              </a:rPr>
              <a:t>REGISTRO EN EL SEACE PARA LA REGULARIZACIÓN </a:t>
            </a:r>
            <a:endParaRPr lang="es-PE" b="1" dirty="0">
              <a:highlight>
                <a:srgbClr val="FFFF00"/>
              </a:highlight>
            </a:endParaRPr>
          </a:p>
        </p:txBody>
      </p:sp>
      <p:sp>
        <p:nvSpPr>
          <p:cNvPr id="9" name="Rectángulo 8">
            <a:extLst>
              <a:ext uri="{FF2B5EF4-FFF2-40B4-BE49-F238E27FC236}">
                <a16:creationId xmlns:a16="http://schemas.microsoft.com/office/drawing/2014/main" id="{47B59687-049C-40D7-98A1-06B42464C79C}"/>
              </a:ext>
            </a:extLst>
          </p:cNvPr>
          <p:cNvSpPr/>
          <p:nvPr/>
        </p:nvSpPr>
        <p:spPr>
          <a:xfrm>
            <a:off x="8312535" y="5427887"/>
            <a:ext cx="3698448" cy="369332"/>
          </a:xfrm>
          <a:prstGeom prst="rect">
            <a:avLst/>
          </a:prstGeom>
        </p:spPr>
        <p:txBody>
          <a:bodyPr wrap="none">
            <a:spAutoFit/>
          </a:bodyPr>
          <a:lstStyle/>
          <a:p>
            <a:r>
              <a:rPr lang="es-PE" b="1" dirty="0">
                <a:solidFill>
                  <a:srgbClr val="000000"/>
                </a:solidFill>
                <a:highlight>
                  <a:srgbClr val="FFFF00"/>
                </a:highlight>
                <a:latin typeface="Arial" panose="020B0604020202020204" pitchFamily="34" charset="0"/>
              </a:rPr>
              <a:t>RECOMENDACIONES FINALES </a:t>
            </a:r>
            <a:endParaRPr lang="es-PE" b="1" dirty="0">
              <a:highlight>
                <a:srgbClr val="FFFF00"/>
              </a:highlight>
            </a:endParaRPr>
          </a:p>
        </p:txBody>
      </p:sp>
      <p:sp>
        <p:nvSpPr>
          <p:cNvPr id="10" name="Rectángulo 9">
            <a:extLst>
              <a:ext uri="{FF2B5EF4-FFF2-40B4-BE49-F238E27FC236}">
                <a16:creationId xmlns:a16="http://schemas.microsoft.com/office/drawing/2014/main" id="{3C54A621-C7CF-48B2-A403-9E57BE1B6D27}"/>
              </a:ext>
            </a:extLst>
          </p:cNvPr>
          <p:cNvSpPr/>
          <p:nvPr/>
        </p:nvSpPr>
        <p:spPr>
          <a:xfrm>
            <a:off x="304510" y="6296163"/>
            <a:ext cx="4463914" cy="369332"/>
          </a:xfrm>
          <a:prstGeom prst="rect">
            <a:avLst/>
          </a:prstGeom>
        </p:spPr>
        <p:txBody>
          <a:bodyPr wrap="none">
            <a:spAutoFit/>
          </a:bodyPr>
          <a:lstStyle/>
          <a:p>
            <a:r>
              <a:rPr lang="es-PE" i="1" dirty="0">
                <a:solidFill>
                  <a:srgbClr val="000000"/>
                </a:solidFill>
                <a:latin typeface="Arial" panose="020B0604020202020204" pitchFamily="34" charset="0"/>
              </a:rPr>
              <a:t>ORIENTACIÓN Y SOPORTE TÉCNICO:  </a:t>
            </a:r>
            <a:endParaRPr lang="es-PE" i="1" dirty="0"/>
          </a:p>
        </p:txBody>
      </p:sp>
      <p:sp>
        <p:nvSpPr>
          <p:cNvPr id="11" name="Rectángulo 10">
            <a:extLst>
              <a:ext uri="{FF2B5EF4-FFF2-40B4-BE49-F238E27FC236}">
                <a16:creationId xmlns:a16="http://schemas.microsoft.com/office/drawing/2014/main" id="{89D4D63C-1A40-434D-B9E5-44A13F782924}"/>
              </a:ext>
            </a:extLst>
          </p:cNvPr>
          <p:cNvSpPr/>
          <p:nvPr/>
        </p:nvSpPr>
        <p:spPr>
          <a:xfrm>
            <a:off x="4841220" y="5897721"/>
            <a:ext cx="8839199" cy="1508105"/>
          </a:xfrm>
          <a:prstGeom prst="rect">
            <a:avLst/>
          </a:prstGeom>
        </p:spPr>
        <p:txBody>
          <a:bodyPr wrap="square">
            <a:spAutoFit/>
          </a:bodyPr>
          <a:lstStyle/>
          <a:p>
            <a:endParaRPr lang="es-PE" b="0" i="0" u="none" strike="noStrike" baseline="0" dirty="0">
              <a:solidFill>
                <a:srgbClr val="000000"/>
              </a:solidFill>
              <a:latin typeface="Arial" panose="020B0604020202020204" pitchFamily="34" charset="0"/>
            </a:endParaRPr>
          </a:p>
          <a:p>
            <a:r>
              <a:rPr lang="es-PE" dirty="0">
                <a:solidFill>
                  <a:srgbClr val="000000"/>
                </a:solidFill>
                <a:latin typeface="Arial" panose="020B0604020202020204" pitchFamily="34" charset="0"/>
              </a:rPr>
              <a:t>soporte técnico especializado: </a:t>
            </a:r>
            <a:r>
              <a:rPr lang="es-PE" dirty="0">
                <a:hlinkClick r:id="rId5"/>
              </a:rPr>
              <a:t>coordinadorseace@osce.gob.pe</a:t>
            </a:r>
            <a:endParaRPr lang="es-PE" dirty="0"/>
          </a:p>
          <a:p>
            <a:r>
              <a:rPr lang="es-PE" dirty="0"/>
              <a:t>orientación legal general: </a:t>
            </a:r>
            <a:r>
              <a:rPr lang="es-PE" dirty="0">
                <a:hlinkClick r:id="rId6"/>
              </a:rPr>
              <a:t>consultas@osce.gob.pe</a:t>
            </a:r>
            <a:r>
              <a:rPr lang="es-PE" dirty="0"/>
              <a:t> </a:t>
            </a:r>
          </a:p>
          <a:p>
            <a:r>
              <a:rPr lang="es-PE" dirty="0"/>
              <a:t> </a:t>
            </a:r>
          </a:p>
          <a:p>
            <a:r>
              <a:rPr lang="es-PE" dirty="0">
                <a:solidFill>
                  <a:srgbClr val="000000"/>
                </a:solidFill>
                <a:latin typeface="Arial" panose="020B0604020202020204" pitchFamily="34" charset="0"/>
              </a:rPr>
              <a:t> </a:t>
            </a:r>
          </a:p>
        </p:txBody>
      </p:sp>
    </p:spTree>
    <p:extLst>
      <p:ext uri="{BB962C8B-B14F-4D97-AF65-F5344CB8AC3E}">
        <p14:creationId xmlns:p14="http://schemas.microsoft.com/office/powerpoint/2010/main" val="36543015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FBB37B-FAC3-41EB-BC92-53AA9887379A}"/>
              </a:ext>
            </a:extLst>
          </p:cNvPr>
          <p:cNvPicPr>
            <a:picLocks noChangeAspect="1"/>
          </p:cNvPicPr>
          <p:nvPr/>
        </p:nvPicPr>
        <p:blipFill rotWithShape="1">
          <a:blip r:embed="rId2"/>
          <a:srcRect l="41349" t="25614" r="15329" b="63132"/>
          <a:stretch/>
        </p:blipFill>
        <p:spPr>
          <a:xfrm>
            <a:off x="219489" y="192505"/>
            <a:ext cx="6587151" cy="962527"/>
          </a:xfrm>
          <a:prstGeom prst="rect">
            <a:avLst/>
          </a:prstGeom>
        </p:spPr>
      </p:pic>
      <p:pic>
        <p:nvPicPr>
          <p:cNvPr id="4" name="Gráfico 3" descr="Notas adhesivas 3">
            <a:extLst>
              <a:ext uri="{FF2B5EF4-FFF2-40B4-BE49-F238E27FC236}">
                <a16:creationId xmlns:a16="http://schemas.microsoft.com/office/drawing/2014/main" id="{E7FA86FD-6C9D-4F54-AE98-AB63E279C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 y="96251"/>
            <a:ext cx="421105" cy="421105"/>
          </a:xfrm>
          <a:prstGeom prst="rect">
            <a:avLst/>
          </a:prstGeom>
        </p:spPr>
      </p:pic>
      <p:sp>
        <p:nvSpPr>
          <p:cNvPr id="5" name="Rectángulo 4">
            <a:extLst>
              <a:ext uri="{FF2B5EF4-FFF2-40B4-BE49-F238E27FC236}">
                <a16:creationId xmlns:a16="http://schemas.microsoft.com/office/drawing/2014/main" id="{1D65C3A6-5C36-4511-9DF8-1BC6AF5A5299}"/>
              </a:ext>
            </a:extLst>
          </p:cNvPr>
          <p:cNvSpPr/>
          <p:nvPr/>
        </p:nvSpPr>
        <p:spPr>
          <a:xfrm>
            <a:off x="219488" y="1327486"/>
            <a:ext cx="3967817" cy="369332"/>
          </a:xfrm>
          <a:prstGeom prst="rect">
            <a:avLst/>
          </a:prstGeom>
        </p:spPr>
        <p:txBody>
          <a:bodyPr wrap="none">
            <a:spAutoFit/>
          </a:bodyPr>
          <a:lstStyle/>
          <a:p>
            <a:r>
              <a:rPr lang="es-PE" b="1" dirty="0">
                <a:solidFill>
                  <a:srgbClr val="000000"/>
                </a:solidFill>
                <a:highlight>
                  <a:srgbClr val="FFFF00"/>
                </a:highlight>
                <a:latin typeface="Arial" panose="020B0604020202020204" pitchFamily="34" charset="0"/>
              </a:rPr>
              <a:t>ACTUACIONES PREPARATORIAS </a:t>
            </a:r>
            <a:endParaRPr lang="es-PE" b="1" dirty="0">
              <a:highlight>
                <a:srgbClr val="FFFF00"/>
              </a:highlight>
            </a:endParaRPr>
          </a:p>
        </p:txBody>
      </p:sp>
      <p:sp>
        <p:nvSpPr>
          <p:cNvPr id="3" name="Rectángulo 2">
            <a:extLst>
              <a:ext uri="{FF2B5EF4-FFF2-40B4-BE49-F238E27FC236}">
                <a16:creationId xmlns:a16="http://schemas.microsoft.com/office/drawing/2014/main" id="{40413DFF-6550-42BF-9AEC-13B78DA9B7A8}"/>
              </a:ext>
            </a:extLst>
          </p:cNvPr>
          <p:cNvSpPr/>
          <p:nvPr/>
        </p:nvSpPr>
        <p:spPr>
          <a:xfrm>
            <a:off x="722210" y="1745953"/>
            <a:ext cx="8614295" cy="1477328"/>
          </a:xfrm>
          <a:prstGeom prst="rect">
            <a:avLst/>
          </a:prstGeom>
          <a:ln>
            <a:solidFill>
              <a:srgbClr val="FF0000"/>
            </a:solidFill>
          </a:ln>
        </p:spPr>
        <p:txBody>
          <a:bodyPr wrap="square">
            <a:spAutoFit/>
          </a:bodyPr>
          <a:lstStyle/>
          <a:p>
            <a:pPr algn="just"/>
            <a:r>
              <a:rPr lang="es-MX" dirty="0">
                <a:solidFill>
                  <a:srgbClr val="000000"/>
                </a:solidFill>
                <a:latin typeface="Arial" panose="020B0604020202020204" pitchFamily="34" charset="0"/>
              </a:rPr>
              <a:t>La normativa de contratación pública vigente no ha previsto un procedimiento específico, así como tampoco contempla la exigencia de contar con un número mínimo de cotizaciones u otras fuentes. No obstante, dicha indagación debe sujetarse a los principios que rigen las contrataciones del Estado, encontrándose prohibido, por ejemplo, el favorecimiento de proveedores en específico. </a:t>
            </a:r>
            <a:endParaRPr lang="es-PE" dirty="0"/>
          </a:p>
        </p:txBody>
      </p:sp>
      <p:sp>
        <p:nvSpPr>
          <p:cNvPr id="6" name="Rectángulo 5">
            <a:extLst>
              <a:ext uri="{FF2B5EF4-FFF2-40B4-BE49-F238E27FC236}">
                <a16:creationId xmlns:a16="http://schemas.microsoft.com/office/drawing/2014/main" id="{E02EF0A5-A808-4A02-AA50-F96A87BE4BFA}"/>
              </a:ext>
            </a:extLst>
          </p:cNvPr>
          <p:cNvSpPr/>
          <p:nvPr/>
        </p:nvSpPr>
        <p:spPr>
          <a:xfrm>
            <a:off x="1554859" y="3352537"/>
            <a:ext cx="9292834" cy="923330"/>
          </a:xfrm>
          <a:prstGeom prst="rect">
            <a:avLst/>
          </a:prstGeom>
          <a:ln>
            <a:solidFill>
              <a:schemeClr val="accent6">
                <a:lumMod val="60000"/>
                <a:lumOff val="40000"/>
              </a:schemeClr>
            </a:solidFill>
          </a:ln>
        </p:spPr>
        <p:txBody>
          <a:bodyPr wrap="square">
            <a:spAutoFit/>
          </a:bodyPr>
          <a:lstStyle/>
          <a:p>
            <a:pPr algn="just"/>
            <a:r>
              <a:rPr lang="es-MX" dirty="0">
                <a:solidFill>
                  <a:srgbClr val="000000"/>
                </a:solidFill>
                <a:latin typeface="Arial" panose="020B0604020202020204" pitchFamily="34" charset="0"/>
              </a:rPr>
              <a:t>el área usuaria debe requerir especificaciones obligatorias previstas en leyes, reglamentos técnicos, normas metrológicas y/o sanitarias, reglamentos y demás normas que regulan el objeto de la contratación. </a:t>
            </a:r>
            <a:endParaRPr lang="es-PE" dirty="0"/>
          </a:p>
        </p:txBody>
      </p:sp>
      <p:sp>
        <p:nvSpPr>
          <p:cNvPr id="7" name="Rectángulo 6">
            <a:extLst>
              <a:ext uri="{FF2B5EF4-FFF2-40B4-BE49-F238E27FC236}">
                <a16:creationId xmlns:a16="http://schemas.microsoft.com/office/drawing/2014/main" id="{CBCE252E-E416-452B-A081-6C9B292C760E}"/>
              </a:ext>
            </a:extLst>
          </p:cNvPr>
          <p:cNvSpPr/>
          <p:nvPr/>
        </p:nvSpPr>
        <p:spPr>
          <a:xfrm>
            <a:off x="430041" y="5302749"/>
            <a:ext cx="11542470" cy="1477328"/>
          </a:xfrm>
          <a:prstGeom prst="rect">
            <a:avLst/>
          </a:prstGeom>
          <a:solidFill>
            <a:srgbClr val="FFFF00"/>
          </a:solidFill>
        </p:spPr>
        <p:txBody>
          <a:bodyPr wrap="square">
            <a:spAutoFit/>
          </a:bodyPr>
          <a:lstStyle/>
          <a:p>
            <a:pPr algn="just"/>
            <a:r>
              <a:rPr lang="es-MX" b="1" dirty="0">
                <a:solidFill>
                  <a:srgbClr val="000000"/>
                </a:solidFill>
                <a:latin typeface="Arial" panose="020B0604020202020204" pitchFamily="34" charset="0"/>
              </a:rPr>
              <a:t>Frente a una situación de emergencia, la Entidad está habilitada para contratar directamente, por lo que no está obligada a realizar la subasta inversa. En esa línea, tampoco es exigible contar con la autorización previa de la Central de Compras Públicas –PERÚ COMPRAS. </a:t>
            </a:r>
            <a:r>
              <a:rPr lang="es-MX" dirty="0">
                <a:solidFill>
                  <a:srgbClr val="000000"/>
                </a:solidFill>
                <a:latin typeface="Arial" panose="020B0604020202020204" pitchFamily="34" charset="0"/>
              </a:rPr>
              <a:t>Ello no implica que no se utilice la ficha técnica correspondiente, debido a que los parámetros previstos en dicho documento son de carácter técnico, y contemplan lineamientos acordes al objeto de contratación.</a:t>
            </a:r>
            <a:endParaRPr lang="es-PE" dirty="0"/>
          </a:p>
        </p:txBody>
      </p:sp>
      <p:sp>
        <p:nvSpPr>
          <p:cNvPr id="8" name="Rectángulo 7">
            <a:extLst>
              <a:ext uri="{FF2B5EF4-FFF2-40B4-BE49-F238E27FC236}">
                <a16:creationId xmlns:a16="http://schemas.microsoft.com/office/drawing/2014/main" id="{DD7E1978-AD24-435D-A2D7-AE659DBB2F5C}"/>
              </a:ext>
            </a:extLst>
          </p:cNvPr>
          <p:cNvSpPr/>
          <p:nvPr/>
        </p:nvSpPr>
        <p:spPr>
          <a:xfrm>
            <a:off x="1997399" y="4466142"/>
            <a:ext cx="9292834" cy="646331"/>
          </a:xfrm>
          <a:prstGeom prst="rect">
            <a:avLst/>
          </a:prstGeom>
          <a:ln>
            <a:solidFill>
              <a:srgbClr val="00B0F0"/>
            </a:solidFill>
          </a:ln>
        </p:spPr>
        <p:txBody>
          <a:bodyPr wrap="square">
            <a:spAutoFit/>
          </a:bodyPr>
          <a:lstStyle/>
          <a:p>
            <a:pPr algn="just"/>
            <a:r>
              <a:rPr lang="es-MX" dirty="0">
                <a:solidFill>
                  <a:srgbClr val="000000"/>
                </a:solidFill>
                <a:latin typeface="Arial" panose="020B0604020202020204" pitchFamily="34" charset="0"/>
              </a:rPr>
              <a:t>No se exige contar con un número mínimo de cotizaciones o de fuentes, siendo responsabilidad de la Entidad ser diligente en sus actuaciones. </a:t>
            </a:r>
            <a:endParaRPr lang="es-PE" dirty="0"/>
          </a:p>
        </p:txBody>
      </p:sp>
    </p:spTree>
    <p:extLst>
      <p:ext uri="{BB962C8B-B14F-4D97-AF65-F5344CB8AC3E}">
        <p14:creationId xmlns:p14="http://schemas.microsoft.com/office/powerpoint/2010/main" val="2589378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FBB37B-FAC3-41EB-BC92-53AA9887379A}"/>
              </a:ext>
            </a:extLst>
          </p:cNvPr>
          <p:cNvPicPr>
            <a:picLocks noChangeAspect="1"/>
          </p:cNvPicPr>
          <p:nvPr/>
        </p:nvPicPr>
        <p:blipFill rotWithShape="1">
          <a:blip r:embed="rId2"/>
          <a:srcRect l="41349" t="25614" r="15329" b="62851"/>
          <a:stretch/>
        </p:blipFill>
        <p:spPr>
          <a:xfrm>
            <a:off x="219489" y="192506"/>
            <a:ext cx="6587151" cy="986590"/>
          </a:xfrm>
          <a:prstGeom prst="rect">
            <a:avLst/>
          </a:prstGeom>
        </p:spPr>
      </p:pic>
      <p:pic>
        <p:nvPicPr>
          <p:cNvPr id="4" name="Gráfico 3" descr="Notas adhesivas 3">
            <a:extLst>
              <a:ext uri="{FF2B5EF4-FFF2-40B4-BE49-F238E27FC236}">
                <a16:creationId xmlns:a16="http://schemas.microsoft.com/office/drawing/2014/main" id="{E7FA86FD-6C9D-4F54-AE98-AB63E279C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 y="96251"/>
            <a:ext cx="421105" cy="421105"/>
          </a:xfrm>
          <a:prstGeom prst="rect">
            <a:avLst/>
          </a:prstGeom>
        </p:spPr>
      </p:pic>
      <p:sp>
        <p:nvSpPr>
          <p:cNvPr id="5" name="Rectángulo 4">
            <a:extLst>
              <a:ext uri="{FF2B5EF4-FFF2-40B4-BE49-F238E27FC236}">
                <a16:creationId xmlns:a16="http://schemas.microsoft.com/office/drawing/2014/main" id="{EE18C553-0434-4127-9F80-A868873F4373}"/>
              </a:ext>
            </a:extLst>
          </p:cNvPr>
          <p:cNvSpPr/>
          <p:nvPr/>
        </p:nvSpPr>
        <p:spPr>
          <a:xfrm>
            <a:off x="219488" y="1327121"/>
            <a:ext cx="3625736" cy="369332"/>
          </a:xfrm>
          <a:prstGeom prst="rect">
            <a:avLst/>
          </a:prstGeom>
        </p:spPr>
        <p:txBody>
          <a:bodyPr wrap="none">
            <a:spAutoFit/>
          </a:bodyPr>
          <a:lstStyle/>
          <a:p>
            <a:pPr algn="just"/>
            <a:r>
              <a:rPr lang="es-PE" b="1" dirty="0">
                <a:solidFill>
                  <a:srgbClr val="000000"/>
                </a:solidFill>
                <a:highlight>
                  <a:srgbClr val="FFFF00"/>
                </a:highlight>
                <a:latin typeface="Arial" panose="020B0604020202020204" pitchFamily="34" charset="0"/>
              </a:rPr>
              <a:t>SELECCIÓN DEL PROVEEDOR </a:t>
            </a:r>
            <a:endParaRPr lang="es-PE" b="1" dirty="0">
              <a:highlight>
                <a:srgbClr val="FFFF00"/>
              </a:highlight>
            </a:endParaRPr>
          </a:p>
        </p:txBody>
      </p:sp>
      <p:sp>
        <p:nvSpPr>
          <p:cNvPr id="3" name="Rectángulo 2">
            <a:extLst>
              <a:ext uri="{FF2B5EF4-FFF2-40B4-BE49-F238E27FC236}">
                <a16:creationId xmlns:a16="http://schemas.microsoft.com/office/drawing/2014/main" id="{0F624E69-4CFE-404B-A79C-75D882017131}"/>
              </a:ext>
            </a:extLst>
          </p:cNvPr>
          <p:cNvSpPr/>
          <p:nvPr/>
        </p:nvSpPr>
        <p:spPr>
          <a:xfrm>
            <a:off x="465063" y="1831722"/>
            <a:ext cx="7684325" cy="1200329"/>
          </a:xfrm>
          <a:prstGeom prst="rect">
            <a:avLst/>
          </a:prstGeom>
          <a:ln>
            <a:solidFill>
              <a:srgbClr val="00B0F0"/>
            </a:solidFill>
          </a:ln>
        </p:spPr>
        <p:txBody>
          <a:bodyPr wrap="square">
            <a:spAutoFit/>
          </a:bodyPr>
          <a:lstStyle/>
          <a:p>
            <a:pPr algn="just"/>
            <a:r>
              <a:rPr lang="es-MX" dirty="0">
                <a:solidFill>
                  <a:srgbClr val="000000"/>
                </a:solidFill>
                <a:latin typeface="Arial" panose="020B0604020202020204" pitchFamily="34" charset="0"/>
              </a:rPr>
              <a:t>La elección del proveedor se realiza como consecuencia de la interacción con el mercado. Debe elegirse proveedores que cumplan las condiciones y características requeridas, bajo las mejores condiciones posibles, dadas las circunstancias, en precio y plazo. </a:t>
            </a:r>
            <a:endParaRPr lang="es-PE" dirty="0"/>
          </a:p>
        </p:txBody>
      </p:sp>
      <p:sp>
        <p:nvSpPr>
          <p:cNvPr id="6" name="Rectángulo 5">
            <a:extLst>
              <a:ext uri="{FF2B5EF4-FFF2-40B4-BE49-F238E27FC236}">
                <a16:creationId xmlns:a16="http://schemas.microsoft.com/office/drawing/2014/main" id="{A287BF08-10D3-47FC-A4AC-99481F7B4C99}"/>
              </a:ext>
            </a:extLst>
          </p:cNvPr>
          <p:cNvSpPr/>
          <p:nvPr/>
        </p:nvSpPr>
        <p:spPr>
          <a:xfrm>
            <a:off x="1331493" y="3245889"/>
            <a:ext cx="9208169" cy="646331"/>
          </a:xfrm>
          <a:prstGeom prst="rect">
            <a:avLst/>
          </a:prstGeom>
          <a:ln>
            <a:solidFill>
              <a:srgbClr val="92D050"/>
            </a:solidFill>
          </a:ln>
        </p:spPr>
        <p:txBody>
          <a:bodyPr wrap="square">
            <a:spAutoFit/>
          </a:bodyPr>
          <a:lstStyle/>
          <a:p>
            <a:pPr algn="just"/>
            <a:r>
              <a:rPr lang="es-MX" dirty="0">
                <a:solidFill>
                  <a:srgbClr val="000000"/>
                </a:solidFill>
                <a:latin typeface="Arial" panose="020B0604020202020204" pitchFamily="34" charset="0"/>
              </a:rPr>
              <a:t>Las Entidades deben prever que el proveedor no se encuentre impedido, suspendido ni inhabilitado para contratar con el Estado. </a:t>
            </a:r>
            <a:endParaRPr lang="es-PE" dirty="0"/>
          </a:p>
        </p:txBody>
      </p:sp>
      <p:sp>
        <p:nvSpPr>
          <p:cNvPr id="7" name="Rectángulo 6">
            <a:extLst>
              <a:ext uri="{FF2B5EF4-FFF2-40B4-BE49-F238E27FC236}">
                <a16:creationId xmlns:a16="http://schemas.microsoft.com/office/drawing/2014/main" id="{F2C439C5-54DA-49C7-B672-316CCFA4DB7D}"/>
              </a:ext>
            </a:extLst>
          </p:cNvPr>
          <p:cNvSpPr/>
          <p:nvPr/>
        </p:nvSpPr>
        <p:spPr>
          <a:xfrm>
            <a:off x="2406316" y="4115991"/>
            <a:ext cx="9208168" cy="1200329"/>
          </a:xfrm>
          <a:prstGeom prst="rect">
            <a:avLst/>
          </a:prstGeom>
          <a:solidFill>
            <a:srgbClr val="FFFF00"/>
          </a:solidFill>
        </p:spPr>
        <p:txBody>
          <a:bodyPr wrap="square">
            <a:spAutoFit/>
          </a:bodyPr>
          <a:lstStyle/>
          <a:p>
            <a:pPr algn="just"/>
            <a:r>
              <a:rPr lang="es-MX" b="1" dirty="0">
                <a:solidFill>
                  <a:srgbClr val="000000"/>
                </a:solidFill>
                <a:latin typeface="Arial" panose="020B0604020202020204" pitchFamily="34" charset="0"/>
              </a:rPr>
              <a:t>Preferentemente, el proveedor debe contar con inscripción vigente en el Registro Nacional de Proveedores (RNP). Sin embargo, en caso el proveedor no cuente con RNP, esto no es óbice para contratar, debido a que la prioridad se encuentra orientada a la atención inmediata de la necesidad por emergencia </a:t>
            </a:r>
            <a:endParaRPr lang="es-PE" b="1" dirty="0"/>
          </a:p>
        </p:txBody>
      </p:sp>
      <p:sp>
        <p:nvSpPr>
          <p:cNvPr id="8" name="Rectángulo 7">
            <a:extLst>
              <a:ext uri="{FF2B5EF4-FFF2-40B4-BE49-F238E27FC236}">
                <a16:creationId xmlns:a16="http://schemas.microsoft.com/office/drawing/2014/main" id="{A02397D2-9F6B-447C-8FB6-44A3D145D547}"/>
              </a:ext>
            </a:extLst>
          </p:cNvPr>
          <p:cNvSpPr/>
          <p:nvPr/>
        </p:nvSpPr>
        <p:spPr>
          <a:xfrm>
            <a:off x="219487" y="5370459"/>
            <a:ext cx="11753024" cy="1477328"/>
          </a:xfrm>
          <a:prstGeom prst="rect">
            <a:avLst/>
          </a:prstGeom>
          <a:ln w="19050">
            <a:solidFill>
              <a:srgbClr val="FF0000"/>
            </a:solidFill>
            <a:prstDash val="dash"/>
          </a:ln>
        </p:spPr>
        <p:txBody>
          <a:bodyPr wrap="square">
            <a:spAutoFit/>
          </a:bodyPr>
          <a:lstStyle/>
          <a:p>
            <a:pPr algn="just"/>
            <a:r>
              <a:rPr lang="es-MX" dirty="0">
                <a:solidFill>
                  <a:srgbClr val="000000"/>
                </a:solidFill>
                <a:latin typeface="Arial" panose="020B0604020202020204" pitchFamily="34" charset="0"/>
              </a:rPr>
              <a:t>La normativa de contratación pública no ha previsto que el giro del proveedor con el cual se realice una contratación directa por situación de emergencia deba coincidir con la información declarada en SUNAT, RNP y/o Registros Públicos. Sin embargo, la Entidad deberá actuar con diligencia exigiendo al proveedor el cumplimiento del requerimiento, maximizando el uso de los recursos públicos, y evitando la dilación o el retraso en la atención oportuna de la necesidad. </a:t>
            </a:r>
            <a:endParaRPr lang="es-PE" dirty="0"/>
          </a:p>
        </p:txBody>
      </p:sp>
    </p:spTree>
    <p:extLst>
      <p:ext uri="{BB962C8B-B14F-4D97-AF65-F5344CB8AC3E}">
        <p14:creationId xmlns:p14="http://schemas.microsoft.com/office/powerpoint/2010/main" val="919812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7EAC6F45-BD1B-435A-8984-EE2F1CD6669A}"/>
              </a:ext>
            </a:extLst>
          </p:cNvPr>
          <p:cNvSpPr txBox="1">
            <a:spLocks/>
          </p:cNvSpPr>
          <p:nvPr/>
        </p:nvSpPr>
        <p:spPr>
          <a:xfrm>
            <a:off x="3956424" y="2167259"/>
            <a:ext cx="5018611" cy="1791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PE" sz="3200" b="1" i="1">
                <a:effectLst>
                  <a:outerShdw blurRad="38100" dist="38100" dir="2700000" algn="tl">
                    <a:srgbClr val="000000">
                      <a:alpha val="43137"/>
                    </a:srgbClr>
                  </a:outerShdw>
                </a:effectLst>
              </a:rPr>
              <a:t>Cambios en la Ley y Reglamento de las Contrataciones del Estado</a:t>
            </a:r>
            <a:endParaRPr lang="es-PE" sz="32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2627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4FBB37B-FAC3-41EB-BC92-53AA9887379A}"/>
              </a:ext>
            </a:extLst>
          </p:cNvPr>
          <p:cNvPicPr>
            <a:picLocks noChangeAspect="1"/>
          </p:cNvPicPr>
          <p:nvPr/>
        </p:nvPicPr>
        <p:blipFill rotWithShape="1">
          <a:blip r:embed="rId2"/>
          <a:srcRect l="41349" t="25614" r="15329" b="62851"/>
          <a:stretch/>
        </p:blipFill>
        <p:spPr>
          <a:xfrm>
            <a:off x="219489" y="192506"/>
            <a:ext cx="6587151" cy="986590"/>
          </a:xfrm>
          <a:prstGeom prst="rect">
            <a:avLst/>
          </a:prstGeom>
        </p:spPr>
      </p:pic>
      <p:pic>
        <p:nvPicPr>
          <p:cNvPr id="4" name="Gráfico 3" descr="Notas adhesivas 3">
            <a:extLst>
              <a:ext uri="{FF2B5EF4-FFF2-40B4-BE49-F238E27FC236}">
                <a16:creationId xmlns:a16="http://schemas.microsoft.com/office/drawing/2014/main" id="{E7FA86FD-6C9D-4F54-AE98-AB63E279CB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 y="96251"/>
            <a:ext cx="421105" cy="421105"/>
          </a:xfrm>
          <a:prstGeom prst="rect">
            <a:avLst/>
          </a:prstGeom>
        </p:spPr>
      </p:pic>
      <p:sp>
        <p:nvSpPr>
          <p:cNvPr id="5" name="Rectángulo 4">
            <a:extLst>
              <a:ext uri="{FF2B5EF4-FFF2-40B4-BE49-F238E27FC236}">
                <a16:creationId xmlns:a16="http://schemas.microsoft.com/office/drawing/2014/main" id="{DBBB5F96-B427-4D25-8503-A32FAFEE55F8}"/>
              </a:ext>
            </a:extLst>
          </p:cNvPr>
          <p:cNvSpPr/>
          <p:nvPr/>
        </p:nvSpPr>
        <p:spPr>
          <a:xfrm>
            <a:off x="219488" y="1327121"/>
            <a:ext cx="3625736" cy="369332"/>
          </a:xfrm>
          <a:prstGeom prst="rect">
            <a:avLst/>
          </a:prstGeom>
        </p:spPr>
        <p:txBody>
          <a:bodyPr wrap="none">
            <a:spAutoFit/>
          </a:bodyPr>
          <a:lstStyle/>
          <a:p>
            <a:pPr algn="just"/>
            <a:r>
              <a:rPr lang="es-PE" b="1" dirty="0">
                <a:solidFill>
                  <a:srgbClr val="000000"/>
                </a:solidFill>
                <a:highlight>
                  <a:srgbClr val="FFFF00"/>
                </a:highlight>
                <a:latin typeface="Arial" panose="020B0604020202020204" pitchFamily="34" charset="0"/>
              </a:rPr>
              <a:t>SELECCIÓN DEL PROVEEDOR </a:t>
            </a:r>
            <a:endParaRPr lang="es-PE" b="1" dirty="0">
              <a:highlight>
                <a:srgbClr val="FFFF00"/>
              </a:highlight>
            </a:endParaRPr>
          </a:p>
        </p:txBody>
      </p:sp>
      <p:sp>
        <p:nvSpPr>
          <p:cNvPr id="3" name="Rectángulo 2">
            <a:extLst>
              <a:ext uri="{FF2B5EF4-FFF2-40B4-BE49-F238E27FC236}">
                <a16:creationId xmlns:a16="http://schemas.microsoft.com/office/drawing/2014/main" id="{F1A7AFDB-CCF1-4132-90C3-5C6A40773C72}"/>
              </a:ext>
            </a:extLst>
          </p:cNvPr>
          <p:cNvSpPr/>
          <p:nvPr/>
        </p:nvSpPr>
        <p:spPr>
          <a:xfrm>
            <a:off x="710640" y="1844478"/>
            <a:ext cx="8401276" cy="1200329"/>
          </a:xfrm>
          <a:prstGeom prst="rect">
            <a:avLst/>
          </a:prstGeom>
          <a:ln>
            <a:solidFill>
              <a:schemeClr val="accent3">
                <a:lumMod val="75000"/>
              </a:schemeClr>
            </a:solidFill>
          </a:ln>
        </p:spPr>
        <p:txBody>
          <a:bodyPr wrap="square">
            <a:spAutoFit/>
          </a:bodyPr>
          <a:lstStyle/>
          <a:p>
            <a:pPr algn="just"/>
            <a:r>
              <a:rPr lang="es-MX" dirty="0">
                <a:solidFill>
                  <a:srgbClr val="000000"/>
                </a:solidFill>
                <a:latin typeface="Arial" panose="020B0604020202020204" pitchFamily="34" charset="0"/>
              </a:rPr>
              <a:t>Considerando la naturaleza de este supuesto de contratación directa, el plazo para la suscripción del contrato es una decisión de gestión adoptada por la Entidad, considerando las particularidades de cada contratación efectuada, debiendo priorizar la atención inmediata de la necesidad. </a:t>
            </a:r>
            <a:endParaRPr lang="es-PE" dirty="0"/>
          </a:p>
        </p:txBody>
      </p:sp>
      <p:sp>
        <p:nvSpPr>
          <p:cNvPr id="6" name="Rectángulo 5">
            <a:extLst>
              <a:ext uri="{FF2B5EF4-FFF2-40B4-BE49-F238E27FC236}">
                <a16:creationId xmlns:a16="http://schemas.microsoft.com/office/drawing/2014/main" id="{C4AB24B8-B96F-428E-8693-3002908D2ACA}"/>
              </a:ext>
            </a:extLst>
          </p:cNvPr>
          <p:cNvSpPr/>
          <p:nvPr/>
        </p:nvSpPr>
        <p:spPr>
          <a:xfrm>
            <a:off x="1668377" y="3192832"/>
            <a:ext cx="8598569" cy="1477328"/>
          </a:xfrm>
          <a:prstGeom prst="rect">
            <a:avLst/>
          </a:prstGeom>
          <a:ln>
            <a:solidFill>
              <a:srgbClr val="7030A0"/>
            </a:solidFill>
          </a:ln>
        </p:spPr>
        <p:txBody>
          <a:bodyPr wrap="square">
            <a:spAutoFit/>
          </a:bodyPr>
          <a:lstStyle/>
          <a:p>
            <a:pPr algn="just"/>
            <a:r>
              <a:rPr lang="es-MX" dirty="0">
                <a:solidFill>
                  <a:srgbClr val="000000"/>
                </a:solidFill>
                <a:latin typeface="Arial" panose="020B0604020202020204" pitchFamily="34" charset="0"/>
              </a:rPr>
              <a:t>El pago puede realizarse en su integridad por adelantado, cuando éste sea condición de mercado para la entrega de los bienes o la prestación de los servicios, previo otorgamiento de una garantía. Al respecto, basta que parte del mercado exija el pago por adelantado para que se cumpla la condición establecida por el citado numeral 39.1 del Reglamento. </a:t>
            </a:r>
            <a:endParaRPr lang="es-PE" dirty="0"/>
          </a:p>
        </p:txBody>
      </p:sp>
      <p:sp>
        <p:nvSpPr>
          <p:cNvPr id="7" name="Rectángulo 6">
            <a:extLst>
              <a:ext uri="{FF2B5EF4-FFF2-40B4-BE49-F238E27FC236}">
                <a16:creationId xmlns:a16="http://schemas.microsoft.com/office/drawing/2014/main" id="{9B01326C-6A5C-4D69-9FFC-2AF08642D94F}"/>
              </a:ext>
            </a:extLst>
          </p:cNvPr>
          <p:cNvSpPr/>
          <p:nvPr/>
        </p:nvSpPr>
        <p:spPr>
          <a:xfrm>
            <a:off x="1668377" y="4978840"/>
            <a:ext cx="9197118" cy="1569660"/>
          </a:xfrm>
          <a:prstGeom prst="rect">
            <a:avLst/>
          </a:prstGeom>
          <a:solidFill>
            <a:srgbClr val="FFFF00"/>
          </a:solidFill>
        </p:spPr>
        <p:txBody>
          <a:bodyPr wrap="square">
            <a:spAutoFit/>
          </a:bodyPr>
          <a:lstStyle/>
          <a:p>
            <a:pPr algn="just"/>
            <a:r>
              <a:rPr lang="es-MX" sz="2400" b="1" dirty="0">
                <a:solidFill>
                  <a:schemeClr val="accent2">
                    <a:lumMod val="75000"/>
                  </a:schemeClr>
                </a:solidFill>
                <a:latin typeface="Arial" panose="020B0604020202020204" pitchFamily="34" charset="0"/>
              </a:rPr>
              <a:t>La garantía </a:t>
            </a:r>
            <a:r>
              <a:rPr lang="es-MX" sz="2400" b="1" dirty="0">
                <a:solidFill>
                  <a:srgbClr val="000000"/>
                </a:solidFill>
                <a:latin typeface="Arial" panose="020B0604020202020204" pitchFamily="34" charset="0"/>
              </a:rPr>
              <a:t>debe cumplir las características y condiciones que la normativa ya ha contemplado de manera general, de modo que las Entidades puedan ejecutarlas en caso de incumplimiento del proveedor. </a:t>
            </a:r>
            <a:endParaRPr lang="es-PE" sz="2400" b="1" dirty="0"/>
          </a:p>
        </p:txBody>
      </p:sp>
    </p:spTree>
    <p:extLst>
      <p:ext uri="{BB962C8B-B14F-4D97-AF65-F5344CB8AC3E}">
        <p14:creationId xmlns:p14="http://schemas.microsoft.com/office/powerpoint/2010/main" val="4073489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áfico 3" descr="Notas adhesivas 3">
            <a:extLst>
              <a:ext uri="{FF2B5EF4-FFF2-40B4-BE49-F238E27FC236}">
                <a16:creationId xmlns:a16="http://schemas.microsoft.com/office/drawing/2014/main" id="{E7FA86FD-6C9D-4F54-AE98-AB63E279CB5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1210" y="300784"/>
            <a:ext cx="517865" cy="517865"/>
          </a:xfrm>
          <a:prstGeom prst="rect">
            <a:avLst/>
          </a:prstGeom>
        </p:spPr>
      </p:pic>
      <p:pic>
        <p:nvPicPr>
          <p:cNvPr id="3" name="Imagen 2">
            <a:extLst>
              <a:ext uri="{FF2B5EF4-FFF2-40B4-BE49-F238E27FC236}">
                <a16:creationId xmlns:a16="http://schemas.microsoft.com/office/drawing/2014/main" id="{0BCFAF73-12DA-4FE5-891C-565EC9F6F300}"/>
              </a:ext>
            </a:extLst>
          </p:cNvPr>
          <p:cNvPicPr>
            <a:picLocks noChangeAspect="1"/>
          </p:cNvPicPr>
          <p:nvPr/>
        </p:nvPicPr>
        <p:blipFill rotWithShape="1">
          <a:blip r:embed="rId4"/>
          <a:srcRect l="59506" t="56491" r="20758" b="36316"/>
          <a:stretch/>
        </p:blipFill>
        <p:spPr>
          <a:xfrm>
            <a:off x="935468" y="242957"/>
            <a:ext cx="2642938" cy="541802"/>
          </a:xfrm>
          <a:prstGeom prst="rect">
            <a:avLst/>
          </a:prstGeom>
        </p:spPr>
      </p:pic>
      <p:sp>
        <p:nvSpPr>
          <p:cNvPr id="7" name="Rectángulo 6">
            <a:extLst>
              <a:ext uri="{FF2B5EF4-FFF2-40B4-BE49-F238E27FC236}">
                <a16:creationId xmlns:a16="http://schemas.microsoft.com/office/drawing/2014/main" id="{E3E01008-4462-433C-9782-EF689687263F}"/>
              </a:ext>
            </a:extLst>
          </p:cNvPr>
          <p:cNvSpPr/>
          <p:nvPr/>
        </p:nvSpPr>
        <p:spPr>
          <a:xfrm>
            <a:off x="214049" y="992369"/>
            <a:ext cx="3188916" cy="1477328"/>
          </a:xfrm>
          <a:prstGeom prst="rect">
            <a:avLst/>
          </a:prstGeom>
        </p:spPr>
        <p:txBody>
          <a:bodyPr wrap="square">
            <a:spAutoFit/>
          </a:bodyPr>
          <a:lstStyle/>
          <a:p>
            <a:pPr algn="just"/>
            <a:r>
              <a:rPr lang="es-MX" i="1" dirty="0"/>
              <a:t>DISPOSICIONES PARA MEJORAR Y OPTIMIZAR LA EJECUCIÓN DE LAS INVERSIONES PÚBLICAS</a:t>
            </a:r>
          </a:p>
          <a:p>
            <a:pPr algn="just"/>
            <a:r>
              <a:rPr lang="es-MX" i="1" dirty="0">
                <a:highlight>
                  <a:srgbClr val="FFFF00"/>
                </a:highlight>
              </a:rPr>
              <a:t>Segunda Disposición complementaria transitoria </a:t>
            </a:r>
          </a:p>
        </p:txBody>
      </p:sp>
      <p:sp>
        <p:nvSpPr>
          <p:cNvPr id="8" name="Rectángulo 7">
            <a:extLst>
              <a:ext uri="{FF2B5EF4-FFF2-40B4-BE49-F238E27FC236}">
                <a16:creationId xmlns:a16="http://schemas.microsoft.com/office/drawing/2014/main" id="{F5564192-B82D-4E9D-B4FE-7CD9AC1845B5}"/>
              </a:ext>
            </a:extLst>
          </p:cNvPr>
          <p:cNvSpPr/>
          <p:nvPr/>
        </p:nvSpPr>
        <p:spPr>
          <a:xfrm>
            <a:off x="3589694" y="2610914"/>
            <a:ext cx="8201527" cy="1292662"/>
          </a:xfrm>
          <a:prstGeom prst="rect">
            <a:avLst/>
          </a:prstGeom>
        </p:spPr>
        <p:txBody>
          <a:bodyPr wrap="square">
            <a:spAutoFit/>
          </a:bodyPr>
          <a:lstStyle/>
          <a:p>
            <a:pPr algn="just"/>
            <a:r>
              <a:rPr lang="es-MX" b="1" i="0" u="none" strike="noStrike" spc="300" dirty="0">
                <a:solidFill>
                  <a:srgbClr val="000000"/>
                </a:solidFill>
                <a:effectLst/>
                <a:latin typeface="arial" panose="020B0604020202020204" pitchFamily="34" charset="0"/>
                <a:hlinkClick r:id="rId5"/>
              </a:rPr>
              <a:t>Directiva </a:t>
            </a:r>
            <a:r>
              <a:rPr lang="es-MX" b="1" i="0" u="none" strike="noStrike" spc="300" dirty="0" err="1">
                <a:solidFill>
                  <a:srgbClr val="000000"/>
                </a:solidFill>
                <a:effectLst/>
                <a:latin typeface="arial" panose="020B0604020202020204" pitchFamily="34" charset="0"/>
                <a:hlinkClick r:id="rId5"/>
              </a:rPr>
              <a:t>Nº</a:t>
            </a:r>
            <a:r>
              <a:rPr lang="es-MX" b="1" i="0" u="none" strike="noStrike" spc="300" dirty="0">
                <a:solidFill>
                  <a:srgbClr val="000000"/>
                </a:solidFill>
                <a:effectLst/>
                <a:latin typeface="arial" panose="020B0604020202020204" pitchFamily="34" charset="0"/>
                <a:hlinkClick r:id="rId5"/>
              </a:rPr>
              <a:t> 005-2020-OSCE/CD</a:t>
            </a:r>
            <a:r>
              <a:rPr lang="es-MX" b="1" i="0" spc="300" dirty="0">
                <a:solidFill>
                  <a:srgbClr val="666666"/>
                </a:solidFill>
                <a:effectLst/>
                <a:latin typeface="arial" panose="020B0604020202020204" pitchFamily="34" charset="0"/>
              </a:rPr>
              <a:t> </a:t>
            </a:r>
            <a:r>
              <a:rPr lang="es-MX" sz="1500" b="0" i="0" dirty="0">
                <a:solidFill>
                  <a:srgbClr val="666666"/>
                </a:solidFill>
                <a:effectLst/>
                <a:latin typeface="arial" panose="020B0604020202020204" pitchFamily="34" charset="0"/>
              </a:rPr>
              <a:t>-  Alcances y disposiciones para la reactivación de obras públicas y contratos de supervisión, en el marco de la segunda disposición complementaria transitoria del Decreto Legislativo </a:t>
            </a:r>
            <a:r>
              <a:rPr lang="es-MX" sz="1500" b="0" i="0" dirty="0" err="1">
                <a:solidFill>
                  <a:srgbClr val="666666"/>
                </a:solidFill>
                <a:effectLst/>
                <a:latin typeface="arial" panose="020B0604020202020204" pitchFamily="34" charset="0"/>
              </a:rPr>
              <a:t>N°</a:t>
            </a:r>
            <a:r>
              <a:rPr lang="es-MX" sz="1500" b="0" i="0" dirty="0">
                <a:solidFill>
                  <a:srgbClr val="666666"/>
                </a:solidFill>
                <a:effectLst/>
                <a:latin typeface="arial" panose="020B0604020202020204" pitchFamily="34" charset="0"/>
              </a:rPr>
              <a:t> 1486. Aprobada con </a:t>
            </a:r>
            <a:r>
              <a:rPr lang="es-MX" sz="1500" b="0" i="0" u="none" strike="noStrike" dirty="0">
                <a:solidFill>
                  <a:srgbClr val="000000"/>
                </a:solidFill>
                <a:effectLst/>
                <a:latin typeface="arial" panose="020B0604020202020204" pitchFamily="34" charset="0"/>
                <a:hlinkClick r:id="rId6"/>
              </a:rPr>
              <a:t>Resolución </a:t>
            </a:r>
            <a:r>
              <a:rPr lang="es-MX" sz="1500" b="0" i="0" u="none" strike="noStrike" dirty="0" err="1">
                <a:solidFill>
                  <a:srgbClr val="000000"/>
                </a:solidFill>
                <a:effectLst/>
                <a:latin typeface="arial" panose="020B0604020202020204" pitchFamily="34" charset="0"/>
                <a:hlinkClick r:id="rId6"/>
              </a:rPr>
              <a:t>Nº</a:t>
            </a:r>
            <a:r>
              <a:rPr lang="es-MX" sz="1500" b="0" i="0" u="none" strike="noStrike" dirty="0">
                <a:solidFill>
                  <a:srgbClr val="000000"/>
                </a:solidFill>
                <a:effectLst/>
                <a:latin typeface="arial" panose="020B0604020202020204" pitchFamily="34" charset="0"/>
                <a:hlinkClick r:id="rId6"/>
              </a:rPr>
              <a:t> 061-2020-OSCE/PRE</a:t>
            </a:r>
            <a:r>
              <a:rPr lang="es-MX" sz="1500" b="0" i="0" dirty="0">
                <a:solidFill>
                  <a:srgbClr val="666666"/>
                </a:solidFill>
                <a:effectLst/>
                <a:latin typeface="arial" panose="020B0604020202020204" pitchFamily="34" charset="0"/>
              </a:rPr>
              <a:t>, publicada en el Diario oficial El Peruano el 19 de mayo de 2020 y rectificada mediante la  </a:t>
            </a:r>
            <a:r>
              <a:rPr lang="es-MX" sz="1500" b="0" i="0" u="none" strike="noStrike" dirty="0">
                <a:solidFill>
                  <a:srgbClr val="000000"/>
                </a:solidFill>
                <a:effectLst/>
                <a:latin typeface="arial" panose="020B0604020202020204" pitchFamily="34" charset="0"/>
                <a:hlinkClick r:id="rId7"/>
              </a:rPr>
              <a:t>Resolución </a:t>
            </a:r>
            <a:r>
              <a:rPr lang="es-MX" sz="1500" b="0" i="0" u="none" strike="noStrike" dirty="0" err="1">
                <a:solidFill>
                  <a:srgbClr val="000000"/>
                </a:solidFill>
                <a:effectLst/>
                <a:latin typeface="arial" panose="020B0604020202020204" pitchFamily="34" charset="0"/>
                <a:hlinkClick r:id="rId7"/>
              </a:rPr>
              <a:t>Nº</a:t>
            </a:r>
            <a:r>
              <a:rPr lang="es-MX" sz="1500" b="0" i="0" u="none" strike="noStrike" dirty="0">
                <a:solidFill>
                  <a:srgbClr val="000000"/>
                </a:solidFill>
                <a:effectLst/>
                <a:latin typeface="arial" panose="020B0604020202020204" pitchFamily="34" charset="0"/>
                <a:hlinkClick r:id="rId7"/>
              </a:rPr>
              <a:t> 069-2020-OSCE/PRE</a:t>
            </a:r>
            <a:endParaRPr lang="es-PE" sz="1500" dirty="0"/>
          </a:p>
        </p:txBody>
      </p:sp>
      <p:sp>
        <p:nvSpPr>
          <p:cNvPr id="53" name="object 2">
            <a:extLst>
              <a:ext uri="{FF2B5EF4-FFF2-40B4-BE49-F238E27FC236}">
                <a16:creationId xmlns:a16="http://schemas.microsoft.com/office/drawing/2014/main" id="{944097BA-575A-461E-85B7-0FBA6AC2D84C}"/>
              </a:ext>
            </a:extLst>
          </p:cNvPr>
          <p:cNvSpPr txBox="1"/>
          <p:nvPr/>
        </p:nvSpPr>
        <p:spPr>
          <a:xfrm>
            <a:off x="3769827" y="1079406"/>
            <a:ext cx="8202684" cy="242310"/>
          </a:xfrm>
          <a:prstGeom prst="rect">
            <a:avLst/>
          </a:prstGeom>
        </p:spPr>
        <p:txBody>
          <a:bodyPr vert="horz" wrap="square" lIns="0" tIns="10160" rIns="0" bIns="0" rtlCol="0">
            <a:spAutoFit/>
          </a:bodyPr>
          <a:lstStyle/>
          <a:p>
            <a:pPr marL="298450" marR="5080" indent="-285750">
              <a:lnSpc>
                <a:spcPct val="100699"/>
              </a:lnSpc>
              <a:spcBef>
                <a:spcPts val="80"/>
              </a:spcBef>
              <a:buFont typeface="Arial" panose="020B0604020202020204" pitchFamily="34" charset="0"/>
              <a:buChar char="•"/>
              <a:tabLst>
                <a:tab pos="2156460" algn="l"/>
                <a:tab pos="4478020" algn="l"/>
                <a:tab pos="5288915" algn="l"/>
                <a:tab pos="6518275" algn="l"/>
              </a:tabLst>
            </a:pPr>
            <a:r>
              <a:rPr sz="1600" spc="60" dirty="0" err="1">
                <a:solidFill>
                  <a:srgbClr val="181818"/>
                </a:solidFill>
                <a:latin typeface="Century Gothic"/>
                <a:cs typeface="Century Gothic"/>
              </a:rPr>
              <a:t>A</a:t>
            </a:r>
            <a:r>
              <a:rPr sz="1600" spc="45" dirty="0" err="1">
                <a:solidFill>
                  <a:srgbClr val="181818"/>
                </a:solidFill>
                <a:latin typeface="Century Gothic"/>
                <a:cs typeface="Century Gothic"/>
              </a:rPr>
              <a:t>m</a:t>
            </a:r>
            <a:r>
              <a:rPr sz="1600" spc="20" dirty="0" err="1">
                <a:solidFill>
                  <a:srgbClr val="181818"/>
                </a:solidFill>
                <a:latin typeface="Century Gothic"/>
                <a:cs typeface="Century Gothic"/>
              </a:rPr>
              <a:t>p</a:t>
            </a:r>
            <a:r>
              <a:rPr sz="1600" spc="55" dirty="0" err="1">
                <a:solidFill>
                  <a:srgbClr val="181818"/>
                </a:solidFill>
                <a:latin typeface="Century Gothic"/>
                <a:cs typeface="Century Gothic"/>
              </a:rPr>
              <a:t>li</a:t>
            </a:r>
            <a:r>
              <a:rPr sz="1600" spc="35" dirty="0" err="1">
                <a:solidFill>
                  <a:srgbClr val="181818"/>
                </a:solidFill>
                <a:latin typeface="Century Gothic"/>
                <a:cs typeface="Century Gothic"/>
              </a:rPr>
              <a:t>a</a:t>
            </a:r>
            <a:r>
              <a:rPr sz="1600" spc="20" dirty="0" err="1">
                <a:solidFill>
                  <a:srgbClr val="181818"/>
                </a:solidFill>
                <a:latin typeface="Century Gothic"/>
                <a:cs typeface="Century Gothic"/>
              </a:rPr>
              <a:t>c</a:t>
            </a:r>
            <a:r>
              <a:rPr sz="1600" spc="55" dirty="0" err="1">
                <a:solidFill>
                  <a:srgbClr val="181818"/>
                </a:solidFill>
                <a:latin typeface="Century Gothic"/>
                <a:cs typeface="Century Gothic"/>
              </a:rPr>
              <a:t>i</a:t>
            </a:r>
            <a:r>
              <a:rPr sz="1600" spc="45" dirty="0" err="1">
                <a:solidFill>
                  <a:srgbClr val="181818"/>
                </a:solidFill>
                <a:latin typeface="Century Gothic"/>
                <a:cs typeface="Century Gothic"/>
              </a:rPr>
              <a:t>ó</a:t>
            </a:r>
            <a:r>
              <a:rPr sz="1600" dirty="0" err="1">
                <a:solidFill>
                  <a:srgbClr val="181818"/>
                </a:solidFill>
                <a:latin typeface="Century Gothic"/>
                <a:cs typeface="Century Gothic"/>
              </a:rPr>
              <a:t>n</a:t>
            </a:r>
            <a:r>
              <a:rPr lang="es-PE" sz="1600" dirty="0">
                <a:solidFill>
                  <a:srgbClr val="181818"/>
                </a:solidFill>
                <a:latin typeface="Century Gothic"/>
                <a:cs typeface="Century Gothic"/>
              </a:rPr>
              <a:t> </a:t>
            </a:r>
            <a:r>
              <a:rPr sz="1600" spc="35" dirty="0" err="1">
                <a:solidFill>
                  <a:srgbClr val="181818"/>
                </a:solidFill>
                <a:latin typeface="Century Gothic"/>
                <a:cs typeface="Century Gothic"/>
              </a:rPr>
              <a:t>e</a:t>
            </a:r>
            <a:r>
              <a:rPr sz="1600" spc="60" dirty="0" err="1">
                <a:solidFill>
                  <a:srgbClr val="181818"/>
                </a:solidFill>
                <a:latin typeface="Century Gothic"/>
                <a:cs typeface="Century Gothic"/>
              </a:rPr>
              <a:t>x</a:t>
            </a:r>
            <a:r>
              <a:rPr sz="1600" spc="45" dirty="0" err="1">
                <a:solidFill>
                  <a:srgbClr val="181818"/>
                </a:solidFill>
                <a:latin typeface="Century Gothic"/>
                <a:cs typeface="Century Gothic"/>
              </a:rPr>
              <a:t>c</a:t>
            </a:r>
            <a:r>
              <a:rPr sz="1600" spc="35" dirty="0" err="1">
                <a:solidFill>
                  <a:srgbClr val="181818"/>
                </a:solidFill>
                <a:latin typeface="Century Gothic"/>
                <a:cs typeface="Century Gothic"/>
              </a:rPr>
              <a:t>e</a:t>
            </a:r>
            <a:r>
              <a:rPr sz="1600" spc="40" dirty="0" err="1">
                <a:solidFill>
                  <a:srgbClr val="181818"/>
                </a:solidFill>
                <a:latin typeface="Century Gothic"/>
                <a:cs typeface="Century Gothic"/>
              </a:rPr>
              <a:t>p</a:t>
            </a:r>
            <a:r>
              <a:rPr sz="1600" spc="45" dirty="0" err="1">
                <a:solidFill>
                  <a:srgbClr val="181818"/>
                </a:solidFill>
                <a:latin typeface="Century Gothic"/>
                <a:cs typeface="Century Gothic"/>
              </a:rPr>
              <a:t>c</a:t>
            </a:r>
            <a:r>
              <a:rPr sz="1600" spc="55" dirty="0" err="1">
                <a:solidFill>
                  <a:srgbClr val="181818"/>
                </a:solidFill>
                <a:latin typeface="Century Gothic"/>
                <a:cs typeface="Century Gothic"/>
              </a:rPr>
              <a:t>i</a:t>
            </a:r>
            <a:r>
              <a:rPr sz="1600" spc="45" dirty="0" err="1">
                <a:solidFill>
                  <a:srgbClr val="181818"/>
                </a:solidFill>
                <a:latin typeface="Century Gothic"/>
                <a:cs typeface="Century Gothic"/>
              </a:rPr>
              <a:t>o</a:t>
            </a:r>
            <a:r>
              <a:rPr sz="1600" spc="30" dirty="0" err="1">
                <a:solidFill>
                  <a:srgbClr val="181818"/>
                </a:solidFill>
                <a:latin typeface="Century Gothic"/>
                <a:cs typeface="Century Gothic"/>
              </a:rPr>
              <a:t>n</a:t>
            </a:r>
            <a:r>
              <a:rPr sz="1600" spc="35" dirty="0" err="1">
                <a:solidFill>
                  <a:srgbClr val="181818"/>
                </a:solidFill>
                <a:latin typeface="Century Gothic"/>
                <a:cs typeface="Century Gothic"/>
              </a:rPr>
              <a:t>a</a:t>
            </a:r>
            <a:r>
              <a:rPr sz="1600" dirty="0" err="1">
                <a:solidFill>
                  <a:srgbClr val="181818"/>
                </a:solidFill>
                <a:latin typeface="Century Gothic"/>
                <a:cs typeface="Century Gothic"/>
              </a:rPr>
              <a:t>l</a:t>
            </a:r>
            <a:r>
              <a:rPr lang="es-PE" sz="1600" dirty="0">
                <a:solidFill>
                  <a:srgbClr val="181818"/>
                </a:solidFill>
                <a:latin typeface="Century Gothic"/>
                <a:cs typeface="Century Gothic"/>
              </a:rPr>
              <a:t> </a:t>
            </a:r>
            <a:r>
              <a:rPr sz="1600" spc="35" dirty="0">
                <a:solidFill>
                  <a:srgbClr val="181818"/>
                </a:solidFill>
                <a:latin typeface="Century Gothic"/>
                <a:cs typeface="Century Gothic"/>
              </a:rPr>
              <a:t>d</a:t>
            </a:r>
            <a:r>
              <a:rPr sz="1600" dirty="0">
                <a:solidFill>
                  <a:srgbClr val="181818"/>
                </a:solidFill>
                <a:latin typeface="Century Gothic"/>
                <a:cs typeface="Century Gothic"/>
              </a:rPr>
              <a:t>e</a:t>
            </a:r>
            <a:r>
              <a:rPr lang="es-PE" sz="1600" dirty="0">
                <a:solidFill>
                  <a:srgbClr val="181818"/>
                </a:solidFill>
                <a:latin typeface="Century Gothic"/>
                <a:cs typeface="Century Gothic"/>
              </a:rPr>
              <a:t> </a:t>
            </a:r>
            <a:r>
              <a:rPr sz="1600" spc="40" dirty="0" err="1">
                <a:solidFill>
                  <a:srgbClr val="181818"/>
                </a:solidFill>
                <a:latin typeface="Century Gothic"/>
                <a:cs typeface="Century Gothic"/>
              </a:rPr>
              <a:t>p</a:t>
            </a:r>
            <a:r>
              <a:rPr sz="1600" spc="55" dirty="0" err="1">
                <a:solidFill>
                  <a:srgbClr val="181818"/>
                </a:solidFill>
                <a:latin typeface="Century Gothic"/>
                <a:cs typeface="Century Gothic"/>
              </a:rPr>
              <a:t>l</a:t>
            </a:r>
            <a:r>
              <a:rPr sz="1600" spc="35" dirty="0" err="1">
                <a:solidFill>
                  <a:srgbClr val="181818"/>
                </a:solidFill>
                <a:latin typeface="Century Gothic"/>
                <a:cs typeface="Century Gothic"/>
              </a:rPr>
              <a:t>az</a:t>
            </a:r>
            <a:r>
              <a:rPr sz="1600" dirty="0" err="1">
                <a:solidFill>
                  <a:srgbClr val="181818"/>
                </a:solidFill>
                <a:latin typeface="Century Gothic"/>
                <a:cs typeface="Century Gothic"/>
              </a:rPr>
              <a:t>o</a:t>
            </a:r>
            <a:r>
              <a:rPr lang="es-PE" sz="1600" dirty="0">
                <a:solidFill>
                  <a:srgbClr val="181818"/>
                </a:solidFill>
                <a:latin typeface="Century Gothic"/>
                <a:cs typeface="Century Gothic"/>
              </a:rPr>
              <a:t> </a:t>
            </a:r>
            <a:r>
              <a:rPr sz="1600" dirty="0">
                <a:latin typeface="Century Gothic"/>
                <a:cs typeface="Century Gothic"/>
              </a:rPr>
              <a:t>e  </a:t>
            </a:r>
            <a:r>
              <a:rPr sz="1600" spc="-5" dirty="0">
                <a:latin typeface="Century Gothic"/>
                <a:cs typeface="Century Gothic"/>
              </a:rPr>
              <a:t>implementación de </a:t>
            </a:r>
            <a:r>
              <a:rPr sz="1600" dirty="0">
                <a:latin typeface="Century Gothic"/>
                <a:cs typeface="Century Gothic"/>
              </a:rPr>
              <a:t>medidas</a:t>
            </a:r>
            <a:r>
              <a:rPr sz="1600" spc="-30" dirty="0">
                <a:latin typeface="Century Gothic"/>
                <a:cs typeface="Century Gothic"/>
              </a:rPr>
              <a:t> </a:t>
            </a:r>
            <a:r>
              <a:rPr sz="1600" dirty="0">
                <a:latin typeface="Century Gothic"/>
                <a:cs typeface="Century Gothic"/>
              </a:rPr>
              <a:t>COVID-19</a:t>
            </a:r>
          </a:p>
        </p:txBody>
      </p:sp>
      <p:sp>
        <p:nvSpPr>
          <p:cNvPr id="54" name="object 3">
            <a:extLst>
              <a:ext uri="{FF2B5EF4-FFF2-40B4-BE49-F238E27FC236}">
                <a16:creationId xmlns:a16="http://schemas.microsoft.com/office/drawing/2014/main" id="{842DBB7F-46E1-4CD5-B587-00A64B4AE0B8}"/>
              </a:ext>
            </a:extLst>
          </p:cNvPr>
          <p:cNvSpPr txBox="1"/>
          <p:nvPr/>
        </p:nvSpPr>
        <p:spPr>
          <a:xfrm>
            <a:off x="3769827" y="1488787"/>
            <a:ext cx="8085838" cy="242310"/>
          </a:xfrm>
          <a:prstGeom prst="rect">
            <a:avLst/>
          </a:prstGeom>
        </p:spPr>
        <p:txBody>
          <a:bodyPr vert="horz" wrap="square" lIns="0" tIns="10160" rIns="0" bIns="0" rtlCol="0">
            <a:spAutoFit/>
          </a:bodyPr>
          <a:lstStyle/>
          <a:p>
            <a:pPr marL="298450" marR="5080" indent="-285750">
              <a:lnSpc>
                <a:spcPct val="100699"/>
              </a:lnSpc>
              <a:spcBef>
                <a:spcPts val="80"/>
              </a:spcBef>
              <a:buFont typeface="Arial" panose="020B0604020202020204" pitchFamily="34" charset="0"/>
              <a:buChar char="•"/>
            </a:pPr>
            <a:r>
              <a:rPr sz="1600" spc="35" dirty="0">
                <a:solidFill>
                  <a:srgbClr val="181818"/>
                </a:solidFill>
                <a:latin typeface="Century Gothic"/>
                <a:cs typeface="Century Gothic"/>
              </a:rPr>
              <a:t>Ejecución </a:t>
            </a:r>
            <a:r>
              <a:rPr sz="1600" spc="15" dirty="0">
                <a:solidFill>
                  <a:srgbClr val="181818"/>
                </a:solidFill>
                <a:latin typeface="Century Gothic"/>
                <a:cs typeface="Century Gothic"/>
              </a:rPr>
              <a:t>de </a:t>
            </a:r>
            <a:r>
              <a:rPr sz="1600" spc="35" dirty="0">
                <a:solidFill>
                  <a:srgbClr val="181818"/>
                </a:solidFill>
                <a:latin typeface="Century Gothic"/>
                <a:cs typeface="Century Gothic"/>
              </a:rPr>
              <a:t>obra </a:t>
            </a:r>
            <a:r>
              <a:rPr sz="1600" spc="30" dirty="0">
                <a:solidFill>
                  <a:srgbClr val="181818"/>
                </a:solidFill>
                <a:latin typeface="Century Gothic"/>
                <a:cs typeface="Century Gothic"/>
              </a:rPr>
              <a:t>bajo </a:t>
            </a:r>
            <a:r>
              <a:rPr sz="1600" spc="25" dirty="0">
                <a:solidFill>
                  <a:srgbClr val="181818"/>
                </a:solidFill>
                <a:latin typeface="Century Gothic"/>
                <a:cs typeface="Century Gothic"/>
              </a:rPr>
              <a:t>la </a:t>
            </a:r>
            <a:r>
              <a:rPr sz="1600" spc="40" dirty="0">
                <a:solidFill>
                  <a:srgbClr val="181818"/>
                </a:solidFill>
                <a:latin typeface="Century Gothic"/>
                <a:cs typeface="Century Gothic"/>
              </a:rPr>
              <a:t>implementación  </a:t>
            </a:r>
            <a:r>
              <a:rPr sz="1600" spc="15" dirty="0">
                <a:solidFill>
                  <a:srgbClr val="181818"/>
                </a:solidFill>
                <a:latin typeface="Century Gothic"/>
                <a:cs typeface="Century Gothic"/>
              </a:rPr>
              <a:t>de </a:t>
            </a:r>
            <a:r>
              <a:rPr sz="1600" spc="30" dirty="0">
                <a:solidFill>
                  <a:srgbClr val="181818"/>
                </a:solidFill>
                <a:latin typeface="Century Gothic"/>
                <a:cs typeface="Century Gothic"/>
              </a:rPr>
              <a:t>medidas</a:t>
            </a:r>
            <a:r>
              <a:rPr sz="1600" spc="229" dirty="0">
                <a:solidFill>
                  <a:srgbClr val="181818"/>
                </a:solidFill>
                <a:latin typeface="Century Gothic"/>
                <a:cs typeface="Century Gothic"/>
              </a:rPr>
              <a:t> </a:t>
            </a:r>
            <a:r>
              <a:rPr sz="1600" spc="40" dirty="0">
                <a:solidFill>
                  <a:srgbClr val="181818"/>
                </a:solidFill>
                <a:latin typeface="Century Gothic"/>
                <a:cs typeface="Century Gothic"/>
              </a:rPr>
              <a:t>COVID-19</a:t>
            </a:r>
            <a:endParaRPr sz="1600" dirty="0">
              <a:latin typeface="Century Gothic"/>
              <a:cs typeface="Century Gothic"/>
            </a:endParaRPr>
          </a:p>
        </p:txBody>
      </p:sp>
      <p:sp>
        <p:nvSpPr>
          <p:cNvPr id="55" name="object 4">
            <a:extLst>
              <a:ext uri="{FF2B5EF4-FFF2-40B4-BE49-F238E27FC236}">
                <a16:creationId xmlns:a16="http://schemas.microsoft.com/office/drawing/2014/main" id="{0E6ACD3A-FDF7-44A7-98F4-A21BE3AE42CB}"/>
              </a:ext>
            </a:extLst>
          </p:cNvPr>
          <p:cNvSpPr txBox="1"/>
          <p:nvPr/>
        </p:nvSpPr>
        <p:spPr>
          <a:xfrm>
            <a:off x="3764861" y="1880799"/>
            <a:ext cx="8095769" cy="505267"/>
          </a:xfrm>
          <a:prstGeom prst="rect">
            <a:avLst/>
          </a:prstGeom>
        </p:spPr>
        <p:txBody>
          <a:bodyPr vert="horz" wrap="square" lIns="0" tIns="12700" rIns="0" bIns="0" rtlCol="0">
            <a:spAutoFit/>
          </a:bodyPr>
          <a:lstStyle/>
          <a:p>
            <a:pPr marL="298450" indent="-285750">
              <a:lnSpc>
                <a:spcPct val="100000"/>
              </a:lnSpc>
              <a:spcBef>
                <a:spcPts val="100"/>
              </a:spcBef>
              <a:buFont typeface="Arial" panose="020B0604020202020204" pitchFamily="34" charset="0"/>
              <a:buChar char="•"/>
              <a:tabLst>
                <a:tab pos="2308860" algn="l"/>
                <a:tab pos="2908300" algn="l"/>
                <a:tab pos="4589780" algn="l"/>
                <a:tab pos="5959475" algn="l"/>
                <a:tab pos="6309995" algn="l"/>
              </a:tabLst>
            </a:pPr>
            <a:r>
              <a:rPr sz="1600" spc="5" dirty="0" err="1">
                <a:latin typeface="Century Gothic"/>
                <a:cs typeface="Century Gothic"/>
              </a:rPr>
              <a:t>O</a:t>
            </a:r>
            <a:r>
              <a:rPr sz="1600" spc="-35" dirty="0" err="1">
                <a:latin typeface="Century Gothic"/>
                <a:cs typeface="Century Gothic"/>
              </a:rPr>
              <a:t>t</a:t>
            </a:r>
            <a:r>
              <a:rPr sz="1600" dirty="0" err="1">
                <a:latin typeface="Century Gothic"/>
                <a:cs typeface="Century Gothic"/>
              </a:rPr>
              <a:t>orga</a:t>
            </a:r>
            <a:r>
              <a:rPr sz="1600" spc="10" dirty="0" err="1">
                <a:latin typeface="Century Gothic"/>
                <a:cs typeface="Century Gothic"/>
              </a:rPr>
              <a:t>m</a:t>
            </a:r>
            <a:r>
              <a:rPr sz="1600" spc="15" dirty="0" err="1">
                <a:latin typeface="Century Gothic"/>
                <a:cs typeface="Century Gothic"/>
              </a:rPr>
              <a:t>i</a:t>
            </a:r>
            <a:r>
              <a:rPr sz="1600" dirty="0" err="1">
                <a:latin typeface="Century Gothic"/>
                <a:cs typeface="Century Gothic"/>
              </a:rPr>
              <a:t>en</a:t>
            </a:r>
            <a:r>
              <a:rPr sz="1600" spc="-45" dirty="0" err="1">
                <a:latin typeface="Century Gothic"/>
                <a:cs typeface="Century Gothic"/>
              </a:rPr>
              <a:t>t</a:t>
            </a:r>
            <a:r>
              <a:rPr sz="1600" dirty="0" err="1">
                <a:latin typeface="Century Gothic"/>
                <a:cs typeface="Century Gothic"/>
              </a:rPr>
              <a:t>o</a:t>
            </a:r>
            <a:r>
              <a:rPr lang="es-PE" sz="1600" dirty="0">
                <a:latin typeface="Century Gothic"/>
                <a:cs typeface="Century Gothic"/>
              </a:rPr>
              <a:t> </a:t>
            </a:r>
            <a:r>
              <a:rPr sz="1600" spc="10" dirty="0">
                <a:latin typeface="Century Gothic"/>
                <a:cs typeface="Century Gothic"/>
              </a:rPr>
              <a:t>d</a:t>
            </a:r>
            <a:r>
              <a:rPr sz="1600" dirty="0">
                <a:latin typeface="Century Gothic"/>
                <a:cs typeface="Century Gothic"/>
              </a:rPr>
              <a:t>e</a:t>
            </a:r>
            <a:r>
              <a:rPr lang="es-PE" sz="1600" dirty="0">
                <a:latin typeface="Century Gothic"/>
                <a:cs typeface="Century Gothic"/>
              </a:rPr>
              <a:t> </a:t>
            </a:r>
            <a:r>
              <a:rPr sz="1600" spc="-5" dirty="0" err="1">
                <a:latin typeface="Century Gothic"/>
                <a:cs typeface="Century Gothic"/>
              </a:rPr>
              <a:t>ad</a:t>
            </a:r>
            <a:r>
              <a:rPr sz="1600" spc="-10" dirty="0" err="1">
                <a:latin typeface="Century Gothic"/>
                <a:cs typeface="Century Gothic"/>
              </a:rPr>
              <a:t>e</a:t>
            </a:r>
            <a:r>
              <a:rPr sz="1600" spc="15" dirty="0" err="1">
                <a:latin typeface="Century Gothic"/>
                <a:cs typeface="Century Gothic"/>
              </a:rPr>
              <a:t>l</a:t>
            </a:r>
            <a:r>
              <a:rPr sz="1600" spc="-5" dirty="0" err="1">
                <a:latin typeface="Century Gothic"/>
                <a:cs typeface="Century Gothic"/>
              </a:rPr>
              <a:t>an</a:t>
            </a:r>
            <a:r>
              <a:rPr sz="1600" spc="-45" dirty="0" err="1">
                <a:latin typeface="Century Gothic"/>
                <a:cs typeface="Century Gothic"/>
              </a:rPr>
              <a:t>t</a:t>
            </a:r>
            <a:r>
              <a:rPr sz="1600" dirty="0" err="1">
                <a:latin typeface="Century Gothic"/>
                <a:cs typeface="Century Gothic"/>
              </a:rPr>
              <a:t>os</a:t>
            </a:r>
            <a:r>
              <a:rPr lang="es-PE" sz="1600" dirty="0">
                <a:latin typeface="Century Gothic"/>
                <a:cs typeface="Century Gothic"/>
              </a:rPr>
              <a:t> </a:t>
            </a:r>
            <a:r>
              <a:rPr sz="1600" spc="-5" dirty="0" err="1">
                <a:latin typeface="Century Gothic"/>
                <a:cs typeface="Century Gothic"/>
              </a:rPr>
              <a:t>d</a:t>
            </a:r>
            <a:r>
              <a:rPr sz="1600" spc="10" dirty="0" err="1">
                <a:latin typeface="Century Gothic"/>
                <a:cs typeface="Century Gothic"/>
              </a:rPr>
              <a:t>i</a:t>
            </a:r>
            <a:r>
              <a:rPr sz="1600" spc="-25" dirty="0" err="1">
                <a:latin typeface="Century Gothic"/>
                <a:cs typeface="Century Gothic"/>
              </a:rPr>
              <a:t>r</a:t>
            </a:r>
            <a:r>
              <a:rPr sz="1600" dirty="0" err="1">
                <a:latin typeface="Century Gothic"/>
                <a:cs typeface="Century Gothic"/>
              </a:rPr>
              <a:t>ec</a:t>
            </a:r>
            <a:r>
              <a:rPr sz="1600" spc="-35" dirty="0" err="1">
                <a:latin typeface="Century Gothic"/>
                <a:cs typeface="Century Gothic"/>
              </a:rPr>
              <a:t>t</a:t>
            </a:r>
            <a:r>
              <a:rPr sz="1600" dirty="0" err="1">
                <a:latin typeface="Century Gothic"/>
                <a:cs typeface="Century Gothic"/>
              </a:rPr>
              <a:t>os</a:t>
            </a:r>
            <a:r>
              <a:rPr lang="es-PE" sz="1600" dirty="0">
                <a:latin typeface="Century Gothic"/>
                <a:cs typeface="Century Gothic"/>
              </a:rPr>
              <a:t> </a:t>
            </a:r>
            <a:r>
              <a:rPr sz="1600" dirty="0">
                <a:latin typeface="Century Gothic"/>
                <a:cs typeface="Century Gothic"/>
              </a:rPr>
              <a:t>y</a:t>
            </a:r>
            <a:r>
              <a:rPr lang="es-PE" sz="1600" dirty="0">
                <a:latin typeface="Century Gothic"/>
                <a:cs typeface="Century Gothic"/>
              </a:rPr>
              <a:t> </a:t>
            </a:r>
            <a:r>
              <a:rPr sz="1600" spc="-10" dirty="0">
                <a:latin typeface="Century Gothic"/>
                <a:cs typeface="Century Gothic"/>
              </a:rPr>
              <a:t>de</a:t>
            </a:r>
            <a:r>
              <a:rPr lang="es-PE" sz="1600" spc="-10" dirty="0">
                <a:latin typeface="Century Gothic"/>
                <a:cs typeface="Century Gothic"/>
              </a:rPr>
              <a:t> </a:t>
            </a:r>
            <a:r>
              <a:rPr sz="1600" spc="-5" dirty="0" err="1">
                <a:latin typeface="Century Gothic"/>
                <a:cs typeface="Century Gothic"/>
              </a:rPr>
              <a:t>materiales</a:t>
            </a:r>
            <a:r>
              <a:rPr sz="1600" spc="-5" dirty="0">
                <a:latin typeface="Century Gothic"/>
                <a:cs typeface="Century Gothic"/>
              </a:rPr>
              <a:t>, </a:t>
            </a:r>
            <a:r>
              <a:rPr sz="1600" dirty="0">
                <a:latin typeface="Century Gothic"/>
                <a:cs typeface="Century Gothic"/>
              </a:rPr>
              <a:t>a </a:t>
            </a:r>
            <a:r>
              <a:rPr sz="1600" spc="-5" dirty="0">
                <a:latin typeface="Century Gothic"/>
                <a:cs typeface="Century Gothic"/>
              </a:rPr>
              <a:t>solicitud del ejecutor de</a:t>
            </a:r>
            <a:r>
              <a:rPr sz="1600" spc="40" dirty="0">
                <a:latin typeface="Century Gothic"/>
                <a:cs typeface="Century Gothic"/>
              </a:rPr>
              <a:t> </a:t>
            </a:r>
            <a:r>
              <a:rPr sz="1600" spc="-5" dirty="0">
                <a:latin typeface="Century Gothic"/>
                <a:cs typeface="Century Gothic"/>
              </a:rPr>
              <a:t>obra</a:t>
            </a:r>
            <a:endParaRPr sz="1600" dirty="0">
              <a:latin typeface="Century Gothic"/>
              <a:cs typeface="Century Gothic"/>
            </a:endParaRPr>
          </a:p>
        </p:txBody>
      </p:sp>
      <p:sp>
        <p:nvSpPr>
          <p:cNvPr id="9" name="Rectángulo 8">
            <a:extLst>
              <a:ext uri="{FF2B5EF4-FFF2-40B4-BE49-F238E27FC236}">
                <a16:creationId xmlns:a16="http://schemas.microsoft.com/office/drawing/2014/main" id="{CD0B7863-A8D1-4E23-A37B-C8A144E0CBCE}"/>
              </a:ext>
            </a:extLst>
          </p:cNvPr>
          <p:cNvSpPr/>
          <p:nvPr/>
        </p:nvSpPr>
        <p:spPr>
          <a:xfrm>
            <a:off x="3525252" y="1025653"/>
            <a:ext cx="8330412" cy="14349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es-PE" dirty="0"/>
          </a:p>
        </p:txBody>
      </p:sp>
      <p:sp>
        <p:nvSpPr>
          <p:cNvPr id="56" name="object 9">
            <a:extLst>
              <a:ext uri="{FF2B5EF4-FFF2-40B4-BE49-F238E27FC236}">
                <a16:creationId xmlns:a16="http://schemas.microsoft.com/office/drawing/2014/main" id="{AA79B8FA-25E8-4F79-860F-4151A7EF33F7}"/>
              </a:ext>
            </a:extLst>
          </p:cNvPr>
          <p:cNvSpPr txBox="1"/>
          <p:nvPr/>
        </p:nvSpPr>
        <p:spPr>
          <a:xfrm>
            <a:off x="7508461" y="4524093"/>
            <a:ext cx="4365463" cy="461665"/>
          </a:xfrm>
          <a:prstGeom prst="rect">
            <a:avLst/>
          </a:prstGeom>
        </p:spPr>
        <p:txBody>
          <a:bodyPr wrap="square">
            <a:spAutoFit/>
          </a:bodyPr>
          <a:lstStyle>
            <a:defPPr>
              <a:defRPr lang="es-PE"/>
            </a:defPPr>
            <a:lvl1pPr algn="just">
              <a:defRPr sz="2000" b="1">
                <a:highlight>
                  <a:srgbClr val="FFFF00"/>
                </a:highlight>
              </a:defRPr>
            </a:lvl1pPr>
          </a:lstStyle>
          <a:p>
            <a:pPr algn="ctr"/>
            <a:r>
              <a:rPr sz="2400" dirty="0"/>
              <a:t>D</a:t>
            </a:r>
            <a:r>
              <a:rPr lang="es-PE" sz="2400" dirty="0" err="1"/>
              <a:t>ecreto</a:t>
            </a:r>
            <a:r>
              <a:rPr lang="es-PE" sz="2400" dirty="0"/>
              <a:t> </a:t>
            </a:r>
            <a:r>
              <a:rPr sz="2400" dirty="0"/>
              <a:t>S</a:t>
            </a:r>
            <a:r>
              <a:rPr lang="es-PE" sz="2400" dirty="0" err="1"/>
              <a:t>upremo</a:t>
            </a:r>
            <a:r>
              <a:rPr sz="2400" dirty="0"/>
              <a:t> 101-2020-PCM</a:t>
            </a:r>
          </a:p>
        </p:txBody>
      </p:sp>
      <p:sp>
        <p:nvSpPr>
          <p:cNvPr id="57" name="Rectángulo 56">
            <a:extLst>
              <a:ext uri="{FF2B5EF4-FFF2-40B4-BE49-F238E27FC236}">
                <a16:creationId xmlns:a16="http://schemas.microsoft.com/office/drawing/2014/main" id="{C2D687E4-1621-48B3-BBA9-EC1BD562E376}"/>
              </a:ext>
            </a:extLst>
          </p:cNvPr>
          <p:cNvSpPr/>
          <p:nvPr/>
        </p:nvSpPr>
        <p:spPr>
          <a:xfrm>
            <a:off x="7619932" y="4998885"/>
            <a:ext cx="4933703" cy="923330"/>
          </a:xfrm>
          <a:prstGeom prst="rect">
            <a:avLst/>
          </a:prstGeom>
        </p:spPr>
        <p:txBody>
          <a:bodyPr wrap="square">
            <a:spAutoFit/>
          </a:bodyPr>
          <a:lstStyle/>
          <a:p>
            <a:pPr marL="285750" indent="-285750">
              <a:buFont typeface="Arial" panose="020B0604020202020204" pitchFamily="34" charset="0"/>
              <a:buChar char="•"/>
            </a:pPr>
            <a:r>
              <a:rPr lang="es-MX" dirty="0"/>
              <a:t>Aprueba la Fase 2 de la Reanudación de Actividades Económicas</a:t>
            </a:r>
          </a:p>
          <a:p>
            <a:pPr marL="285750" indent="-285750">
              <a:buFont typeface="Arial" panose="020B0604020202020204" pitchFamily="34" charset="0"/>
              <a:buChar char="•"/>
            </a:pPr>
            <a:r>
              <a:rPr lang="es-MX" b="1" dirty="0"/>
              <a:t>Autoriza el reinicio de  inversiones</a:t>
            </a:r>
          </a:p>
        </p:txBody>
      </p:sp>
      <p:sp>
        <p:nvSpPr>
          <p:cNvPr id="58" name="object 33">
            <a:extLst>
              <a:ext uri="{FF2B5EF4-FFF2-40B4-BE49-F238E27FC236}">
                <a16:creationId xmlns:a16="http://schemas.microsoft.com/office/drawing/2014/main" id="{86155E7B-7BE5-4D8E-AA9D-8487BED5265A}"/>
              </a:ext>
            </a:extLst>
          </p:cNvPr>
          <p:cNvSpPr txBox="1"/>
          <p:nvPr/>
        </p:nvSpPr>
        <p:spPr>
          <a:xfrm>
            <a:off x="164919" y="5897354"/>
            <a:ext cx="11682204" cy="922688"/>
          </a:xfrm>
          <a:prstGeom prst="rect">
            <a:avLst/>
          </a:prstGeom>
          <a:ln w="10160">
            <a:solidFill>
              <a:srgbClr val="000000"/>
            </a:solidFill>
          </a:ln>
        </p:spPr>
        <p:txBody>
          <a:bodyPr vert="horz" wrap="square" lIns="0" tIns="182245" rIns="0" bIns="0" rtlCol="0">
            <a:spAutoFit/>
          </a:bodyPr>
          <a:lstStyle/>
          <a:p>
            <a:pPr marL="250190" marR="138430" algn="just">
              <a:lnSpc>
                <a:spcPct val="100000"/>
              </a:lnSpc>
              <a:spcBef>
                <a:spcPts val="1435"/>
              </a:spcBef>
            </a:pPr>
            <a:r>
              <a:rPr sz="1600" b="1" i="1" dirty="0">
                <a:latin typeface="Century Gothic"/>
                <a:cs typeface="Century Gothic"/>
              </a:rPr>
              <a:t>(*) El </a:t>
            </a:r>
            <a:r>
              <a:rPr sz="1600" b="1" i="1" spc="-5" dirty="0">
                <a:latin typeface="Century Gothic"/>
                <a:cs typeface="Century Gothic"/>
              </a:rPr>
              <a:t>numeral 7.1.4 </a:t>
            </a:r>
            <a:r>
              <a:rPr sz="1600" b="1" i="1" dirty="0">
                <a:latin typeface="Century Gothic"/>
                <a:cs typeface="Century Gothic"/>
              </a:rPr>
              <a:t>de </a:t>
            </a:r>
            <a:r>
              <a:rPr sz="1600" b="1" i="1" spc="-5" dirty="0">
                <a:latin typeface="Century Gothic"/>
                <a:cs typeface="Century Gothic"/>
              </a:rPr>
              <a:t>la </a:t>
            </a:r>
            <a:r>
              <a:rPr sz="1600" b="1" i="1" dirty="0">
                <a:latin typeface="Century Gothic"/>
                <a:cs typeface="Century Gothic"/>
              </a:rPr>
              <a:t>Directiva </a:t>
            </a:r>
            <a:r>
              <a:rPr sz="1600" b="1" i="1" spc="-15" dirty="0">
                <a:latin typeface="Century Gothic"/>
                <a:cs typeface="Century Gothic"/>
              </a:rPr>
              <a:t>N° </a:t>
            </a:r>
            <a:r>
              <a:rPr sz="1600" b="1" i="1" spc="-10" dirty="0">
                <a:latin typeface="Century Gothic"/>
                <a:cs typeface="Century Gothic"/>
              </a:rPr>
              <a:t>005-  </a:t>
            </a:r>
            <a:r>
              <a:rPr sz="1600" b="1" i="1" spc="-5" dirty="0">
                <a:latin typeface="Century Gothic"/>
                <a:cs typeface="Century Gothic"/>
              </a:rPr>
              <a:t>2020-OSCE/CD </a:t>
            </a:r>
            <a:r>
              <a:rPr sz="1600" b="1" i="1" dirty="0">
                <a:latin typeface="Century Gothic"/>
                <a:cs typeface="Century Gothic"/>
              </a:rPr>
              <a:t>no </a:t>
            </a:r>
            <a:r>
              <a:rPr sz="1600" b="1" i="1" spc="-5" dirty="0">
                <a:latin typeface="Century Gothic"/>
                <a:cs typeface="Century Gothic"/>
              </a:rPr>
              <a:t>limita </a:t>
            </a:r>
            <a:r>
              <a:rPr sz="1600" b="1" i="1" dirty="0">
                <a:latin typeface="Century Gothic"/>
                <a:cs typeface="Century Gothic"/>
              </a:rPr>
              <a:t>a </a:t>
            </a:r>
            <a:r>
              <a:rPr sz="1600" b="1" i="1" spc="-15" dirty="0">
                <a:latin typeface="Century Gothic"/>
                <a:cs typeface="Century Gothic"/>
              </a:rPr>
              <a:t>la </a:t>
            </a:r>
            <a:r>
              <a:rPr sz="1600" b="1" i="1" spc="-5" dirty="0">
                <a:latin typeface="Century Gothic"/>
                <a:cs typeface="Century Gothic"/>
              </a:rPr>
              <a:t>Entidad </a:t>
            </a:r>
            <a:r>
              <a:rPr sz="1600" b="1" i="1" dirty="0">
                <a:latin typeface="Century Gothic"/>
                <a:cs typeface="Century Gothic"/>
              </a:rPr>
              <a:t>a  generar </a:t>
            </a:r>
            <a:r>
              <a:rPr sz="1600" b="1" i="1" spc="-5" dirty="0">
                <a:latin typeface="Century Gothic"/>
                <a:cs typeface="Century Gothic"/>
              </a:rPr>
              <a:t>acuerdos con </a:t>
            </a:r>
            <a:r>
              <a:rPr sz="1600" b="1" i="1" dirty="0">
                <a:latin typeface="Century Gothic"/>
                <a:cs typeface="Century Gothic"/>
              </a:rPr>
              <a:t>el contratista </a:t>
            </a:r>
            <a:r>
              <a:rPr sz="1600" b="1" i="1" spc="-5" dirty="0">
                <a:latin typeface="Century Gothic"/>
                <a:cs typeface="Century Gothic"/>
              </a:rPr>
              <a:t>para  </a:t>
            </a:r>
            <a:r>
              <a:rPr sz="1600" b="1" i="1" dirty="0">
                <a:latin typeface="Century Gothic"/>
                <a:cs typeface="Century Gothic"/>
              </a:rPr>
              <a:t>el inicio de </a:t>
            </a:r>
            <a:r>
              <a:rPr sz="1600" b="1" i="1" spc="-5" dirty="0">
                <a:latin typeface="Century Gothic"/>
                <a:cs typeface="Century Gothic"/>
              </a:rPr>
              <a:t>la adecuación </a:t>
            </a:r>
            <a:r>
              <a:rPr sz="1600" b="1" i="1" dirty="0">
                <a:latin typeface="Century Gothic"/>
                <a:cs typeface="Century Gothic"/>
              </a:rPr>
              <a:t>de </a:t>
            </a:r>
            <a:r>
              <a:rPr sz="1600" b="1" i="1" spc="-15" dirty="0">
                <a:latin typeface="Century Gothic"/>
                <a:cs typeface="Century Gothic"/>
              </a:rPr>
              <a:t>la </a:t>
            </a:r>
            <a:r>
              <a:rPr sz="1600" b="1" i="1" spc="-5" dirty="0">
                <a:latin typeface="Century Gothic"/>
                <a:cs typeface="Century Gothic"/>
              </a:rPr>
              <a:t>obra  </a:t>
            </a:r>
            <a:r>
              <a:rPr sz="1600" b="1" i="1" dirty="0">
                <a:latin typeface="Century Gothic"/>
                <a:cs typeface="Century Gothic"/>
              </a:rPr>
              <a:t>antes de </a:t>
            </a:r>
            <a:r>
              <a:rPr sz="1600" b="1" i="1" spc="-5" dirty="0">
                <a:latin typeface="Century Gothic"/>
                <a:cs typeface="Century Gothic"/>
              </a:rPr>
              <a:t>la aprobación </a:t>
            </a:r>
            <a:r>
              <a:rPr sz="1600" b="1" i="1" dirty="0">
                <a:latin typeface="Century Gothic"/>
                <a:cs typeface="Century Gothic"/>
              </a:rPr>
              <a:t>de </a:t>
            </a:r>
            <a:r>
              <a:rPr sz="1600" b="1" i="1" spc="-5" dirty="0">
                <a:latin typeface="Century Gothic"/>
                <a:cs typeface="Century Gothic"/>
              </a:rPr>
              <a:t>la ampliación  </a:t>
            </a:r>
            <a:r>
              <a:rPr sz="1600" b="1" i="1" dirty="0">
                <a:latin typeface="Century Gothic"/>
                <a:cs typeface="Century Gothic"/>
              </a:rPr>
              <a:t>excepcional de</a:t>
            </a:r>
            <a:r>
              <a:rPr sz="1600" b="1" i="1" spc="-50" dirty="0">
                <a:latin typeface="Century Gothic"/>
                <a:cs typeface="Century Gothic"/>
              </a:rPr>
              <a:t> </a:t>
            </a:r>
            <a:r>
              <a:rPr sz="1600" b="1" i="1" dirty="0">
                <a:latin typeface="Century Gothic"/>
                <a:cs typeface="Century Gothic"/>
              </a:rPr>
              <a:t>plazo</a:t>
            </a:r>
            <a:endParaRPr sz="1600" b="1">
              <a:latin typeface="Century Gothic"/>
              <a:cs typeface="Century Gothic"/>
            </a:endParaRPr>
          </a:p>
        </p:txBody>
      </p:sp>
      <p:cxnSp>
        <p:nvCxnSpPr>
          <p:cNvPr id="60" name="Conector: angular 59">
            <a:extLst>
              <a:ext uri="{FF2B5EF4-FFF2-40B4-BE49-F238E27FC236}">
                <a16:creationId xmlns:a16="http://schemas.microsoft.com/office/drawing/2014/main" id="{2D9DFFB8-DAAD-44FC-9E6F-36353DF1F099}"/>
              </a:ext>
            </a:extLst>
          </p:cNvPr>
          <p:cNvCxnSpPr>
            <a:cxnSpLocks/>
          </p:cNvCxnSpPr>
          <p:nvPr/>
        </p:nvCxnSpPr>
        <p:spPr>
          <a:xfrm flipV="1">
            <a:off x="0" y="4338290"/>
            <a:ext cx="12330202" cy="1386650"/>
          </a:xfrm>
          <a:prstGeom prst="bentConnector3">
            <a:avLst>
              <a:gd name="adj1" fmla="val 60929"/>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63" name="Rectángulo 62">
            <a:extLst>
              <a:ext uri="{FF2B5EF4-FFF2-40B4-BE49-F238E27FC236}">
                <a16:creationId xmlns:a16="http://schemas.microsoft.com/office/drawing/2014/main" id="{2AC17DE9-7D8A-435F-8240-018A7C220440}"/>
              </a:ext>
            </a:extLst>
          </p:cNvPr>
          <p:cNvSpPr/>
          <p:nvPr/>
        </p:nvSpPr>
        <p:spPr>
          <a:xfrm>
            <a:off x="10282865" y="4331026"/>
            <a:ext cx="6096000" cy="830997"/>
          </a:xfrm>
          <a:prstGeom prst="rect">
            <a:avLst/>
          </a:prstGeom>
        </p:spPr>
        <p:txBody>
          <a:bodyPr>
            <a:spAutoFit/>
          </a:bodyPr>
          <a:lstStyle/>
          <a:p>
            <a:r>
              <a:rPr lang="es-MX" sz="1600" dirty="0">
                <a:solidFill>
                  <a:srgbClr val="232323"/>
                </a:solidFill>
                <a:effectLst/>
              </a:rPr>
              <a:t>4 de junio de 2020</a:t>
            </a:r>
          </a:p>
          <a:p>
            <a:br>
              <a:rPr lang="es-MX" sz="1600" dirty="0">
                <a:solidFill>
                  <a:srgbClr val="333333"/>
                </a:solidFill>
                <a:effectLst/>
              </a:rPr>
            </a:br>
            <a:endParaRPr lang="es-PE" sz="1600" dirty="0"/>
          </a:p>
        </p:txBody>
      </p:sp>
      <p:sp>
        <p:nvSpPr>
          <p:cNvPr id="66" name="Rectángulo 65">
            <a:extLst>
              <a:ext uri="{FF2B5EF4-FFF2-40B4-BE49-F238E27FC236}">
                <a16:creationId xmlns:a16="http://schemas.microsoft.com/office/drawing/2014/main" id="{8DF94F47-D2FD-445D-AA50-E4CC18B135F6}"/>
              </a:ext>
            </a:extLst>
          </p:cNvPr>
          <p:cNvSpPr/>
          <p:nvPr/>
        </p:nvSpPr>
        <p:spPr>
          <a:xfrm>
            <a:off x="3631559" y="190168"/>
            <a:ext cx="2715126" cy="923330"/>
          </a:xfrm>
          <a:prstGeom prst="rect">
            <a:avLst/>
          </a:prstGeom>
        </p:spPr>
        <p:txBody>
          <a:bodyPr wrap="square">
            <a:spAutoFit/>
          </a:bodyPr>
          <a:lstStyle/>
          <a:p>
            <a:r>
              <a:rPr lang="es-MX" dirty="0">
                <a:solidFill>
                  <a:srgbClr val="232323"/>
                </a:solidFill>
              </a:rPr>
              <a:t>10 </a:t>
            </a:r>
            <a:r>
              <a:rPr lang="es-MX" dirty="0">
                <a:solidFill>
                  <a:srgbClr val="232323"/>
                </a:solidFill>
                <a:effectLst/>
              </a:rPr>
              <a:t>de mayo de 2020</a:t>
            </a:r>
          </a:p>
          <a:p>
            <a:br>
              <a:rPr lang="es-MX" dirty="0">
                <a:solidFill>
                  <a:srgbClr val="333333"/>
                </a:solidFill>
                <a:effectLst/>
              </a:rPr>
            </a:br>
            <a:endParaRPr lang="es-PE" dirty="0"/>
          </a:p>
        </p:txBody>
      </p:sp>
      <p:sp>
        <p:nvSpPr>
          <p:cNvPr id="67" name="Rectángulo 66">
            <a:extLst>
              <a:ext uri="{FF2B5EF4-FFF2-40B4-BE49-F238E27FC236}">
                <a16:creationId xmlns:a16="http://schemas.microsoft.com/office/drawing/2014/main" id="{3E8BCFCE-A268-4AFE-A731-C95CCE8440D5}"/>
              </a:ext>
            </a:extLst>
          </p:cNvPr>
          <p:cNvSpPr/>
          <p:nvPr/>
        </p:nvSpPr>
        <p:spPr>
          <a:xfrm>
            <a:off x="164919" y="2838863"/>
            <a:ext cx="3287175" cy="1015663"/>
          </a:xfrm>
          <a:prstGeom prst="rect">
            <a:avLst/>
          </a:prstGeom>
          <a:ln>
            <a:solidFill>
              <a:srgbClr val="FF0000"/>
            </a:solidFill>
          </a:ln>
        </p:spPr>
        <p:txBody>
          <a:bodyPr wrap="square">
            <a:spAutoFit/>
          </a:bodyPr>
          <a:lstStyle/>
          <a:p>
            <a:pPr algn="just"/>
            <a:r>
              <a:rPr lang="es-PE" sz="1500" dirty="0"/>
              <a:t>La</a:t>
            </a:r>
            <a:r>
              <a:rPr lang="es-PE" sz="1500" spc="-15" dirty="0"/>
              <a:t> </a:t>
            </a:r>
            <a:r>
              <a:rPr lang="es-PE" sz="1500" spc="-5" dirty="0"/>
              <a:t>aplicación- </a:t>
            </a:r>
            <a:r>
              <a:rPr lang="es-MX" sz="1500" spc="-5" dirty="0"/>
              <a:t>debe presentar a la  Entidad la documentación  prevista en el literal a) de la Segunda  Disposición Complementaria Transitoria (15 días)</a:t>
            </a:r>
            <a:endParaRPr lang="es-PE" sz="1500" dirty="0"/>
          </a:p>
        </p:txBody>
      </p:sp>
      <p:sp>
        <p:nvSpPr>
          <p:cNvPr id="68" name="Rectángulo 67">
            <a:extLst>
              <a:ext uri="{FF2B5EF4-FFF2-40B4-BE49-F238E27FC236}">
                <a16:creationId xmlns:a16="http://schemas.microsoft.com/office/drawing/2014/main" id="{F24801A9-0FDE-4A5D-8FD0-8778823BEE41}"/>
              </a:ext>
            </a:extLst>
          </p:cNvPr>
          <p:cNvSpPr/>
          <p:nvPr/>
        </p:nvSpPr>
        <p:spPr>
          <a:xfrm>
            <a:off x="188997" y="4028246"/>
            <a:ext cx="3287175" cy="1477328"/>
          </a:xfrm>
          <a:prstGeom prst="rect">
            <a:avLst/>
          </a:prstGeom>
          <a:ln>
            <a:solidFill>
              <a:srgbClr val="FF0000"/>
            </a:solidFill>
          </a:ln>
        </p:spPr>
        <p:txBody>
          <a:bodyPr wrap="square">
            <a:spAutoFit/>
          </a:bodyPr>
          <a:lstStyle/>
          <a:p>
            <a:pPr algn="just"/>
            <a:r>
              <a:rPr lang="es-PE" sz="1500" b="1" dirty="0"/>
              <a:t>Cuando se presenta: </a:t>
            </a:r>
          </a:p>
          <a:p>
            <a:pPr algn="just"/>
            <a:r>
              <a:rPr lang="es-MX" sz="1500" dirty="0"/>
              <a:t>Culminación de la inmovilización  social y/o,</a:t>
            </a:r>
          </a:p>
          <a:p>
            <a:pPr algn="just"/>
            <a:r>
              <a:rPr lang="es-MX" sz="1500" dirty="0"/>
              <a:t>Notificación de la autorización de  reanudación de actividades en la  obra por la autoridad competente.</a:t>
            </a:r>
            <a:endParaRPr lang="es-PE" sz="1500" dirty="0"/>
          </a:p>
        </p:txBody>
      </p:sp>
      <p:sp>
        <p:nvSpPr>
          <p:cNvPr id="70" name="Rectángulo 69">
            <a:extLst>
              <a:ext uri="{FF2B5EF4-FFF2-40B4-BE49-F238E27FC236}">
                <a16:creationId xmlns:a16="http://schemas.microsoft.com/office/drawing/2014/main" id="{96DD252C-3095-4F06-86E9-B43A6C521CEE}"/>
              </a:ext>
            </a:extLst>
          </p:cNvPr>
          <p:cNvSpPr/>
          <p:nvPr/>
        </p:nvSpPr>
        <p:spPr>
          <a:xfrm>
            <a:off x="3233297" y="4262939"/>
            <a:ext cx="4610068" cy="1292662"/>
          </a:xfrm>
          <a:prstGeom prst="rect">
            <a:avLst/>
          </a:prstGeom>
        </p:spPr>
        <p:txBody>
          <a:bodyPr wrap="square" lIns="0" tIns="0" rIns="0" bIns="0">
            <a:spAutoFit/>
          </a:bodyPr>
          <a:lstStyle/>
          <a:p>
            <a:pPr marL="544830" marR="496570" indent="-171450">
              <a:lnSpc>
                <a:spcPct val="100000"/>
              </a:lnSpc>
              <a:spcBef>
                <a:spcPts val="5"/>
              </a:spcBef>
              <a:buFont typeface="Wingdings" panose="05000000000000000000" pitchFamily="2" charset="2"/>
              <a:buChar char="ü"/>
              <a:tabLst>
                <a:tab pos="660400" algn="l"/>
                <a:tab pos="661035" algn="l"/>
              </a:tabLst>
            </a:pPr>
            <a:r>
              <a:rPr lang="es-MX" sz="1400" spc="-5" dirty="0">
                <a:latin typeface="Century Gothic"/>
                <a:cs typeface="Century Gothic"/>
              </a:rPr>
              <a:t>El plazo </a:t>
            </a:r>
            <a:r>
              <a:rPr lang="es-MX" sz="1400" spc="-10" dirty="0">
                <a:latin typeface="Century Gothic"/>
                <a:cs typeface="Century Gothic"/>
              </a:rPr>
              <a:t>en </a:t>
            </a:r>
            <a:r>
              <a:rPr lang="es-MX" sz="1400" dirty="0">
                <a:latin typeface="Century Gothic"/>
                <a:cs typeface="Century Gothic"/>
              </a:rPr>
              <a:t>función de </a:t>
            </a:r>
            <a:r>
              <a:rPr lang="es-MX" sz="1400" spc="5" dirty="0">
                <a:latin typeface="Century Gothic"/>
                <a:cs typeface="Century Gothic"/>
              </a:rPr>
              <a:t>la </a:t>
            </a:r>
            <a:r>
              <a:rPr lang="es-MX" sz="1400" spc="-10" dirty="0">
                <a:latin typeface="Century Gothic"/>
                <a:cs typeface="Century Gothic"/>
              </a:rPr>
              <a:t>afectación </a:t>
            </a:r>
            <a:r>
              <a:rPr lang="es-MX" sz="1400" dirty="0">
                <a:latin typeface="Century Gothic"/>
                <a:cs typeface="Century Gothic"/>
              </a:rPr>
              <a:t>de </a:t>
            </a:r>
            <a:r>
              <a:rPr lang="es-MX" sz="1400" spc="5" dirty="0">
                <a:latin typeface="Century Gothic"/>
                <a:cs typeface="Century Gothic"/>
              </a:rPr>
              <a:t>la </a:t>
            </a:r>
            <a:r>
              <a:rPr lang="es-MX" sz="1400" spc="-10" dirty="0">
                <a:latin typeface="Century Gothic"/>
                <a:cs typeface="Century Gothic"/>
              </a:rPr>
              <a:t>ruta  crítica.</a:t>
            </a:r>
            <a:endParaRPr lang="es-MX" sz="1400" dirty="0">
              <a:latin typeface="Century Gothic"/>
              <a:cs typeface="Century Gothic"/>
            </a:endParaRPr>
          </a:p>
          <a:p>
            <a:pPr marL="544830" marR="991869" indent="-171450">
              <a:lnSpc>
                <a:spcPct val="100000"/>
              </a:lnSpc>
              <a:buFont typeface="Wingdings" panose="05000000000000000000" pitchFamily="2" charset="2"/>
              <a:buChar char="ü"/>
              <a:tabLst>
                <a:tab pos="660400" algn="l"/>
                <a:tab pos="661035" algn="l"/>
              </a:tabLst>
            </a:pPr>
            <a:r>
              <a:rPr lang="es-MX" sz="1400" dirty="0">
                <a:latin typeface="Century Gothic"/>
                <a:cs typeface="Century Gothic"/>
              </a:rPr>
              <a:t>Los </a:t>
            </a:r>
            <a:r>
              <a:rPr lang="es-MX" sz="1400" spc="-5" dirty="0">
                <a:latin typeface="Century Gothic"/>
                <a:cs typeface="Century Gothic"/>
              </a:rPr>
              <a:t>rendimientos que se estiman para </a:t>
            </a:r>
            <a:r>
              <a:rPr lang="es-MX" sz="1400" spc="5" dirty="0">
                <a:latin typeface="Century Gothic"/>
                <a:cs typeface="Century Gothic"/>
              </a:rPr>
              <a:t>la  </a:t>
            </a:r>
            <a:r>
              <a:rPr lang="es-MX" sz="1400" spc="-45" dirty="0" err="1">
                <a:latin typeface="Century Gothic"/>
                <a:cs typeface="Century Gothic"/>
              </a:rPr>
              <a:t>ejecuci</a:t>
            </a:r>
            <a:r>
              <a:rPr lang="es-MX" spc="-67" baseline="-25793" dirty="0" err="1">
                <a:cs typeface="Calibri"/>
              </a:rPr>
              <a:t>.</a:t>
            </a:r>
            <a:r>
              <a:rPr lang="es-MX" sz="1400" spc="-45" dirty="0" err="1">
                <a:latin typeface="Century Gothic"/>
                <a:cs typeface="Century Gothic"/>
              </a:rPr>
              <a:t>ón</a:t>
            </a:r>
            <a:r>
              <a:rPr lang="es-MX" sz="1400" spc="-45" dirty="0">
                <a:latin typeface="Century Gothic"/>
                <a:cs typeface="Century Gothic"/>
              </a:rPr>
              <a:t> </a:t>
            </a:r>
            <a:r>
              <a:rPr lang="es-MX" sz="1400" dirty="0">
                <a:latin typeface="Century Gothic"/>
                <a:cs typeface="Century Gothic"/>
              </a:rPr>
              <a:t>de </a:t>
            </a:r>
            <a:r>
              <a:rPr lang="es-MX" sz="1400" spc="5" dirty="0">
                <a:latin typeface="Century Gothic"/>
                <a:cs typeface="Century Gothic"/>
              </a:rPr>
              <a:t>los </a:t>
            </a:r>
            <a:r>
              <a:rPr lang="es-MX" sz="1400" spc="-15" dirty="0">
                <a:latin typeface="Century Gothic"/>
                <a:cs typeface="Century Gothic"/>
              </a:rPr>
              <a:t>trabajos </a:t>
            </a:r>
            <a:r>
              <a:rPr lang="es-MX" sz="1400" dirty="0">
                <a:latin typeface="Century Gothic"/>
                <a:cs typeface="Century Gothic"/>
              </a:rPr>
              <a:t>con </a:t>
            </a:r>
            <a:r>
              <a:rPr lang="es-MX" sz="1400" spc="5" dirty="0">
                <a:latin typeface="Century Gothic"/>
                <a:cs typeface="Century Gothic"/>
              </a:rPr>
              <a:t>la  </a:t>
            </a:r>
            <a:r>
              <a:rPr lang="es-MX" sz="1400" spc="-5" dirty="0">
                <a:latin typeface="Century Gothic"/>
                <a:cs typeface="Century Gothic"/>
              </a:rPr>
              <a:t>implementación </a:t>
            </a:r>
            <a:r>
              <a:rPr lang="es-MX" sz="1400" dirty="0">
                <a:latin typeface="Century Gothic"/>
                <a:cs typeface="Century Gothic"/>
              </a:rPr>
              <a:t>de las medidas </a:t>
            </a:r>
            <a:r>
              <a:rPr lang="es-MX" sz="1400" spc="-10" dirty="0">
                <a:latin typeface="Century Gothic"/>
                <a:cs typeface="Century Gothic"/>
              </a:rPr>
              <a:t>sanitarias  </a:t>
            </a:r>
            <a:r>
              <a:rPr lang="es-MX" sz="1400" dirty="0">
                <a:latin typeface="Century Gothic"/>
                <a:cs typeface="Century Gothic"/>
              </a:rPr>
              <a:t>COVID-19.</a:t>
            </a:r>
          </a:p>
        </p:txBody>
      </p:sp>
      <p:sp>
        <p:nvSpPr>
          <p:cNvPr id="71" name="Rectángulo 70">
            <a:extLst>
              <a:ext uri="{FF2B5EF4-FFF2-40B4-BE49-F238E27FC236}">
                <a16:creationId xmlns:a16="http://schemas.microsoft.com/office/drawing/2014/main" id="{E3912C6F-F968-4E25-ABC7-9F1A3FDFE740}"/>
              </a:ext>
            </a:extLst>
          </p:cNvPr>
          <p:cNvSpPr/>
          <p:nvPr/>
        </p:nvSpPr>
        <p:spPr>
          <a:xfrm>
            <a:off x="3161259" y="3962932"/>
            <a:ext cx="8694405" cy="338554"/>
          </a:xfrm>
          <a:prstGeom prst="rect">
            <a:avLst/>
          </a:prstGeom>
        </p:spPr>
        <p:txBody>
          <a:bodyPr wrap="square">
            <a:spAutoFit/>
          </a:bodyPr>
          <a:lstStyle/>
          <a:p>
            <a:pPr marL="373380" marR="283210">
              <a:lnSpc>
                <a:spcPct val="100000"/>
              </a:lnSpc>
              <a:spcBef>
                <a:spcPts val="1525"/>
              </a:spcBef>
            </a:pPr>
            <a:r>
              <a:rPr lang="es-MX" sz="1600" b="1" i="1" spc="-5" dirty="0">
                <a:latin typeface="Century Gothic"/>
                <a:cs typeface="Century Gothic"/>
              </a:rPr>
              <a:t>Para realizar </a:t>
            </a:r>
            <a:r>
              <a:rPr lang="es-MX" sz="1600" b="1" i="1" spc="5" dirty="0">
                <a:latin typeface="Century Gothic"/>
                <a:cs typeface="Century Gothic"/>
              </a:rPr>
              <a:t>la </a:t>
            </a:r>
            <a:r>
              <a:rPr lang="es-MX" sz="1600" b="1" i="1" spc="-5" dirty="0">
                <a:latin typeface="Century Gothic"/>
                <a:cs typeface="Century Gothic"/>
              </a:rPr>
              <a:t>cuantificación, </a:t>
            </a:r>
            <a:r>
              <a:rPr lang="es-MX" sz="1600" b="1" i="1" spc="-10" dirty="0">
                <a:latin typeface="Century Gothic"/>
                <a:cs typeface="Century Gothic"/>
              </a:rPr>
              <a:t>el Ejecutor </a:t>
            </a:r>
            <a:r>
              <a:rPr lang="es-MX" sz="1600" b="1" i="1" dirty="0">
                <a:latin typeface="Century Gothic"/>
                <a:cs typeface="Century Gothic"/>
              </a:rPr>
              <a:t>de </a:t>
            </a:r>
            <a:r>
              <a:rPr lang="es-MX" sz="1600" b="1" i="1" spc="-10" dirty="0">
                <a:latin typeface="Century Gothic"/>
                <a:cs typeface="Century Gothic"/>
              </a:rPr>
              <a:t>Obra,  </a:t>
            </a:r>
            <a:r>
              <a:rPr lang="es-MX" sz="1600" b="1" i="1" spc="-5" dirty="0">
                <a:latin typeface="Century Gothic"/>
                <a:cs typeface="Century Gothic"/>
              </a:rPr>
              <a:t>debe considerar</a:t>
            </a:r>
            <a:r>
              <a:rPr lang="es-MX" sz="1600" b="1" i="1" spc="25" dirty="0">
                <a:latin typeface="Century Gothic"/>
                <a:cs typeface="Century Gothic"/>
              </a:rPr>
              <a:t> </a:t>
            </a:r>
            <a:r>
              <a:rPr lang="es-MX" sz="1600" b="1" i="1" dirty="0">
                <a:latin typeface="Century Gothic"/>
                <a:cs typeface="Century Gothic"/>
              </a:rPr>
              <a:t>:</a:t>
            </a:r>
          </a:p>
        </p:txBody>
      </p:sp>
    </p:spTree>
    <p:extLst>
      <p:ext uri="{BB962C8B-B14F-4D97-AF65-F5344CB8AC3E}">
        <p14:creationId xmlns:p14="http://schemas.microsoft.com/office/powerpoint/2010/main" val="31225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3"/>
                                        </p:tgtEl>
                                        <p:attrNameLst>
                                          <p:attrName>style.visibility</p:attrName>
                                        </p:attrNameLst>
                                      </p:cBhvr>
                                      <p:to>
                                        <p:strVal val="visible"/>
                                      </p:to>
                                    </p:set>
                                    <p:animEffect transition="in" filter="fade">
                                      <p:cBhvr>
                                        <p:cTn id="16" dur="500"/>
                                        <p:tgtEl>
                                          <p:spTgt spid="5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6"/>
                                        </p:tgtEl>
                                        <p:attrNameLst>
                                          <p:attrName>style.visibility</p:attrName>
                                        </p:attrNameLst>
                                      </p:cBhvr>
                                      <p:to>
                                        <p:strVal val="visible"/>
                                      </p:to>
                                    </p:set>
                                    <p:animEffect transition="in" filter="fade">
                                      <p:cBhvr>
                                        <p:cTn id="28" dur="500"/>
                                        <p:tgtEl>
                                          <p:spTgt spid="6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0"/>
                                        </p:tgtEl>
                                        <p:attrNameLst>
                                          <p:attrName>style.visibility</p:attrName>
                                        </p:attrNameLst>
                                      </p:cBhvr>
                                      <p:to>
                                        <p:strVal val="visible"/>
                                      </p:to>
                                    </p:set>
                                    <p:animEffect transition="in" filter="fade">
                                      <p:cBhvr>
                                        <p:cTn id="36" dur="500"/>
                                        <p:tgtEl>
                                          <p:spTgt spid="7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fade">
                                      <p:cBhvr>
                                        <p:cTn id="39" dur="500"/>
                                        <p:tgtEl>
                                          <p:spTgt spid="7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fade">
                                      <p:cBhvr>
                                        <p:cTn id="42" dur="500"/>
                                        <p:tgtEl>
                                          <p:spTgt spid="6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animEffect transition="in" filter="fade">
                                      <p:cBhvr>
                                        <p:cTn id="45" dur="500"/>
                                        <p:tgtEl>
                                          <p:spTgt spid="68"/>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57"/>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56"/>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3" grpId="0"/>
      <p:bldP spid="54" grpId="0"/>
      <p:bldP spid="55" grpId="0"/>
      <p:bldP spid="9" grpId="0" animBg="1"/>
      <p:bldP spid="56" grpId="0"/>
      <p:bldP spid="57" grpId="0"/>
      <p:bldP spid="58" grpId="0" animBg="1"/>
      <p:bldP spid="63" grpId="0"/>
      <p:bldP spid="66" grpId="0"/>
      <p:bldP spid="67" grpId="0" animBg="1"/>
      <p:bldP spid="68" grpId="0" animBg="1"/>
      <p:bldP spid="70" grpId="0"/>
      <p:bldP spid="7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189979" y="2132499"/>
            <a:ext cx="4486487" cy="487548"/>
          </a:xfrm>
          <a:prstGeom prst="rect">
            <a:avLst/>
          </a:prstGeom>
        </p:spPr>
        <p:txBody>
          <a:bodyPr vert="horz" wrap="square" lIns="0" tIns="6773" rIns="0" bIns="0" rtlCol="0">
            <a:spAutoFit/>
          </a:bodyPr>
          <a:lstStyle/>
          <a:p>
            <a:pPr marL="8467" marR="3387">
              <a:lnSpc>
                <a:spcPct val="100699"/>
              </a:lnSpc>
              <a:spcBef>
                <a:spcPts val="53"/>
              </a:spcBef>
              <a:tabLst>
                <a:tab pos="1437712" algn="l"/>
                <a:tab pos="2985496" algn="l"/>
                <a:tab pos="3526120" algn="l"/>
                <a:tab pos="4345734" algn="l"/>
              </a:tabLst>
            </a:pPr>
            <a:r>
              <a:rPr sz="1600" spc="40" dirty="0">
                <a:solidFill>
                  <a:srgbClr val="181818"/>
                </a:solidFill>
                <a:latin typeface="Century Gothic"/>
                <a:cs typeface="Century Gothic"/>
              </a:rPr>
              <a:t>A</a:t>
            </a:r>
            <a:r>
              <a:rPr sz="1600" spc="30" dirty="0">
                <a:solidFill>
                  <a:srgbClr val="181818"/>
                </a:solidFill>
                <a:latin typeface="Century Gothic"/>
                <a:cs typeface="Century Gothic"/>
              </a:rPr>
              <a:t>m</a:t>
            </a:r>
            <a:r>
              <a:rPr sz="1600" spc="13" dirty="0">
                <a:solidFill>
                  <a:srgbClr val="181818"/>
                </a:solidFill>
                <a:latin typeface="Century Gothic"/>
                <a:cs typeface="Century Gothic"/>
              </a:rPr>
              <a:t>p</a:t>
            </a:r>
            <a:r>
              <a:rPr sz="1600" spc="37" dirty="0">
                <a:solidFill>
                  <a:srgbClr val="181818"/>
                </a:solidFill>
                <a:latin typeface="Century Gothic"/>
                <a:cs typeface="Century Gothic"/>
              </a:rPr>
              <a:t>li</a:t>
            </a:r>
            <a:r>
              <a:rPr sz="1600" spc="23" dirty="0">
                <a:solidFill>
                  <a:srgbClr val="181818"/>
                </a:solidFill>
                <a:latin typeface="Century Gothic"/>
                <a:cs typeface="Century Gothic"/>
              </a:rPr>
              <a:t>a</a:t>
            </a:r>
            <a:r>
              <a:rPr sz="1600" spc="13" dirty="0">
                <a:solidFill>
                  <a:srgbClr val="181818"/>
                </a:solidFill>
                <a:latin typeface="Century Gothic"/>
                <a:cs typeface="Century Gothic"/>
              </a:rPr>
              <a:t>c</a:t>
            </a:r>
            <a:r>
              <a:rPr sz="1600" spc="37" dirty="0">
                <a:solidFill>
                  <a:srgbClr val="181818"/>
                </a:solidFill>
                <a:latin typeface="Century Gothic"/>
                <a:cs typeface="Century Gothic"/>
              </a:rPr>
              <a:t>i</a:t>
            </a:r>
            <a:r>
              <a:rPr sz="1600" spc="30" dirty="0">
                <a:solidFill>
                  <a:srgbClr val="181818"/>
                </a:solidFill>
                <a:latin typeface="Century Gothic"/>
                <a:cs typeface="Century Gothic"/>
              </a:rPr>
              <a:t>ó</a:t>
            </a:r>
            <a:r>
              <a:rPr sz="1600" dirty="0">
                <a:solidFill>
                  <a:srgbClr val="181818"/>
                </a:solidFill>
                <a:latin typeface="Century Gothic"/>
                <a:cs typeface="Century Gothic"/>
              </a:rPr>
              <a:t>n	</a:t>
            </a:r>
            <a:r>
              <a:rPr sz="1600" spc="23" dirty="0">
                <a:solidFill>
                  <a:srgbClr val="181818"/>
                </a:solidFill>
                <a:latin typeface="Century Gothic"/>
                <a:cs typeface="Century Gothic"/>
              </a:rPr>
              <a:t>e</a:t>
            </a:r>
            <a:r>
              <a:rPr sz="1600" spc="40" dirty="0">
                <a:solidFill>
                  <a:srgbClr val="181818"/>
                </a:solidFill>
                <a:latin typeface="Century Gothic"/>
                <a:cs typeface="Century Gothic"/>
              </a:rPr>
              <a:t>x</a:t>
            </a:r>
            <a:r>
              <a:rPr sz="1600" spc="30" dirty="0">
                <a:solidFill>
                  <a:srgbClr val="181818"/>
                </a:solidFill>
                <a:latin typeface="Century Gothic"/>
                <a:cs typeface="Century Gothic"/>
              </a:rPr>
              <a:t>c</a:t>
            </a:r>
            <a:r>
              <a:rPr sz="1600" spc="23" dirty="0">
                <a:solidFill>
                  <a:srgbClr val="181818"/>
                </a:solidFill>
                <a:latin typeface="Century Gothic"/>
                <a:cs typeface="Century Gothic"/>
              </a:rPr>
              <a:t>e</a:t>
            </a:r>
            <a:r>
              <a:rPr sz="1600" spc="27" dirty="0">
                <a:solidFill>
                  <a:srgbClr val="181818"/>
                </a:solidFill>
                <a:latin typeface="Century Gothic"/>
                <a:cs typeface="Century Gothic"/>
              </a:rPr>
              <a:t>p</a:t>
            </a:r>
            <a:r>
              <a:rPr sz="1600" spc="30" dirty="0">
                <a:solidFill>
                  <a:srgbClr val="181818"/>
                </a:solidFill>
                <a:latin typeface="Century Gothic"/>
                <a:cs typeface="Century Gothic"/>
              </a:rPr>
              <a:t>c</a:t>
            </a:r>
            <a:r>
              <a:rPr sz="1600" spc="37" dirty="0">
                <a:solidFill>
                  <a:srgbClr val="181818"/>
                </a:solidFill>
                <a:latin typeface="Century Gothic"/>
                <a:cs typeface="Century Gothic"/>
              </a:rPr>
              <a:t>i</a:t>
            </a:r>
            <a:r>
              <a:rPr sz="1600" spc="30" dirty="0">
                <a:solidFill>
                  <a:srgbClr val="181818"/>
                </a:solidFill>
                <a:latin typeface="Century Gothic"/>
                <a:cs typeface="Century Gothic"/>
              </a:rPr>
              <a:t>o</a:t>
            </a:r>
            <a:r>
              <a:rPr sz="1600" spc="20" dirty="0">
                <a:solidFill>
                  <a:srgbClr val="181818"/>
                </a:solidFill>
                <a:latin typeface="Century Gothic"/>
                <a:cs typeface="Century Gothic"/>
              </a:rPr>
              <a:t>n</a:t>
            </a:r>
            <a:r>
              <a:rPr sz="1600" spc="23" dirty="0">
                <a:solidFill>
                  <a:srgbClr val="181818"/>
                </a:solidFill>
                <a:latin typeface="Century Gothic"/>
                <a:cs typeface="Century Gothic"/>
              </a:rPr>
              <a:t>a</a:t>
            </a:r>
            <a:r>
              <a:rPr sz="1600" dirty="0">
                <a:solidFill>
                  <a:srgbClr val="181818"/>
                </a:solidFill>
                <a:latin typeface="Century Gothic"/>
                <a:cs typeface="Century Gothic"/>
              </a:rPr>
              <a:t>l	</a:t>
            </a:r>
            <a:r>
              <a:rPr sz="1600" spc="23" dirty="0">
                <a:solidFill>
                  <a:srgbClr val="181818"/>
                </a:solidFill>
                <a:latin typeface="Century Gothic"/>
                <a:cs typeface="Century Gothic"/>
              </a:rPr>
              <a:t>d</a:t>
            </a:r>
            <a:r>
              <a:rPr sz="1600" dirty="0">
                <a:solidFill>
                  <a:srgbClr val="181818"/>
                </a:solidFill>
                <a:latin typeface="Century Gothic"/>
                <a:cs typeface="Century Gothic"/>
              </a:rPr>
              <a:t>e	</a:t>
            </a:r>
            <a:r>
              <a:rPr sz="1600" spc="27" dirty="0">
                <a:solidFill>
                  <a:srgbClr val="181818"/>
                </a:solidFill>
                <a:latin typeface="Century Gothic"/>
                <a:cs typeface="Century Gothic"/>
              </a:rPr>
              <a:t>p</a:t>
            </a:r>
            <a:r>
              <a:rPr sz="1600" spc="37" dirty="0">
                <a:solidFill>
                  <a:srgbClr val="181818"/>
                </a:solidFill>
                <a:latin typeface="Century Gothic"/>
                <a:cs typeface="Century Gothic"/>
              </a:rPr>
              <a:t>l</a:t>
            </a:r>
            <a:r>
              <a:rPr sz="1600" spc="23" dirty="0">
                <a:solidFill>
                  <a:srgbClr val="181818"/>
                </a:solidFill>
                <a:latin typeface="Century Gothic"/>
                <a:cs typeface="Century Gothic"/>
              </a:rPr>
              <a:t>az</a:t>
            </a:r>
            <a:r>
              <a:rPr sz="1600" dirty="0">
                <a:solidFill>
                  <a:srgbClr val="181818"/>
                </a:solidFill>
                <a:latin typeface="Century Gothic"/>
                <a:cs typeface="Century Gothic"/>
              </a:rPr>
              <a:t>o	</a:t>
            </a:r>
            <a:r>
              <a:rPr sz="1600" dirty="0">
                <a:latin typeface="Century Gothic"/>
                <a:cs typeface="Century Gothic"/>
              </a:rPr>
              <a:t>e  </a:t>
            </a:r>
            <a:r>
              <a:rPr sz="1600" spc="-3" dirty="0">
                <a:latin typeface="Century Gothic"/>
                <a:cs typeface="Century Gothic"/>
              </a:rPr>
              <a:t>implementación de </a:t>
            </a:r>
            <a:r>
              <a:rPr sz="1600" dirty="0">
                <a:latin typeface="Century Gothic"/>
                <a:cs typeface="Century Gothic"/>
              </a:rPr>
              <a:t>medidas</a:t>
            </a:r>
            <a:r>
              <a:rPr sz="1600" spc="-20" dirty="0">
                <a:latin typeface="Century Gothic"/>
                <a:cs typeface="Century Gothic"/>
              </a:rPr>
              <a:t> </a:t>
            </a:r>
            <a:r>
              <a:rPr sz="1600" dirty="0">
                <a:latin typeface="Century Gothic"/>
                <a:cs typeface="Century Gothic"/>
              </a:rPr>
              <a:t>COVID-19</a:t>
            </a:r>
            <a:endParaRPr sz="1600">
              <a:latin typeface="Century Gothic"/>
              <a:cs typeface="Century Gothic"/>
            </a:endParaRPr>
          </a:p>
        </p:txBody>
      </p:sp>
      <p:sp>
        <p:nvSpPr>
          <p:cNvPr id="3" name="object 3"/>
          <p:cNvSpPr txBox="1"/>
          <p:nvPr/>
        </p:nvSpPr>
        <p:spPr>
          <a:xfrm>
            <a:off x="6189979" y="3266017"/>
            <a:ext cx="4480560" cy="487548"/>
          </a:xfrm>
          <a:prstGeom prst="rect">
            <a:avLst/>
          </a:prstGeom>
        </p:spPr>
        <p:txBody>
          <a:bodyPr vert="horz" wrap="square" lIns="0" tIns="6773" rIns="0" bIns="0" rtlCol="0">
            <a:spAutoFit/>
          </a:bodyPr>
          <a:lstStyle/>
          <a:p>
            <a:pPr marL="8467" marR="3387">
              <a:lnSpc>
                <a:spcPct val="100699"/>
              </a:lnSpc>
              <a:spcBef>
                <a:spcPts val="53"/>
              </a:spcBef>
            </a:pPr>
            <a:r>
              <a:rPr sz="1600" spc="23" dirty="0">
                <a:solidFill>
                  <a:srgbClr val="181818"/>
                </a:solidFill>
                <a:latin typeface="Century Gothic"/>
                <a:cs typeface="Century Gothic"/>
              </a:rPr>
              <a:t>Ejecución </a:t>
            </a:r>
            <a:r>
              <a:rPr sz="1600" spc="10" dirty="0">
                <a:solidFill>
                  <a:srgbClr val="181818"/>
                </a:solidFill>
                <a:latin typeface="Century Gothic"/>
                <a:cs typeface="Century Gothic"/>
              </a:rPr>
              <a:t>de </a:t>
            </a:r>
            <a:r>
              <a:rPr sz="1600" spc="23" dirty="0">
                <a:solidFill>
                  <a:srgbClr val="181818"/>
                </a:solidFill>
                <a:latin typeface="Century Gothic"/>
                <a:cs typeface="Century Gothic"/>
              </a:rPr>
              <a:t>obra </a:t>
            </a:r>
            <a:r>
              <a:rPr sz="1600" spc="20" dirty="0">
                <a:solidFill>
                  <a:srgbClr val="181818"/>
                </a:solidFill>
                <a:latin typeface="Century Gothic"/>
                <a:cs typeface="Century Gothic"/>
              </a:rPr>
              <a:t>bajo </a:t>
            </a:r>
            <a:r>
              <a:rPr sz="1600" spc="17" dirty="0">
                <a:solidFill>
                  <a:srgbClr val="181818"/>
                </a:solidFill>
                <a:latin typeface="Century Gothic"/>
                <a:cs typeface="Century Gothic"/>
              </a:rPr>
              <a:t>la </a:t>
            </a:r>
            <a:r>
              <a:rPr sz="1600" spc="27" dirty="0">
                <a:solidFill>
                  <a:srgbClr val="181818"/>
                </a:solidFill>
                <a:latin typeface="Century Gothic"/>
                <a:cs typeface="Century Gothic"/>
              </a:rPr>
              <a:t>implementación  </a:t>
            </a:r>
            <a:r>
              <a:rPr sz="1600" spc="10" dirty="0">
                <a:solidFill>
                  <a:srgbClr val="181818"/>
                </a:solidFill>
                <a:latin typeface="Century Gothic"/>
                <a:cs typeface="Century Gothic"/>
              </a:rPr>
              <a:t>de </a:t>
            </a:r>
            <a:r>
              <a:rPr sz="1600" spc="20" dirty="0">
                <a:solidFill>
                  <a:srgbClr val="181818"/>
                </a:solidFill>
                <a:latin typeface="Century Gothic"/>
                <a:cs typeface="Century Gothic"/>
              </a:rPr>
              <a:t>medidas</a:t>
            </a:r>
            <a:r>
              <a:rPr sz="1600" spc="153" dirty="0">
                <a:solidFill>
                  <a:srgbClr val="181818"/>
                </a:solidFill>
                <a:latin typeface="Century Gothic"/>
                <a:cs typeface="Century Gothic"/>
              </a:rPr>
              <a:t> </a:t>
            </a:r>
            <a:r>
              <a:rPr sz="1600" spc="27" dirty="0">
                <a:solidFill>
                  <a:srgbClr val="181818"/>
                </a:solidFill>
                <a:latin typeface="Century Gothic"/>
                <a:cs typeface="Century Gothic"/>
              </a:rPr>
              <a:t>COVID-19</a:t>
            </a:r>
            <a:endParaRPr sz="1600">
              <a:latin typeface="Century Gothic"/>
              <a:cs typeface="Century Gothic"/>
            </a:endParaRPr>
          </a:p>
        </p:txBody>
      </p:sp>
      <p:sp>
        <p:nvSpPr>
          <p:cNvPr id="4" name="object 4"/>
          <p:cNvSpPr txBox="1"/>
          <p:nvPr/>
        </p:nvSpPr>
        <p:spPr>
          <a:xfrm>
            <a:off x="6189980" y="4418711"/>
            <a:ext cx="4486063" cy="500992"/>
          </a:xfrm>
          <a:prstGeom prst="rect">
            <a:avLst/>
          </a:prstGeom>
        </p:spPr>
        <p:txBody>
          <a:bodyPr vert="horz" wrap="square" lIns="0" tIns="8467" rIns="0" bIns="0" rtlCol="0">
            <a:spAutoFit/>
          </a:bodyPr>
          <a:lstStyle/>
          <a:p>
            <a:pPr marL="8467">
              <a:spcBef>
                <a:spcPts val="67"/>
              </a:spcBef>
              <a:tabLst>
                <a:tab pos="1539317" algn="l"/>
                <a:tab pos="1938964" algn="l"/>
                <a:tab pos="3060006" algn="l"/>
                <a:tab pos="3973182" algn="l"/>
                <a:tab pos="4206874" algn="l"/>
              </a:tabLst>
            </a:pPr>
            <a:r>
              <a:rPr sz="1600" spc="3" dirty="0">
                <a:latin typeface="Century Gothic"/>
                <a:cs typeface="Century Gothic"/>
              </a:rPr>
              <a:t>O</a:t>
            </a:r>
            <a:r>
              <a:rPr sz="1600" spc="-23" dirty="0">
                <a:latin typeface="Century Gothic"/>
                <a:cs typeface="Century Gothic"/>
              </a:rPr>
              <a:t>t</a:t>
            </a:r>
            <a:r>
              <a:rPr sz="1600" dirty="0">
                <a:latin typeface="Century Gothic"/>
                <a:cs typeface="Century Gothic"/>
              </a:rPr>
              <a:t>orga</a:t>
            </a:r>
            <a:r>
              <a:rPr sz="1600" spc="7" dirty="0">
                <a:latin typeface="Century Gothic"/>
                <a:cs typeface="Century Gothic"/>
              </a:rPr>
              <a:t>m</a:t>
            </a:r>
            <a:r>
              <a:rPr sz="1600" spc="10" dirty="0">
                <a:latin typeface="Century Gothic"/>
                <a:cs typeface="Century Gothic"/>
              </a:rPr>
              <a:t>i</a:t>
            </a:r>
            <a:r>
              <a:rPr sz="1600" dirty="0">
                <a:latin typeface="Century Gothic"/>
                <a:cs typeface="Century Gothic"/>
              </a:rPr>
              <a:t>en</a:t>
            </a:r>
            <a:r>
              <a:rPr sz="1600" spc="-30" dirty="0">
                <a:latin typeface="Century Gothic"/>
                <a:cs typeface="Century Gothic"/>
              </a:rPr>
              <a:t>t</a:t>
            </a:r>
            <a:r>
              <a:rPr sz="1600" dirty="0">
                <a:latin typeface="Century Gothic"/>
                <a:cs typeface="Century Gothic"/>
              </a:rPr>
              <a:t>o	</a:t>
            </a:r>
            <a:r>
              <a:rPr sz="1600" spc="7" dirty="0">
                <a:latin typeface="Century Gothic"/>
                <a:cs typeface="Century Gothic"/>
              </a:rPr>
              <a:t>d</a:t>
            </a:r>
            <a:r>
              <a:rPr sz="1600" dirty="0">
                <a:latin typeface="Century Gothic"/>
                <a:cs typeface="Century Gothic"/>
              </a:rPr>
              <a:t>e	</a:t>
            </a:r>
            <a:r>
              <a:rPr sz="1600" spc="-3" dirty="0">
                <a:latin typeface="Century Gothic"/>
                <a:cs typeface="Century Gothic"/>
              </a:rPr>
              <a:t>ad</a:t>
            </a:r>
            <a:r>
              <a:rPr sz="1600" spc="-7" dirty="0">
                <a:latin typeface="Century Gothic"/>
                <a:cs typeface="Century Gothic"/>
              </a:rPr>
              <a:t>e</a:t>
            </a:r>
            <a:r>
              <a:rPr sz="1600" spc="10" dirty="0">
                <a:latin typeface="Century Gothic"/>
                <a:cs typeface="Century Gothic"/>
              </a:rPr>
              <a:t>l</a:t>
            </a:r>
            <a:r>
              <a:rPr sz="1600" spc="-3" dirty="0">
                <a:latin typeface="Century Gothic"/>
                <a:cs typeface="Century Gothic"/>
              </a:rPr>
              <a:t>an</a:t>
            </a:r>
            <a:r>
              <a:rPr sz="1600" spc="-30" dirty="0">
                <a:latin typeface="Century Gothic"/>
                <a:cs typeface="Century Gothic"/>
              </a:rPr>
              <a:t>t</a:t>
            </a:r>
            <a:r>
              <a:rPr sz="1600" dirty="0">
                <a:latin typeface="Century Gothic"/>
                <a:cs typeface="Century Gothic"/>
              </a:rPr>
              <a:t>os	</a:t>
            </a:r>
            <a:r>
              <a:rPr sz="1600" spc="-3" dirty="0">
                <a:latin typeface="Century Gothic"/>
                <a:cs typeface="Century Gothic"/>
              </a:rPr>
              <a:t>d</a:t>
            </a:r>
            <a:r>
              <a:rPr sz="1600" spc="7" dirty="0">
                <a:latin typeface="Century Gothic"/>
                <a:cs typeface="Century Gothic"/>
              </a:rPr>
              <a:t>i</a:t>
            </a:r>
            <a:r>
              <a:rPr sz="1600" spc="-17" dirty="0">
                <a:latin typeface="Century Gothic"/>
                <a:cs typeface="Century Gothic"/>
              </a:rPr>
              <a:t>r</a:t>
            </a:r>
            <a:r>
              <a:rPr sz="1600" dirty="0">
                <a:latin typeface="Century Gothic"/>
                <a:cs typeface="Century Gothic"/>
              </a:rPr>
              <a:t>ec</a:t>
            </a:r>
            <a:r>
              <a:rPr sz="1600" spc="-23" dirty="0">
                <a:latin typeface="Century Gothic"/>
                <a:cs typeface="Century Gothic"/>
              </a:rPr>
              <a:t>t</a:t>
            </a:r>
            <a:r>
              <a:rPr sz="1600" dirty="0">
                <a:latin typeface="Century Gothic"/>
                <a:cs typeface="Century Gothic"/>
              </a:rPr>
              <a:t>os	y	</a:t>
            </a:r>
            <a:r>
              <a:rPr sz="1600" spc="-7" dirty="0">
                <a:latin typeface="Century Gothic"/>
                <a:cs typeface="Century Gothic"/>
              </a:rPr>
              <a:t>de</a:t>
            </a:r>
            <a:endParaRPr sz="1600">
              <a:latin typeface="Century Gothic"/>
              <a:cs typeface="Century Gothic"/>
            </a:endParaRPr>
          </a:p>
          <a:p>
            <a:pPr marL="8467">
              <a:spcBef>
                <a:spcPts val="17"/>
              </a:spcBef>
            </a:pPr>
            <a:r>
              <a:rPr sz="1600" spc="-3" dirty="0">
                <a:latin typeface="Century Gothic"/>
                <a:cs typeface="Century Gothic"/>
              </a:rPr>
              <a:t>materiales, </a:t>
            </a:r>
            <a:r>
              <a:rPr sz="1600" dirty="0">
                <a:latin typeface="Century Gothic"/>
                <a:cs typeface="Century Gothic"/>
              </a:rPr>
              <a:t>a </a:t>
            </a:r>
            <a:r>
              <a:rPr sz="1600" spc="-3" dirty="0">
                <a:latin typeface="Century Gothic"/>
                <a:cs typeface="Century Gothic"/>
              </a:rPr>
              <a:t>solicitud del ejecutor de</a:t>
            </a:r>
            <a:r>
              <a:rPr sz="1600" spc="27" dirty="0">
                <a:latin typeface="Century Gothic"/>
                <a:cs typeface="Century Gothic"/>
              </a:rPr>
              <a:t> </a:t>
            </a:r>
            <a:r>
              <a:rPr sz="1600" spc="-3" dirty="0">
                <a:latin typeface="Century Gothic"/>
                <a:cs typeface="Century Gothic"/>
              </a:rPr>
              <a:t>obra</a:t>
            </a:r>
            <a:endParaRPr sz="1600">
              <a:latin typeface="Century Gothic"/>
              <a:cs typeface="Century Gothic"/>
            </a:endParaRPr>
          </a:p>
        </p:txBody>
      </p:sp>
      <p:sp>
        <p:nvSpPr>
          <p:cNvPr id="5" name="object 5"/>
          <p:cNvSpPr/>
          <p:nvPr/>
        </p:nvSpPr>
        <p:spPr>
          <a:xfrm>
            <a:off x="11452013" y="685800"/>
            <a:ext cx="739987" cy="5486400"/>
          </a:xfrm>
          <a:custGeom>
            <a:avLst/>
            <a:gdLst/>
            <a:ahLst/>
            <a:cxnLst/>
            <a:rect l="l" t="t" r="r" b="b"/>
            <a:pathLst>
              <a:path w="1109980" h="8229600">
                <a:moveTo>
                  <a:pt x="0" y="8229600"/>
                </a:moveTo>
                <a:lnTo>
                  <a:pt x="1109980" y="8229600"/>
                </a:lnTo>
                <a:lnTo>
                  <a:pt x="1109980" y="0"/>
                </a:lnTo>
                <a:lnTo>
                  <a:pt x="0" y="0"/>
                </a:lnTo>
                <a:lnTo>
                  <a:pt x="0" y="8229600"/>
                </a:lnTo>
                <a:close/>
              </a:path>
            </a:pathLst>
          </a:custGeom>
          <a:solidFill>
            <a:srgbClr val="18354F"/>
          </a:solidFill>
        </p:spPr>
        <p:txBody>
          <a:bodyPr wrap="square" lIns="0" tIns="0" rIns="0" bIns="0" rtlCol="0"/>
          <a:lstStyle/>
          <a:p>
            <a:endParaRPr sz="1200"/>
          </a:p>
        </p:txBody>
      </p:sp>
      <p:sp>
        <p:nvSpPr>
          <p:cNvPr id="6" name="object 6"/>
          <p:cNvSpPr txBox="1"/>
          <p:nvPr/>
        </p:nvSpPr>
        <p:spPr>
          <a:xfrm>
            <a:off x="804545" y="3033791"/>
            <a:ext cx="2854960" cy="1875536"/>
          </a:xfrm>
          <a:prstGeom prst="rect">
            <a:avLst/>
          </a:prstGeom>
        </p:spPr>
        <p:txBody>
          <a:bodyPr vert="horz" wrap="square" lIns="0" tIns="80857" rIns="0" bIns="0" rtlCol="0">
            <a:spAutoFit/>
          </a:bodyPr>
          <a:lstStyle/>
          <a:p>
            <a:pPr marL="18204">
              <a:spcBef>
                <a:spcPts val="637"/>
              </a:spcBef>
            </a:pPr>
            <a:r>
              <a:rPr sz="1867" spc="-3" dirty="0">
                <a:solidFill>
                  <a:srgbClr val="18354F"/>
                </a:solidFill>
                <a:latin typeface="Century Gothic"/>
                <a:cs typeface="Century Gothic"/>
              </a:rPr>
              <a:t>De </a:t>
            </a:r>
            <a:r>
              <a:rPr sz="1867" dirty="0">
                <a:solidFill>
                  <a:srgbClr val="18354F"/>
                </a:solidFill>
                <a:latin typeface="Century Gothic"/>
                <a:cs typeface="Century Gothic"/>
              </a:rPr>
              <a:t>manera</a:t>
            </a:r>
            <a:r>
              <a:rPr sz="1867" spc="-47" dirty="0">
                <a:solidFill>
                  <a:srgbClr val="18354F"/>
                </a:solidFill>
                <a:latin typeface="Century Gothic"/>
                <a:cs typeface="Century Gothic"/>
              </a:rPr>
              <a:t> </a:t>
            </a:r>
            <a:r>
              <a:rPr sz="1867" dirty="0">
                <a:solidFill>
                  <a:srgbClr val="18354F"/>
                </a:solidFill>
                <a:latin typeface="Century Gothic"/>
                <a:cs typeface="Century Gothic"/>
              </a:rPr>
              <a:t>excepcional</a:t>
            </a:r>
            <a:endParaRPr sz="1867">
              <a:latin typeface="Century Gothic"/>
              <a:cs typeface="Century Gothic"/>
            </a:endParaRPr>
          </a:p>
          <a:p>
            <a:pPr marL="8467" marR="3387">
              <a:lnSpc>
                <a:spcPts val="5267"/>
              </a:lnSpc>
              <a:spcBef>
                <a:spcPts val="1537"/>
              </a:spcBef>
            </a:pPr>
            <a:r>
              <a:rPr sz="4400" b="1" dirty="0">
                <a:solidFill>
                  <a:srgbClr val="18354F"/>
                </a:solidFill>
                <a:latin typeface="Century Gothic"/>
                <a:cs typeface="Century Gothic"/>
              </a:rPr>
              <a:t>Medidas  </a:t>
            </a:r>
            <a:r>
              <a:rPr sz="4400" b="1" spc="-3" dirty="0">
                <a:solidFill>
                  <a:srgbClr val="18354F"/>
                </a:solidFill>
                <a:latin typeface="Century Gothic"/>
                <a:cs typeface="Century Gothic"/>
              </a:rPr>
              <a:t>aplicables</a:t>
            </a:r>
            <a:endParaRPr sz="4400">
              <a:latin typeface="Century Gothic"/>
              <a:cs typeface="Century Gothic"/>
            </a:endParaRPr>
          </a:p>
        </p:txBody>
      </p:sp>
      <p:grpSp>
        <p:nvGrpSpPr>
          <p:cNvPr id="7" name="object 7"/>
          <p:cNvGrpSpPr/>
          <p:nvPr/>
        </p:nvGrpSpPr>
        <p:grpSpPr>
          <a:xfrm>
            <a:off x="5209716" y="2103808"/>
            <a:ext cx="604520" cy="601133"/>
            <a:chOff x="7814574" y="3155711"/>
            <a:chExt cx="906780" cy="901700"/>
          </a:xfrm>
        </p:grpSpPr>
        <p:sp>
          <p:nvSpPr>
            <p:cNvPr id="8" name="object 8"/>
            <p:cNvSpPr/>
            <p:nvPr/>
          </p:nvSpPr>
          <p:spPr>
            <a:xfrm>
              <a:off x="7814574" y="3155711"/>
              <a:ext cx="906251" cy="901674"/>
            </a:xfrm>
            <a:prstGeom prst="rect">
              <a:avLst/>
            </a:prstGeom>
            <a:blipFill>
              <a:blip r:embed="rId2" cstate="print"/>
              <a:stretch>
                <a:fillRect/>
              </a:stretch>
            </a:blipFill>
          </p:spPr>
          <p:txBody>
            <a:bodyPr wrap="square" lIns="0" tIns="0" rIns="0" bIns="0" rtlCol="0"/>
            <a:lstStyle/>
            <a:p>
              <a:endParaRPr sz="1200"/>
            </a:p>
          </p:txBody>
        </p:sp>
        <p:sp>
          <p:nvSpPr>
            <p:cNvPr id="9" name="object 9"/>
            <p:cNvSpPr/>
            <p:nvPr/>
          </p:nvSpPr>
          <p:spPr>
            <a:xfrm>
              <a:off x="8039100" y="3332479"/>
              <a:ext cx="454659" cy="619760"/>
            </a:xfrm>
            <a:prstGeom prst="rect">
              <a:avLst/>
            </a:prstGeom>
            <a:blipFill>
              <a:blip r:embed="rId3" cstate="print"/>
              <a:stretch>
                <a:fillRect/>
              </a:stretch>
            </a:blipFill>
          </p:spPr>
          <p:txBody>
            <a:bodyPr wrap="square" lIns="0" tIns="0" rIns="0" bIns="0" rtlCol="0"/>
            <a:lstStyle/>
            <a:p>
              <a:endParaRPr sz="1200"/>
            </a:p>
          </p:txBody>
        </p:sp>
        <p:sp>
          <p:nvSpPr>
            <p:cNvPr id="10" name="object 10"/>
            <p:cNvSpPr/>
            <p:nvPr/>
          </p:nvSpPr>
          <p:spPr>
            <a:xfrm>
              <a:off x="7848600" y="3162299"/>
              <a:ext cx="838200" cy="838200"/>
            </a:xfrm>
            <a:custGeom>
              <a:avLst/>
              <a:gdLst/>
              <a:ahLst/>
              <a:cxnLst/>
              <a:rect l="l" t="t" r="r" b="b"/>
              <a:pathLst>
                <a:path w="838200" h="838200">
                  <a:moveTo>
                    <a:pt x="419100" y="0"/>
                  </a:moveTo>
                  <a:lnTo>
                    <a:pt x="370213" y="2818"/>
                  </a:lnTo>
                  <a:lnTo>
                    <a:pt x="322985" y="11065"/>
                  </a:lnTo>
                  <a:lnTo>
                    <a:pt x="277731" y="24426"/>
                  </a:lnTo>
                  <a:lnTo>
                    <a:pt x="234764" y="42587"/>
                  </a:lnTo>
                  <a:lnTo>
                    <a:pt x="194399" y="65234"/>
                  </a:lnTo>
                  <a:lnTo>
                    <a:pt x="156949" y="92053"/>
                  </a:lnTo>
                  <a:lnTo>
                    <a:pt x="122729" y="122729"/>
                  </a:lnTo>
                  <a:lnTo>
                    <a:pt x="92053" y="156949"/>
                  </a:lnTo>
                  <a:lnTo>
                    <a:pt x="65234" y="194399"/>
                  </a:lnTo>
                  <a:lnTo>
                    <a:pt x="42587" y="234764"/>
                  </a:lnTo>
                  <a:lnTo>
                    <a:pt x="24426" y="277731"/>
                  </a:lnTo>
                  <a:lnTo>
                    <a:pt x="11065" y="322985"/>
                  </a:lnTo>
                  <a:lnTo>
                    <a:pt x="2818" y="370213"/>
                  </a:lnTo>
                  <a:lnTo>
                    <a:pt x="0" y="419100"/>
                  </a:lnTo>
                  <a:lnTo>
                    <a:pt x="2818" y="467986"/>
                  </a:lnTo>
                  <a:lnTo>
                    <a:pt x="11065" y="515214"/>
                  </a:lnTo>
                  <a:lnTo>
                    <a:pt x="24426" y="560468"/>
                  </a:lnTo>
                  <a:lnTo>
                    <a:pt x="42587" y="603435"/>
                  </a:lnTo>
                  <a:lnTo>
                    <a:pt x="65234" y="643800"/>
                  </a:lnTo>
                  <a:lnTo>
                    <a:pt x="92053" y="681250"/>
                  </a:lnTo>
                  <a:lnTo>
                    <a:pt x="122729" y="715470"/>
                  </a:lnTo>
                  <a:lnTo>
                    <a:pt x="156949" y="746146"/>
                  </a:lnTo>
                  <a:lnTo>
                    <a:pt x="194399" y="772965"/>
                  </a:lnTo>
                  <a:lnTo>
                    <a:pt x="234764" y="795612"/>
                  </a:lnTo>
                  <a:lnTo>
                    <a:pt x="277731" y="813773"/>
                  </a:lnTo>
                  <a:lnTo>
                    <a:pt x="322985" y="827134"/>
                  </a:lnTo>
                  <a:lnTo>
                    <a:pt x="370213" y="835381"/>
                  </a:lnTo>
                  <a:lnTo>
                    <a:pt x="419100" y="838200"/>
                  </a:lnTo>
                  <a:lnTo>
                    <a:pt x="467986" y="835381"/>
                  </a:lnTo>
                  <a:lnTo>
                    <a:pt x="515214" y="827134"/>
                  </a:lnTo>
                  <a:lnTo>
                    <a:pt x="560468" y="813773"/>
                  </a:lnTo>
                  <a:lnTo>
                    <a:pt x="603435" y="795612"/>
                  </a:lnTo>
                  <a:lnTo>
                    <a:pt x="643800" y="772965"/>
                  </a:lnTo>
                  <a:lnTo>
                    <a:pt x="681250" y="746146"/>
                  </a:lnTo>
                  <a:lnTo>
                    <a:pt x="715470" y="715470"/>
                  </a:lnTo>
                  <a:lnTo>
                    <a:pt x="746146" y="681250"/>
                  </a:lnTo>
                  <a:lnTo>
                    <a:pt x="772965" y="643800"/>
                  </a:lnTo>
                  <a:lnTo>
                    <a:pt x="795612" y="603435"/>
                  </a:lnTo>
                  <a:lnTo>
                    <a:pt x="813773" y="560468"/>
                  </a:lnTo>
                  <a:lnTo>
                    <a:pt x="827134" y="515214"/>
                  </a:lnTo>
                  <a:lnTo>
                    <a:pt x="835381" y="467986"/>
                  </a:lnTo>
                  <a:lnTo>
                    <a:pt x="838200" y="419100"/>
                  </a:lnTo>
                  <a:lnTo>
                    <a:pt x="835381" y="370213"/>
                  </a:lnTo>
                  <a:lnTo>
                    <a:pt x="827134" y="322985"/>
                  </a:lnTo>
                  <a:lnTo>
                    <a:pt x="813773" y="277731"/>
                  </a:lnTo>
                  <a:lnTo>
                    <a:pt x="795612" y="234764"/>
                  </a:lnTo>
                  <a:lnTo>
                    <a:pt x="772965" y="194399"/>
                  </a:lnTo>
                  <a:lnTo>
                    <a:pt x="746146" y="156949"/>
                  </a:lnTo>
                  <a:lnTo>
                    <a:pt x="715470" y="122729"/>
                  </a:lnTo>
                  <a:lnTo>
                    <a:pt x="681250" y="92053"/>
                  </a:lnTo>
                  <a:lnTo>
                    <a:pt x="643800" y="65234"/>
                  </a:lnTo>
                  <a:lnTo>
                    <a:pt x="603435" y="42587"/>
                  </a:lnTo>
                  <a:lnTo>
                    <a:pt x="560468" y="24426"/>
                  </a:lnTo>
                  <a:lnTo>
                    <a:pt x="515214" y="11065"/>
                  </a:lnTo>
                  <a:lnTo>
                    <a:pt x="467986" y="2818"/>
                  </a:lnTo>
                  <a:lnTo>
                    <a:pt x="419100" y="0"/>
                  </a:lnTo>
                  <a:close/>
                </a:path>
              </a:pathLst>
            </a:custGeom>
            <a:solidFill>
              <a:srgbClr val="18354F"/>
            </a:solidFill>
          </p:spPr>
          <p:txBody>
            <a:bodyPr wrap="square" lIns="0" tIns="0" rIns="0" bIns="0" rtlCol="0"/>
            <a:lstStyle/>
            <a:p>
              <a:endParaRPr sz="1200"/>
            </a:p>
          </p:txBody>
        </p:sp>
      </p:grpSp>
      <p:sp>
        <p:nvSpPr>
          <p:cNvPr id="11" name="object 11"/>
          <p:cNvSpPr txBox="1"/>
          <p:nvPr/>
        </p:nvSpPr>
        <p:spPr>
          <a:xfrm>
            <a:off x="5482844" y="2274739"/>
            <a:ext cx="55457" cy="213670"/>
          </a:xfrm>
          <a:prstGeom prst="rect">
            <a:avLst/>
          </a:prstGeom>
        </p:spPr>
        <p:txBody>
          <a:bodyPr vert="horz" wrap="square" lIns="0" tIns="8467" rIns="0" bIns="0" rtlCol="0">
            <a:spAutoFit/>
          </a:bodyPr>
          <a:lstStyle/>
          <a:p>
            <a:pPr marL="8467">
              <a:spcBef>
                <a:spcPts val="67"/>
              </a:spcBef>
            </a:pPr>
            <a:r>
              <a:rPr sz="1333" dirty="0">
                <a:solidFill>
                  <a:srgbClr val="FFFFFF"/>
                </a:solidFill>
                <a:latin typeface="Century Gothic"/>
                <a:cs typeface="Century Gothic"/>
              </a:rPr>
              <a:t>I</a:t>
            </a:r>
            <a:endParaRPr sz="1333">
              <a:latin typeface="Century Gothic"/>
              <a:cs typeface="Century Gothic"/>
            </a:endParaRPr>
          </a:p>
        </p:txBody>
      </p:sp>
      <p:grpSp>
        <p:nvGrpSpPr>
          <p:cNvPr id="12" name="object 12"/>
          <p:cNvGrpSpPr/>
          <p:nvPr/>
        </p:nvGrpSpPr>
        <p:grpSpPr>
          <a:xfrm>
            <a:off x="5209716" y="3246808"/>
            <a:ext cx="604520" cy="601133"/>
            <a:chOff x="7814574" y="4870211"/>
            <a:chExt cx="906780" cy="901700"/>
          </a:xfrm>
        </p:grpSpPr>
        <p:sp>
          <p:nvSpPr>
            <p:cNvPr id="13" name="object 13"/>
            <p:cNvSpPr/>
            <p:nvPr/>
          </p:nvSpPr>
          <p:spPr>
            <a:xfrm>
              <a:off x="7814574" y="4870211"/>
              <a:ext cx="906251" cy="901674"/>
            </a:xfrm>
            <a:prstGeom prst="rect">
              <a:avLst/>
            </a:prstGeom>
            <a:blipFill>
              <a:blip r:embed="rId2" cstate="print"/>
              <a:stretch>
                <a:fillRect/>
              </a:stretch>
            </a:blipFill>
          </p:spPr>
          <p:txBody>
            <a:bodyPr wrap="square" lIns="0" tIns="0" rIns="0" bIns="0" rtlCol="0"/>
            <a:lstStyle/>
            <a:p>
              <a:endParaRPr sz="1200"/>
            </a:p>
          </p:txBody>
        </p:sp>
        <p:sp>
          <p:nvSpPr>
            <p:cNvPr id="14" name="object 14"/>
            <p:cNvSpPr/>
            <p:nvPr/>
          </p:nvSpPr>
          <p:spPr>
            <a:xfrm>
              <a:off x="8008620" y="5046980"/>
              <a:ext cx="513079" cy="619760"/>
            </a:xfrm>
            <a:prstGeom prst="rect">
              <a:avLst/>
            </a:prstGeom>
            <a:blipFill>
              <a:blip r:embed="rId4" cstate="print"/>
              <a:stretch>
                <a:fillRect/>
              </a:stretch>
            </a:blipFill>
          </p:spPr>
          <p:txBody>
            <a:bodyPr wrap="square" lIns="0" tIns="0" rIns="0" bIns="0" rtlCol="0"/>
            <a:lstStyle/>
            <a:p>
              <a:endParaRPr sz="1200"/>
            </a:p>
          </p:txBody>
        </p:sp>
        <p:sp>
          <p:nvSpPr>
            <p:cNvPr id="15" name="object 15"/>
            <p:cNvSpPr/>
            <p:nvPr/>
          </p:nvSpPr>
          <p:spPr>
            <a:xfrm>
              <a:off x="7848600" y="4876800"/>
              <a:ext cx="838200" cy="838200"/>
            </a:xfrm>
            <a:custGeom>
              <a:avLst/>
              <a:gdLst/>
              <a:ahLst/>
              <a:cxnLst/>
              <a:rect l="l" t="t" r="r" b="b"/>
              <a:pathLst>
                <a:path w="838200" h="838200">
                  <a:moveTo>
                    <a:pt x="419100" y="0"/>
                  </a:moveTo>
                  <a:lnTo>
                    <a:pt x="370213" y="2818"/>
                  </a:lnTo>
                  <a:lnTo>
                    <a:pt x="322985" y="11065"/>
                  </a:lnTo>
                  <a:lnTo>
                    <a:pt x="277731" y="24426"/>
                  </a:lnTo>
                  <a:lnTo>
                    <a:pt x="234764" y="42587"/>
                  </a:lnTo>
                  <a:lnTo>
                    <a:pt x="194399" y="65234"/>
                  </a:lnTo>
                  <a:lnTo>
                    <a:pt x="156949" y="92053"/>
                  </a:lnTo>
                  <a:lnTo>
                    <a:pt x="122729" y="122729"/>
                  </a:lnTo>
                  <a:lnTo>
                    <a:pt x="92053" y="156949"/>
                  </a:lnTo>
                  <a:lnTo>
                    <a:pt x="65234" y="194399"/>
                  </a:lnTo>
                  <a:lnTo>
                    <a:pt x="42587" y="234764"/>
                  </a:lnTo>
                  <a:lnTo>
                    <a:pt x="24426" y="277731"/>
                  </a:lnTo>
                  <a:lnTo>
                    <a:pt x="11065" y="322985"/>
                  </a:lnTo>
                  <a:lnTo>
                    <a:pt x="2818" y="370213"/>
                  </a:lnTo>
                  <a:lnTo>
                    <a:pt x="0" y="419100"/>
                  </a:lnTo>
                  <a:lnTo>
                    <a:pt x="2818" y="467986"/>
                  </a:lnTo>
                  <a:lnTo>
                    <a:pt x="11065" y="515214"/>
                  </a:lnTo>
                  <a:lnTo>
                    <a:pt x="24426" y="560468"/>
                  </a:lnTo>
                  <a:lnTo>
                    <a:pt x="42587" y="603435"/>
                  </a:lnTo>
                  <a:lnTo>
                    <a:pt x="65234" y="643800"/>
                  </a:lnTo>
                  <a:lnTo>
                    <a:pt x="92053" y="681250"/>
                  </a:lnTo>
                  <a:lnTo>
                    <a:pt x="122729" y="715470"/>
                  </a:lnTo>
                  <a:lnTo>
                    <a:pt x="156949" y="746146"/>
                  </a:lnTo>
                  <a:lnTo>
                    <a:pt x="194399" y="772965"/>
                  </a:lnTo>
                  <a:lnTo>
                    <a:pt x="234764" y="795612"/>
                  </a:lnTo>
                  <a:lnTo>
                    <a:pt x="277731" y="813773"/>
                  </a:lnTo>
                  <a:lnTo>
                    <a:pt x="322985" y="827134"/>
                  </a:lnTo>
                  <a:lnTo>
                    <a:pt x="370213" y="835381"/>
                  </a:lnTo>
                  <a:lnTo>
                    <a:pt x="419100" y="838200"/>
                  </a:lnTo>
                  <a:lnTo>
                    <a:pt x="467986" y="835381"/>
                  </a:lnTo>
                  <a:lnTo>
                    <a:pt x="515214" y="827134"/>
                  </a:lnTo>
                  <a:lnTo>
                    <a:pt x="560468" y="813773"/>
                  </a:lnTo>
                  <a:lnTo>
                    <a:pt x="603435" y="795612"/>
                  </a:lnTo>
                  <a:lnTo>
                    <a:pt x="643800" y="772965"/>
                  </a:lnTo>
                  <a:lnTo>
                    <a:pt x="681250" y="746146"/>
                  </a:lnTo>
                  <a:lnTo>
                    <a:pt x="715470" y="715470"/>
                  </a:lnTo>
                  <a:lnTo>
                    <a:pt x="746146" y="681250"/>
                  </a:lnTo>
                  <a:lnTo>
                    <a:pt x="772965" y="643800"/>
                  </a:lnTo>
                  <a:lnTo>
                    <a:pt x="795612" y="603435"/>
                  </a:lnTo>
                  <a:lnTo>
                    <a:pt x="813773" y="560468"/>
                  </a:lnTo>
                  <a:lnTo>
                    <a:pt x="827134" y="515214"/>
                  </a:lnTo>
                  <a:lnTo>
                    <a:pt x="835381" y="467986"/>
                  </a:lnTo>
                  <a:lnTo>
                    <a:pt x="838200" y="419100"/>
                  </a:lnTo>
                  <a:lnTo>
                    <a:pt x="835381" y="370213"/>
                  </a:lnTo>
                  <a:lnTo>
                    <a:pt x="827134" y="322985"/>
                  </a:lnTo>
                  <a:lnTo>
                    <a:pt x="813773" y="277731"/>
                  </a:lnTo>
                  <a:lnTo>
                    <a:pt x="795612" y="234764"/>
                  </a:lnTo>
                  <a:lnTo>
                    <a:pt x="772965" y="194399"/>
                  </a:lnTo>
                  <a:lnTo>
                    <a:pt x="746146" y="156949"/>
                  </a:lnTo>
                  <a:lnTo>
                    <a:pt x="715470" y="122729"/>
                  </a:lnTo>
                  <a:lnTo>
                    <a:pt x="681250" y="92053"/>
                  </a:lnTo>
                  <a:lnTo>
                    <a:pt x="643800" y="65234"/>
                  </a:lnTo>
                  <a:lnTo>
                    <a:pt x="603435" y="42587"/>
                  </a:lnTo>
                  <a:lnTo>
                    <a:pt x="560468" y="24426"/>
                  </a:lnTo>
                  <a:lnTo>
                    <a:pt x="515214" y="11065"/>
                  </a:lnTo>
                  <a:lnTo>
                    <a:pt x="467986" y="2818"/>
                  </a:lnTo>
                  <a:lnTo>
                    <a:pt x="419100" y="0"/>
                  </a:lnTo>
                  <a:close/>
                </a:path>
              </a:pathLst>
            </a:custGeom>
            <a:solidFill>
              <a:srgbClr val="18354F"/>
            </a:solidFill>
          </p:spPr>
          <p:txBody>
            <a:bodyPr wrap="square" lIns="0" tIns="0" rIns="0" bIns="0" rtlCol="0"/>
            <a:lstStyle/>
            <a:p>
              <a:endParaRPr sz="1200"/>
            </a:p>
          </p:txBody>
        </p:sp>
      </p:grpSp>
      <p:sp>
        <p:nvSpPr>
          <p:cNvPr id="16" name="object 16"/>
          <p:cNvSpPr txBox="1"/>
          <p:nvPr/>
        </p:nvSpPr>
        <p:spPr>
          <a:xfrm>
            <a:off x="5462524" y="3417994"/>
            <a:ext cx="98213" cy="213670"/>
          </a:xfrm>
          <a:prstGeom prst="rect">
            <a:avLst/>
          </a:prstGeom>
        </p:spPr>
        <p:txBody>
          <a:bodyPr vert="horz" wrap="square" lIns="0" tIns="8467" rIns="0" bIns="0" rtlCol="0">
            <a:spAutoFit/>
          </a:bodyPr>
          <a:lstStyle/>
          <a:p>
            <a:pPr marL="8467">
              <a:spcBef>
                <a:spcPts val="67"/>
              </a:spcBef>
            </a:pPr>
            <a:r>
              <a:rPr sz="1333" spc="17" dirty="0">
                <a:solidFill>
                  <a:srgbClr val="FFFFFF"/>
                </a:solidFill>
                <a:latin typeface="Century Gothic"/>
                <a:cs typeface="Century Gothic"/>
              </a:rPr>
              <a:t>II</a:t>
            </a:r>
            <a:endParaRPr sz="1333">
              <a:latin typeface="Century Gothic"/>
              <a:cs typeface="Century Gothic"/>
            </a:endParaRPr>
          </a:p>
        </p:txBody>
      </p:sp>
      <p:grpSp>
        <p:nvGrpSpPr>
          <p:cNvPr id="17" name="object 17"/>
          <p:cNvGrpSpPr/>
          <p:nvPr/>
        </p:nvGrpSpPr>
        <p:grpSpPr>
          <a:xfrm>
            <a:off x="5209716" y="4389808"/>
            <a:ext cx="604520" cy="601133"/>
            <a:chOff x="7814574" y="6584711"/>
            <a:chExt cx="906780" cy="901700"/>
          </a:xfrm>
        </p:grpSpPr>
        <p:sp>
          <p:nvSpPr>
            <p:cNvPr id="18" name="object 18"/>
            <p:cNvSpPr/>
            <p:nvPr/>
          </p:nvSpPr>
          <p:spPr>
            <a:xfrm>
              <a:off x="7814574" y="6584711"/>
              <a:ext cx="906251" cy="901674"/>
            </a:xfrm>
            <a:prstGeom prst="rect">
              <a:avLst/>
            </a:prstGeom>
            <a:blipFill>
              <a:blip r:embed="rId2" cstate="print"/>
              <a:stretch>
                <a:fillRect/>
              </a:stretch>
            </a:blipFill>
          </p:spPr>
          <p:txBody>
            <a:bodyPr wrap="square" lIns="0" tIns="0" rIns="0" bIns="0" rtlCol="0"/>
            <a:lstStyle/>
            <a:p>
              <a:endParaRPr sz="1200"/>
            </a:p>
          </p:txBody>
        </p:sp>
        <p:sp>
          <p:nvSpPr>
            <p:cNvPr id="19" name="object 19"/>
            <p:cNvSpPr/>
            <p:nvPr/>
          </p:nvSpPr>
          <p:spPr>
            <a:xfrm>
              <a:off x="7980680" y="6761480"/>
              <a:ext cx="571500" cy="619760"/>
            </a:xfrm>
            <a:prstGeom prst="rect">
              <a:avLst/>
            </a:prstGeom>
            <a:blipFill>
              <a:blip r:embed="rId5" cstate="print"/>
              <a:stretch>
                <a:fillRect/>
              </a:stretch>
            </a:blipFill>
          </p:spPr>
          <p:txBody>
            <a:bodyPr wrap="square" lIns="0" tIns="0" rIns="0" bIns="0" rtlCol="0"/>
            <a:lstStyle/>
            <a:p>
              <a:endParaRPr sz="1200"/>
            </a:p>
          </p:txBody>
        </p:sp>
        <p:sp>
          <p:nvSpPr>
            <p:cNvPr id="20" name="object 20"/>
            <p:cNvSpPr/>
            <p:nvPr/>
          </p:nvSpPr>
          <p:spPr>
            <a:xfrm>
              <a:off x="7848600" y="6591300"/>
              <a:ext cx="838200" cy="838200"/>
            </a:xfrm>
            <a:custGeom>
              <a:avLst/>
              <a:gdLst/>
              <a:ahLst/>
              <a:cxnLst/>
              <a:rect l="l" t="t" r="r" b="b"/>
              <a:pathLst>
                <a:path w="838200" h="838200">
                  <a:moveTo>
                    <a:pt x="419100" y="0"/>
                  </a:moveTo>
                  <a:lnTo>
                    <a:pt x="370213" y="2818"/>
                  </a:lnTo>
                  <a:lnTo>
                    <a:pt x="322985" y="11065"/>
                  </a:lnTo>
                  <a:lnTo>
                    <a:pt x="277731" y="24426"/>
                  </a:lnTo>
                  <a:lnTo>
                    <a:pt x="234764" y="42587"/>
                  </a:lnTo>
                  <a:lnTo>
                    <a:pt x="194399" y="65234"/>
                  </a:lnTo>
                  <a:lnTo>
                    <a:pt x="156949" y="92053"/>
                  </a:lnTo>
                  <a:lnTo>
                    <a:pt x="122729" y="122729"/>
                  </a:lnTo>
                  <a:lnTo>
                    <a:pt x="92053" y="156949"/>
                  </a:lnTo>
                  <a:lnTo>
                    <a:pt x="65234" y="194399"/>
                  </a:lnTo>
                  <a:lnTo>
                    <a:pt x="42587" y="234764"/>
                  </a:lnTo>
                  <a:lnTo>
                    <a:pt x="24426" y="277731"/>
                  </a:lnTo>
                  <a:lnTo>
                    <a:pt x="11065" y="322985"/>
                  </a:lnTo>
                  <a:lnTo>
                    <a:pt x="2818" y="370213"/>
                  </a:lnTo>
                  <a:lnTo>
                    <a:pt x="0" y="419100"/>
                  </a:lnTo>
                  <a:lnTo>
                    <a:pt x="2818" y="467986"/>
                  </a:lnTo>
                  <a:lnTo>
                    <a:pt x="11065" y="515214"/>
                  </a:lnTo>
                  <a:lnTo>
                    <a:pt x="24426" y="560468"/>
                  </a:lnTo>
                  <a:lnTo>
                    <a:pt x="42587" y="603435"/>
                  </a:lnTo>
                  <a:lnTo>
                    <a:pt x="65234" y="643800"/>
                  </a:lnTo>
                  <a:lnTo>
                    <a:pt x="92053" y="681250"/>
                  </a:lnTo>
                  <a:lnTo>
                    <a:pt x="122729" y="715470"/>
                  </a:lnTo>
                  <a:lnTo>
                    <a:pt x="156949" y="746146"/>
                  </a:lnTo>
                  <a:lnTo>
                    <a:pt x="194399" y="772965"/>
                  </a:lnTo>
                  <a:lnTo>
                    <a:pt x="234764" y="795612"/>
                  </a:lnTo>
                  <a:lnTo>
                    <a:pt x="277731" y="813773"/>
                  </a:lnTo>
                  <a:lnTo>
                    <a:pt x="322985" y="827134"/>
                  </a:lnTo>
                  <a:lnTo>
                    <a:pt x="370213" y="835381"/>
                  </a:lnTo>
                  <a:lnTo>
                    <a:pt x="419100" y="838200"/>
                  </a:lnTo>
                  <a:lnTo>
                    <a:pt x="467986" y="835381"/>
                  </a:lnTo>
                  <a:lnTo>
                    <a:pt x="515214" y="827134"/>
                  </a:lnTo>
                  <a:lnTo>
                    <a:pt x="560468" y="813773"/>
                  </a:lnTo>
                  <a:lnTo>
                    <a:pt x="603435" y="795612"/>
                  </a:lnTo>
                  <a:lnTo>
                    <a:pt x="643800" y="772965"/>
                  </a:lnTo>
                  <a:lnTo>
                    <a:pt x="681250" y="746146"/>
                  </a:lnTo>
                  <a:lnTo>
                    <a:pt x="715470" y="715470"/>
                  </a:lnTo>
                  <a:lnTo>
                    <a:pt x="746146" y="681250"/>
                  </a:lnTo>
                  <a:lnTo>
                    <a:pt x="772965" y="643800"/>
                  </a:lnTo>
                  <a:lnTo>
                    <a:pt x="795612" y="603435"/>
                  </a:lnTo>
                  <a:lnTo>
                    <a:pt x="813773" y="560468"/>
                  </a:lnTo>
                  <a:lnTo>
                    <a:pt x="827134" y="515214"/>
                  </a:lnTo>
                  <a:lnTo>
                    <a:pt x="835381" y="467986"/>
                  </a:lnTo>
                  <a:lnTo>
                    <a:pt x="838200" y="419100"/>
                  </a:lnTo>
                  <a:lnTo>
                    <a:pt x="835381" y="370213"/>
                  </a:lnTo>
                  <a:lnTo>
                    <a:pt x="827134" y="322985"/>
                  </a:lnTo>
                  <a:lnTo>
                    <a:pt x="813773" y="277731"/>
                  </a:lnTo>
                  <a:lnTo>
                    <a:pt x="795612" y="234764"/>
                  </a:lnTo>
                  <a:lnTo>
                    <a:pt x="772965" y="194399"/>
                  </a:lnTo>
                  <a:lnTo>
                    <a:pt x="746146" y="156949"/>
                  </a:lnTo>
                  <a:lnTo>
                    <a:pt x="715470" y="122729"/>
                  </a:lnTo>
                  <a:lnTo>
                    <a:pt x="681250" y="92053"/>
                  </a:lnTo>
                  <a:lnTo>
                    <a:pt x="643800" y="65234"/>
                  </a:lnTo>
                  <a:lnTo>
                    <a:pt x="603435" y="42587"/>
                  </a:lnTo>
                  <a:lnTo>
                    <a:pt x="560468" y="24426"/>
                  </a:lnTo>
                  <a:lnTo>
                    <a:pt x="515214" y="11065"/>
                  </a:lnTo>
                  <a:lnTo>
                    <a:pt x="467986" y="2818"/>
                  </a:lnTo>
                  <a:lnTo>
                    <a:pt x="419100" y="0"/>
                  </a:lnTo>
                  <a:close/>
                </a:path>
              </a:pathLst>
            </a:custGeom>
            <a:solidFill>
              <a:srgbClr val="18354F"/>
            </a:solidFill>
          </p:spPr>
          <p:txBody>
            <a:bodyPr wrap="square" lIns="0" tIns="0" rIns="0" bIns="0" rtlCol="0"/>
            <a:lstStyle/>
            <a:p>
              <a:endParaRPr sz="1200"/>
            </a:p>
          </p:txBody>
        </p:sp>
      </p:grpSp>
      <p:sp>
        <p:nvSpPr>
          <p:cNvPr id="21" name="object 21"/>
          <p:cNvSpPr txBox="1"/>
          <p:nvPr/>
        </p:nvSpPr>
        <p:spPr>
          <a:xfrm>
            <a:off x="5443897" y="4560951"/>
            <a:ext cx="138853" cy="213670"/>
          </a:xfrm>
          <a:prstGeom prst="rect">
            <a:avLst/>
          </a:prstGeom>
        </p:spPr>
        <p:txBody>
          <a:bodyPr vert="horz" wrap="square" lIns="0" tIns="8467" rIns="0" bIns="0" rtlCol="0">
            <a:spAutoFit/>
          </a:bodyPr>
          <a:lstStyle/>
          <a:p>
            <a:pPr marL="8467">
              <a:spcBef>
                <a:spcPts val="67"/>
              </a:spcBef>
            </a:pPr>
            <a:r>
              <a:rPr sz="1333" spc="17" dirty="0">
                <a:solidFill>
                  <a:srgbClr val="FFFFFF"/>
                </a:solidFill>
                <a:latin typeface="Century Gothic"/>
                <a:cs typeface="Century Gothic"/>
              </a:rPr>
              <a:t>III</a:t>
            </a:r>
            <a:endParaRPr sz="1333">
              <a:latin typeface="Century Gothic"/>
              <a:cs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452013" y="685800"/>
            <a:ext cx="739987" cy="5486400"/>
          </a:xfrm>
          <a:custGeom>
            <a:avLst/>
            <a:gdLst/>
            <a:ahLst/>
            <a:cxnLst/>
            <a:rect l="l" t="t" r="r" b="b"/>
            <a:pathLst>
              <a:path w="1109980" h="8229600">
                <a:moveTo>
                  <a:pt x="0" y="8229600"/>
                </a:moveTo>
                <a:lnTo>
                  <a:pt x="1109980" y="8229600"/>
                </a:lnTo>
                <a:lnTo>
                  <a:pt x="1109980" y="0"/>
                </a:lnTo>
                <a:lnTo>
                  <a:pt x="0" y="0"/>
                </a:lnTo>
                <a:lnTo>
                  <a:pt x="0" y="8229600"/>
                </a:lnTo>
                <a:close/>
              </a:path>
            </a:pathLst>
          </a:custGeom>
          <a:solidFill>
            <a:srgbClr val="18354F"/>
          </a:solidFill>
        </p:spPr>
        <p:txBody>
          <a:bodyPr wrap="square" lIns="0" tIns="0" rIns="0" bIns="0" rtlCol="0"/>
          <a:lstStyle/>
          <a:p>
            <a:endParaRPr sz="1200"/>
          </a:p>
        </p:txBody>
      </p:sp>
      <p:sp>
        <p:nvSpPr>
          <p:cNvPr id="3" name="object 3"/>
          <p:cNvSpPr txBox="1">
            <a:spLocks noGrp="1"/>
          </p:cNvSpPr>
          <p:nvPr>
            <p:ph type="title"/>
          </p:nvPr>
        </p:nvSpPr>
        <p:spPr>
          <a:xfrm>
            <a:off x="188340" y="201252"/>
            <a:ext cx="8738446" cy="998970"/>
          </a:xfrm>
          <a:prstGeom prst="rect">
            <a:avLst/>
          </a:prstGeom>
        </p:spPr>
        <p:txBody>
          <a:bodyPr vert="horz" wrap="square" lIns="0" tIns="63923" rIns="0" bIns="0" rtlCol="0" anchor="ctr">
            <a:spAutoFit/>
          </a:bodyPr>
          <a:lstStyle/>
          <a:p>
            <a:pPr marL="8467" marR="3387">
              <a:lnSpc>
                <a:spcPts val="3454"/>
              </a:lnSpc>
              <a:spcBef>
                <a:spcPts val="503"/>
              </a:spcBef>
            </a:pPr>
            <a:r>
              <a:rPr dirty="0"/>
              <a:t>Flujo </a:t>
            </a:r>
            <a:r>
              <a:rPr spc="-3" dirty="0"/>
              <a:t>del </a:t>
            </a:r>
            <a:r>
              <a:rPr dirty="0"/>
              <a:t>reinicio </a:t>
            </a:r>
            <a:r>
              <a:rPr spc="-3" dirty="0"/>
              <a:t>de obras paralizadas por el  Covid-19</a:t>
            </a:r>
          </a:p>
        </p:txBody>
      </p:sp>
      <p:sp>
        <p:nvSpPr>
          <p:cNvPr id="4" name="object 4"/>
          <p:cNvSpPr txBox="1"/>
          <p:nvPr/>
        </p:nvSpPr>
        <p:spPr>
          <a:xfrm>
            <a:off x="1558545" y="2071370"/>
            <a:ext cx="1565063" cy="377882"/>
          </a:xfrm>
          <a:prstGeom prst="rect">
            <a:avLst/>
          </a:prstGeom>
        </p:spPr>
        <p:txBody>
          <a:bodyPr vert="horz" wrap="square" lIns="0" tIns="8467" rIns="0" bIns="0" rtlCol="0">
            <a:spAutoFit/>
          </a:bodyPr>
          <a:lstStyle/>
          <a:p>
            <a:pPr algn="ctr">
              <a:spcBef>
                <a:spcPts val="67"/>
              </a:spcBef>
            </a:pPr>
            <a:r>
              <a:rPr sz="1200" b="1" dirty="0">
                <a:solidFill>
                  <a:srgbClr val="18354F"/>
                </a:solidFill>
                <a:latin typeface="Century Gothic"/>
                <a:cs typeface="Century Gothic"/>
              </a:rPr>
              <a:t>Periodo</a:t>
            </a:r>
            <a:r>
              <a:rPr sz="1200" b="1" spc="-20" dirty="0">
                <a:solidFill>
                  <a:srgbClr val="18354F"/>
                </a:solidFill>
                <a:latin typeface="Century Gothic"/>
                <a:cs typeface="Century Gothic"/>
              </a:rPr>
              <a:t> </a:t>
            </a:r>
            <a:r>
              <a:rPr sz="1200" b="1" spc="-3" dirty="0">
                <a:solidFill>
                  <a:srgbClr val="18354F"/>
                </a:solidFill>
                <a:latin typeface="Century Gothic"/>
                <a:cs typeface="Century Gothic"/>
              </a:rPr>
              <a:t>de</a:t>
            </a:r>
            <a:endParaRPr sz="1200">
              <a:latin typeface="Century Gothic"/>
              <a:cs typeface="Century Gothic"/>
            </a:endParaRPr>
          </a:p>
          <a:p>
            <a:pPr algn="ctr">
              <a:lnSpc>
                <a:spcPct val="100000"/>
              </a:lnSpc>
            </a:pPr>
            <a:r>
              <a:rPr sz="1200" b="1" spc="-3" dirty="0">
                <a:solidFill>
                  <a:srgbClr val="18354F"/>
                </a:solidFill>
                <a:latin typeface="Century Gothic"/>
                <a:cs typeface="Century Gothic"/>
              </a:rPr>
              <a:t>paralización de</a:t>
            </a:r>
            <a:r>
              <a:rPr sz="1200" b="1" spc="-20" dirty="0">
                <a:solidFill>
                  <a:srgbClr val="18354F"/>
                </a:solidFill>
                <a:latin typeface="Century Gothic"/>
                <a:cs typeface="Century Gothic"/>
              </a:rPr>
              <a:t> </a:t>
            </a:r>
            <a:r>
              <a:rPr sz="1200" b="1" spc="-3" dirty="0">
                <a:solidFill>
                  <a:srgbClr val="18354F"/>
                </a:solidFill>
                <a:latin typeface="Century Gothic"/>
                <a:cs typeface="Century Gothic"/>
              </a:rPr>
              <a:t>obra</a:t>
            </a:r>
            <a:endParaRPr sz="1200">
              <a:latin typeface="Century Gothic"/>
              <a:cs typeface="Century Gothic"/>
            </a:endParaRPr>
          </a:p>
        </p:txBody>
      </p:sp>
      <p:sp>
        <p:nvSpPr>
          <p:cNvPr id="5" name="object 5"/>
          <p:cNvSpPr txBox="1"/>
          <p:nvPr/>
        </p:nvSpPr>
        <p:spPr>
          <a:xfrm>
            <a:off x="7642605" y="2071370"/>
            <a:ext cx="2237740" cy="377882"/>
          </a:xfrm>
          <a:prstGeom prst="rect">
            <a:avLst/>
          </a:prstGeom>
        </p:spPr>
        <p:txBody>
          <a:bodyPr vert="horz" wrap="square" lIns="0" tIns="8467" rIns="0" bIns="0" rtlCol="0">
            <a:spAutoFit/>
          </a:bodyPr>
          <a:lstStyle/>
          <a:p>
            <a:pPr algn="ctr">
              <a:spcBef>
                <a:spcPts val="67"/>
              </a:spcBef>
            </a:pPr>
            <a:r>
              <a:rPr sz="1200" b="1" dirty="0">
                <a:solidFill>
                  <a:srgbClr val="18354F"/>
                </a:solidFill>
                <a:latin typeface="Century Gothic"/>
                <a:cs typeface="Century Gothic"/>
              </a:rPr>
              <a:t>Periodo </a:t>
            </a:r>
            <a:r>
              <a:rPr sz="1200" b="1" spc="-3" dirty="0">
                <a:solidFill>
                  <a:srgbClr val="18354F"/>
                </a:solidFill>
                <a:latin typeface="Century Gothic"/>
                <a:cs typeface="Century Gothic"/>
              </a:rPr>
              <a:t>de </a:t>
            </a:r>
            <a:r>
              <a:rPr sz="1200" b="1" dirty="0">
                <a:solidFill>
                  <a:srgbClr val="18354F"/>
                </a:solidFill>
                <a:latin typeface="Century Gothic"/>
                <a:cs typeface="Century Gothic"/>
              </a:rPr>
              <a:t>ejecución </a:t>
            </a:r>
            <a:r>
              <a:rPr sz="1200" b="1" spc="-3" dirty="0">
                <a:solidFill>
                  <a:srgbClr val="18354F"/>
                </a:solidFill>
                <a:latin typeface="Century Gothic"/>
                <a:cs typeface="Century Gothic"/>
              </a:rPr>
              <a:t>de</a:t>
            </a:r>
            <a:r>
              <a:rPr sz="1200" b="1" spc="-107" dirty="0">
                <a:solidFill>
                  <a:srgbClr val="18354F"/>
                </a:solidFill>
                <a:latin typeface="Century Gothic"/>
                <a:cs typeface="Century Gothic"/>
              </a:rPr>
              <a:t> </a:t>
            </a:r>
            <a:r>
              <a:rPr sz="1200" b="1" spc="-3" dirty="0">
                <a:solidFill>
                  <a:srgbClr val="18354F"/>
                </a:solidFill>
                <a:latin typeface="Century Gothic"/>
                <a:cs typeface="Century Gothic"/>
              </a:rPr>
              <a:t>obra</a:t>
            </a:r>
            <a:endParaRPr sz="1200">
              <a:latin typeface="Century Gothic"/>
              <a:cs typeface="Century Gothic"/>
            </a:endParaRPr>
          </a:p>
          <a:p>
            <a:pPr marL="1270" algn="ctr"/>
            <a:r>
              <a:rPr sz="1200" b="1" spc="-7" dirty="0">
                <a:solidFill>
                  <a:srgbClr val="18354F"/>
                </a:solidFill>
                <a:latin typeface="Century Gothic"/>
                <a:cs typeface="Century Gothic"/>
              </a:rPr>
              <a:t>bajo </a:t>
            </a:r>
            <a:r>
              <a:rPr sz="1200" b="1" spc="-3" dirty="0">
                <a:solidFill>
                  <a:srgbClr val="18354F"/>
                </a:solidFill>
                <a:latin typeface="Century Gothic"/>
                <a:cs typeface="Century Gothic"/>
              </a:rPr>
              <a:t>medidas</a:t>
            </a:r>
            <a:r>
              <a:rPr sz="1200" b="1" spc="3" dirty="0">
                <a:solidFill>
                  <a:srgbClr val="18354F"/>
                </a:solidFill>
                <a:latin typeface="Century Gothic"/>
                <a:cs typeface="Century Gothic"/>
              </a:rPr>
              <a:t> </a:t>
            </a:r>
            <a:r>
              <a:rPr sz="1200" b="1" spc="-3" dirty="0">
                <a:solidFill>
                  <a:srgbClr val="18354F"/>
                </a:solidFill>
                <a:latin typeface="Century Gothic"/>
                <a:cs typeface="Century Gothic"/>
              </a:rPr>
              <a:t>Covid-19</a:t>
            </a:r>
            <a:endParaRPr sz="1200">
              <a:latin typeface="Century Gothic"/>
              <a:cs typeface="Century Gothic"/>
            </a:endParaRPr>
          </a:p>
        </p:txBody>
      </p:sp>
      <p:sp>
        <p:nvSpPr>
          <p:cNvPr id="6" name="object 6"/>
          <p:cNvSpPr txBox="1"/>
          <p:nvPr/>
        </p:nvSpPr>
        <p:spPr>
          <a:xfrm>
            <a:off x="793751" y="2629323"/>
            <a:ext cx="716703" cy="131660"/>
          </a:xfrm>
          <a:prstGeom prst="rect">
            <a:avLst/>
          </a:prstGeom>
        </p:spPr>
        <p:txBody>
          <a:bodyPr vert="horz" wrap="square" lIns="0" tIns="8467" rIns="0" bIns="0" rtlCol="0">
            <a:spAutoFit/>
          </a:bodyPr>
          <a:lstStyle/>
          <a:p>
            <a:pPr marL="8467">
              <a:spcBef>
                <a:spcPts val="67"/>
              </a:spcBef>
            </a:pPr>
            <a:r>
              <a:rPr sz="800" spc="-3" dirty="0">
                <a:latin typeface="Century Gothic"/>
                <a:cs typeface="Century Gothic"/>
              </a:rPr>
              <a:t>16 </a:t>
            </a:r>
            <a:r>
              <a:rPr sz="800" dirty="0">
                <a:latin typeface="Century Gothic"/>
                <a:cs typeface="Century Gothic"/>
              </a:rPr>
              <a:t>marzo</a:t>
            </a:r>
            <a:r>
              <a:rPr sz="800" spc="-47" dirty="0">
                <a:latin typeface="Century Gothic"/>
                <a:cs typeface="Century Gothic"/>
              </a:rPr>
              <a:t> </a:t>
            </a:r>
            <a:r>
              <a:rPr sz="800" spc="-3" dirty="0">
                <a:latin typeface="Century Gothic"/>
                <a:cs typeface="Century Gothic"/>
              </a:rPr>
              <a:t>2020</a:t>
            </a:r>
            <a:endParaRPr sz="800">
              <a:latin typeface="Century Gothic"/>
              <a:cs typeface="Century Gothic"/>
            </a:endParaRPr>
          </a:p>
        </p:txBody>
      </p:sp>
      <p:sp>
        <p:nvSpPr>
          <p:cNvPr id="7" name="object 7"/>
          <p:cNvSpPr txBox="1"/>
          <p:nvPr/>
        </p:nvSpPr>
        <p:spPr>
          <a:xfrm>
            <a:off x="4383617" y="2071370"/>
            <a:ext cx="2456603" cy="377882"/>
          </a:xfrm>
          <a:prstGeom prst="rect">
            <a:avLst/>
          </a:prstGeom>
        </p:spPr>
        <p:txBody>
          <a:bodyPr vert="horz" wrap="square" lIns="0" tIns="8467" rIns="0" bIns="0" rtlCol="0">
            <a:spAutoFit/>
          </a:bodyPr>
          <a:lstStyle/>
          <a:p>
            <a:pPr algn="ctr">
              <a:spcBef>
                <a:spcPts val="67"/>
              </a:spcBef>
              <a:tabLst>
                <a:tab pos="889044" algn="l"/>
              </a:tabLst>
            </a:pPr>
            <a:r>
              <a:rPr sz="1200" b="1" dirty="0">
                <a:solidFill>
                  <a:srgbClr val="18354F"/>
                </a:solidFill>
                <a:latin typeface="Century Gothic"/>
                <a:cs typeface="Century Gothic"/>
              </a:rPr>
              <a:t>Periodo</a:t>
            </a:r>
            <a:r>
              <a:rPr sz="1200" b="1" spc="-13" dirty="0">
                <a:solidFill>
                  <a:srgbClr val="18354F"/>
                </a:solidFill>
                <a:latin typeface="Century Gothic"/>
                <a:cs typeface="Century Gothic"/>
              </a:rPr>
              <a:t> </a:t>
            </a:r>
            <a:r>
              <a:rPr sz="1200" b="1" spc="-3" dirty="0">
                <a:solidFill>
                  <a:srgbClr val="18354F"/>
                </a:solidFill>
                <a:latin typeface="Century Gothic"/>
                <a:cs typeface="Century Gothic"/>
              </a:rPr>
              <a:t>de	adecuaciones </a:t>
            </a:r>
            <a:r>
              <a:rPr sz="1200" b="1" dirty="0">
                <a:solidFill>
                  <a:srgbClr val="18354F"/>
                </a:solidFill>
                <a:latin typeface="Century Gothic"/>
                <a:cs typeface="Century Gothic"/>
              </a:rPr>
              <a:t>en</a:t>
            </a:r>
            <a:r>
              <a:rPr sz="1200" b="1" spc="-50" dirty="0">
                <a:solidFill>
                  <a:srgbClr val="18354F"/>
                </a:solidFill>
                <a:latin typeface="Century Gothic"/>
                <a:cs typeface="Century Gothic"/>
              </a:rPr>
              <a:t> </a:t>
            </a:r>
            <a:r>
              <a:rPr sz="1200" b="1" dirty="0">
                <a:solidFill>
                  <a:srgbClr val="18354F"/>
                </a:solidFill>
                <a:latin typeface="Century Gothic"/>
                <a:cs typeface="Century Gothic"/>
              </a:rPr>
              <a:t>los</a:t>
            </a:r>
            <a:endParaRPr sz="1200">
              <a:latin typeface="Century Gothic"/>
              <a:cs typeface="Century Gothic"/>
            </a:endParaRPr>
          </a:p>
          <a:p>
            <a:pPr algn="ctr">
              <a:lnSpc>
                <a:spcPct val="100000"/>
              </a:lnSpc>
            </a:pPr>
            <a:r>
              <a:rPr sz="1200" b="1" spc="-3" dirty="0">
                <a:solidFill>
                  <a:srgbClr val="18354F"/>
                </a:solidFill>
                <a:latin typeface="Century Gothic"/>
                <a:cs typeface="Century Gothic"/>
              </a:rPr>
              <a:t>ambientes de</a:t>
            </a:r>
            <a:r>
              <a:rPr sz="1200" b="1" spc="-27" dirty="0">
                <a:solidFill>
                  <a:srgbClr val="18354F"/>
                </a:solidFill>
                <a:latin typeface="Century Gothic"/>
                <a:cs typeface="Century Gothic"/>
              </a:rPr>
              <a:t> </a:t>
            </a:r>
            <a:r>
              <a:rPr sz="1200" b="1" spc="-7" dirty="0">
                <a:solidFill>
                  <a:srgbClr val="18354F"/>
                </a:solidFill>
                <a:latin typeface="Century Gothic"/>
                <a:cs typeface="Century Gothic"/>
              </a:rPr>
              <a:t>trabajo</a:t>
            </a:r>
            <a:endParaRPr sz="1200">
              <a:latin typeface="Century Gothic"/>
              <a:cs typeface="Century Gothic"/>
            </a:endParaRPr>
          </a:p>
        </p:txBody>
      </p:sp>
      <p:sp>
        <p:nvSpPr>
          <p:cNvPr id="8" name="object 8"/>
          <p:cNvSpPr txBox="1"/>
          <p:nvPr/>
        </p:nvSpPr>
        <p:spPr>
          <a:xfrm>
            <a:off x="6305550" y="5241290"/>
            <a:ext cx="1151467" cy="809153"/>
          </a:xfrm>
          <a:prstGeom prst="rect">
            <a:avLst/>
          </a:prstGeom>
        </p:spPr>
        <p:txBody>
          <a:bodyPr vert="horz" wrap="square" lIns="0" tIns="8467" rIns="0" bIns="0" rtlCol="0">
            <a:spAutoFit/>
          </a:bodyPr>
          <a:lstStyle/>
          <a:p>
            <a:pPr marL="245546" marR="240465" indent="2117" algn="ctr">
              <a:spcBef>
                <a:spcPts val="67"/>
              </a:spcBef>
            </a:pPr>
            <a:r>
              <a:rPr sz="867" spc="-3" dirty="0">
                <a:latin typeface="Century Gothic"/>
                <a:cs typeface="Century Gothic"/>
              </a:rPr>
              <a:t>Ampliación  </a:t>
            </a:r>
            <a:r>
              <a:rPr sz="867" dirty="0">
                <a:latin typeface="Century Gothic"/>
                <a:cs typeface="Century Gothic"/>
              </a:rPr>
              <a:t>E</a:t>
            </a:r>
            <a:r>
              <a:rPr sz="867" spc="-3" dirty="0">
                <a:latin typeface="Century Gothic"/>
                <a:cs typeface="Century Gothic"/>
              </a:rPr>
              <a:t>x</a:t>
            </a:r>
            <a:r>
              <a:rPr sz="867" dirty="0">
                <a:latin typeface="Century Gothic"/>
                <a:cs typeface="Century Gothic"/>
              </a:rPr>
              <a:t>c</a:t>
            </a:r>
            <a:r>
              <a:rPr sz="867" spc="-7" dirty="0">
                <a:latin typeface="Century Gothic"/>
                <a:cs typeface="Century Gothic"/>
              </a:rPr>
              <a:t>ep</a:t>
            </a:r>
            <a:r>
              <a:rPr sz="867" dirty="0">
                <a:latin typeface="Century Gothic"/>
                <a:cs typeface="Century Gothic"/>
              </a:rPr>
              <a:t>c</a:t>
            </a:r>
            <a:r>
              <a:rPr sz="867" spc="10" dirty="0">
                <a:latin typeface="Century Gothic"/>
                <a:cs typeface="Century Gothic"/>
              </a:rPr>
              <a:t>i</a:t>
            </a:r>
            <a:r>
              <a:rPr sz="867" spc="3" dirty="0">
                <a:latin typeface="Century Gothic"/>
                <a:cs typeface="Century Gothic"/>
              </a:rPr>
              <a:t>on</a:t>
            </a:r>
            <a:r>
              <a:rPr sz="867" spc="-7" dirty="0">
                <a:latin typeface="Century Gothic"/>
                <a:cs typeface="Century Gothic"/>
              </a:rPr>
              <a:t>a</a:t>
            </a:r>
            <a:r>
              <a:rPr sz="867" dirty="0">
                <a:latin typeface="Century Gothic"/>
                <a:cs typeface="Century Gothic"/>
              </a:rPr>
              <a:t>l  </a:t>
            </a:r>
            <a:r>
              <a:rPr sz="867" spc="-3" dirty="0">
                <a:latin typeface="Century Gothic"/>
                <a:cs typeface="Century Gothic"/>
              </a:rPr>
              <a:t>del</a:t>
            </a:r>
            <a:r>
              <a:rPr sz="867" spc="-17" dirty="0">
                <a:latin typeface="Century Gothic"/>
                <a:cs typeface="Century Gothic"/>
              </a:rPr>
              <a:t> </a:t>
            </a:r>
            <a:r>
              <a:rPr sz="867" dirty="0">
                <a:latin typeface="Century Gothic"/>
                <a:cs typeface="Century Gothic"/>
              </a:rPr>
              <a:t>plazo</a:t>
            </a:r>
            <a:endParaRPr sz="867">
              <a:latin typeface="Century Gothic"/>
              <a:cs typeface="Century Gothic"/>
            </a:endParaRPr>
          </a:p>
          <a:p>
            <a:pPr marL="2117" algn="ctr"/>
            <a:r>
              <a:rPr sz="867" dirty="0">
                <a:latin typeface="Century Gothic"/>
                <a:cs typeface="Century Gothic"/>
              </a:rPr>
              <a:t>+</a:t>
            </a:r>
            <a:endParaRPr sz="867">
              <a:latin typeface="Century Gothic"/>
              <a:cs typeface="Century Gothic"/>
            </a:endParaRPr>
          </a:p>
          <a:p>
            <a:pPr marL="8467" marR="3387" algn="ctr"/>
            <a:r>
              <a:rPr sz="867" spc="-3" dirty="0">
                <a:latin typeface="Century Gothic"/>
                <a:cs typeface="Century Gothic"/>
              </a:rPr>
              <a:t>Ampliación del</a:t>
            </a:r>
            <a:r>
              <a:rPr sz="867" spc="-37" dirty="0">
                <a:latin typeface="Century Gothic"/>
                <a:cs typeface="Century Gothic"/>
              </a:rPr>
              <a:t> </a:t>
            </a:r>
            <a:r>
              <a:rPr sz="867" dirty="0">
                <a:latin typeface="Century Gothic"/>
                <a:cs typeface="Century Gothic"/>
              </a:rPr>
              <a:t>plazo  de </a:t>
            </a:r>
            <a:r>
              <a:rPr sz="867" spc="3" dirty="0">
                <a:latin typeface="Century Gothic"/>
                <a:cs typeface="Century Gothic"/>
              </a:rPr>
              <a:t>la</a:t>
            </a:r>
            <a:r>
              <a:rPr sz="867" spc="-27" dirty="0">
                <a:latin typeface="Century Gothic"/>
                <a:cs typeface="Century Gothic"/>
              </a:rPr>
              <a:t> </a:t>
            </a:r>
            <a:r>
              <a:rPr sz="867" dirty="0">
                <a:latin typeface="Century Gothic"/>
                <a:cs typeface="Century Gothic"/>
              </a:rPr>
              <a:t>supervisión</a:t>
            </a:r>
            <a:endParaRPr sz="867">
              <a:latin typeface="Century Gothic"/>
              <a:cs typeface="Century Gothic"/>
            </a:endParaRPr>
          </a:p>
        </p:txBody>
      </p:sp>
      <p:sp>
        <p:nvSpPr>
          <p:cNvPr id="9" name="object 9"/>
          <p:cNvSpPr txBox="1"/>
          <p:nvPr/>
        </p:nvSpPr>
        <p:spPr>
          <a:xfrm>
            <a:off x="3121660" y="1417743"/>
            <a:ext cx="1071880" cy="377882"/>
          </a:xfrm>
          <a:prstGeom prst="rect">
            <a:avLst/>
          </a:prstGeom>
        </p:spPr>
        <p:txBody>
          <a:bodyPr vert="horz" wrap="square" lIns="0" tIns="8467" rIns="0" bIns="0" rtlCol="0">
            <a:spAutoFit/>
          </a:bodyPr>
          <a:lstStyle/>
          <a:p>
            <a:pPr algn="ctr">
              <a:spcBef>
                <a:spcPts val="67"/>
              </a:spcBef>
            </a:pPr>
            <a:r>
              <a:rPr sz="800" dirty="0">
                <a:latin typeface="Century Gothic"/>
                <a:cs typeface="Century Gothic"/>
              </a:rPr>
              <a:t>DS</a:t>
            </a:r>
            <a:r>
              <a:rPr sz="800" spc="-17" dirty="0">
                <a:latin typeface="Century Gothic"/>
                <a:cs typeface="Century Gothic"/>
              </a:rPr>
              <a:t> </a:t>
            </a:r>
            <a:r>
              <a:rPr sz="800" spc="-3" dirty="0">
                <a:latin typeface="Century Gothic"/>
                <a:cs typeface="Century Gothic"/>
              </a:rPr>
              <a:t>101-2020-PCM</a:t>
            </a:r>
            <a:endParaRPr sz="800">
              <a:latin typeface="Century Gothic"/>
              <a:cs typeface="Century Gothic"/>
            </a:endParaRPr>
          </a:p>
          <a:p>
            <a:pPr marL="8467" marR="3387" algn="ctr"/>
            <a:r>
              <a:rPr sz="800" spc="-7" dirty="0">
                <a:latin typeface="Century Gothic"/>
                <a:cs typeface="Century Gothic"/>
              </a:rPr>
              <a:t>autoriza </a:t>
            </a:r>
            <a:r>
              <a:rPr sz="800" dirty="0">
                <a:latin typeface="Century Gothic"/>
                <a:cs typeface="Century Gothic"/>
              </a:rPr>
              <a:t>el </a:t>
            </a:r>
            <a:r>
              <a:rPr sz="800" spc="-7" dirty="0">
                <a:latin typeface="Century Gothic"/>
                <a:cs typeface="Century Gothic"/>
              </a:rPr>
              <a:t>reinicio </a:t>
            </a:r>
            <a:r>
              <a:rPr sz="800" spc="-3" dirty="0">
                <a:latin typeface="Century Gothic"/>
                <a:cs typeface="Century Gothic"/>
              </a:rPr>
              <a:t>de  inversiones</a:t>
            </a:r>
            <a:endParaRPr sz="800">
              <a:latin typeface="Century Gothic"/>
              <a:cs typeface="Century Gothic"/>
            </a:endParaRPr>
          </a:p>
        </p:txBody>
      </p:sp>
      <p:sp>
        <p:nvSpPr>
          <p:cNvPr id="10" name="object 10"/>
          <p:cNvSpPr txBox="1"/>
          <p:nvPr/>
        </p:nvSpPr>
        <p:spPr>
          <a:xfrm>
            <a:off x="10188956" y="2532803"/>
            <a:ext cx="654473" cy="254771"/>
          </a:xfrm>
          <a:prstGeom prst="rect">
            <a:avLst/>
          </a:prstGeom>
        </p:spPr>
        <p:txBody>
          <a:bodyPr vert="horz" wrap="square" lIns="0" tIns="8467" rIns="0" bIns="0" rtlCol="0">
            <a:spAutoFit/>
          </a:bodyPr>
          <a:lstStyle/>
          <a:p>
            <a:pPr marL="59270" marR="3387" indent="-51226">
              <a:spcBef>
                <a:spcPts val="67"/>
              </a:spcBef>
            </a:pPr>
            <a:r>
              <a:rPr sz="800" dirty="0">
                <a:latin typeface="Century Gothic"/>
                <a:cs typeface="Century Gothic"/>
              </a:rPr>
              <a:t>Fecha</a:t>
            </a:r>
            <a:r>
              <a:rPr sz="800" spc="-43" dirty="0">
                <a:latin typeface="Century Gothic"/>
                <a:cs typeface="Century Gothic"/>
              </a:rPr>
              <a:t> </a:t>
            </a:r>
            <a:r>
              <a:rPr sz="800" spc="-7" dirty="0">
                <a:latin typeface="Century Gothic"/>
                <a:cs typeface="Century Gothic"/>
              </a:rPr>
              <a:t>según  </a:t>
            </a:r>
            <a:r>
              <a:rPr sz="800" spc="-3" dirty="0">
                <a:latin typeface="Century Gothic"/>
                <a:cs typeface="Century Gothic"/>
              </a:rPr>
              <a:t>cada</a:t>
            </a:r>
            <a:r>
              <a:rPr sz="800" spc="-20" dirty="0">
                <a:latin typeface="Century Gothic"/>
                <a:cs typeface="Century Gothic"/>
              </a:rPr>
              <a:t> </a:t>
            </a:r>
            <a:r>
              <a:rPr sz="800" spc="-7" dirty="0">
                <a:latin typeface="Century Gothic"/>
                <a:cs typeface="Century Gothic"/>
              </a:rPr>
              <a:t>obra</a:t>
            </a:r>
            <a:endParaRPr sz="800">
              <a:latin typeface="Century Gothic"/>
              <a:cs typeface="Century Gothic"/>
            </a:endParaRPr>
          </a:p>
        </p:txBody>
      </p:sp>
      <p:sp>
        <p:nvSpPr>
          <p:cNvPr id="11" name="object 11"/>
          <p:cNvSpPr txBox="1"/>
          <p:nvPr/>
        </p:nvSpPr>
        <p:spPr>
          <a:xfrm>
            <a:off x="6911594" y="3600873"/>
            <a:ext cx="1620520" cy="582809"/>
          </a:xfrm>
          <a:prstGeom prst="rect">
            <a:avLst/>
          </a:prstGeom>
        </p:spPr>
        <p:txBody>
          <a:bodyPr vert="horz" wrap="square" lIns="0" tIns="8467" rIns="0" bIns="0" rtlCol="0">
            <a:spAutoFit/>
          </a:bodyPr>
          <a:lstStyle/>
          <a:p>
            <a:pPr marL="8467" marR="3387">
              <a:spcBef>
                <a:spcPts val="67"/>
              </a:spcBef>
            </a:pPr>
            <a:r>
              <a:rPr sz="933" dirty="0">
                <a:latin typeface="Century Gothic"/>
                <a:cs typeface="Century Gothic"/>
              </a:rPr>
              <a:t>Reinicio </a:t>
            </a:r>
            <a:r>
              <a:rPr sz="933" spc="-3" dirty="0">
                <a:latin typeface="Century Gothic"/>
                <a:cs typeface="Century Gothic"/>
              </a:rPr>
              <a:t>del </a:t>
            </a:r>
            <a:r>
              <a:rPr sz="933" dirty="0">
                <a:latin typeface="Century Gothic"/>
                <a:cs typeface="Century Gothic"/>
              </a:rPr>
              <a:t>plazo </a:t>
            </a:r>
            <a:r>
              <a:rPr sz="933" spc="-3" dirty="0">
                <a:latin typeface="Century Gothic"/>
                <a:cs typeface="Century Gothic"/>
              </a:rPr>
              <a:t>de </a:t>
            </a:r>
            <a:r>
              <a:rPr sz="933" dirty="0">
                <a:latin typeface="Century Gothic"/>
                <a:cs typeface="Century Gothic"/>
              </a:rPr>
              <a:t>obra,  </a:t>
            </a:r>
            <a:r>
              <a:rPr sz="933" spc="-3" dirty="0">
                <a:latin typeface="Century Gothic"/>
                <a:cs typeface="Century Gothic"/>
              </a:rPr>
              <a:t>según cronograma de  </a:t>
            </a:r>
            <a:r>
              <a:rPr sz="933" dirty="0">
                <a:latin typeface="Century Gothic"/>
                <a:cs typeface="Century Gothic"/>
              </a:rPr>
              <a:t>ejecución aprobado por </a:t>
            </a:r>
            <a:r>
              <a:rPr sz="933" spc="3" dirty="0">
                <a:latin typeface="Century Gothic"/>
                <a:cs typeface="Century Gothic"/>
              </a:rPr>
              <a:t>la  Entidad</a:t>
            </a:r>
            <a:endParaRPr sz="933">
              <a:latin typeface="Century Gothic"/>
              <a:cs typeface="Century Gothic"/>
            </a:endParaRPr>
          </a:p>
        </p:txBody>
      </p:sp>
      <p:sp>
        <p:nvSpPr>
          <p:cNvPr id="13" name="object 13"/>
          <p:cNvSpPr/>
          <p:nvPr/>
        </p:nvSpPr>
        <p:spPr>
          <a:xfrm>
            <a:off x="1117600" y="2887133"/>
            <a:ext cx="2380827" cy="191347"/>
          </a:xfrm>
          <a:custGeom>
            <a:avLst/>
            <a:gdLst/>
            <a:ahLst/>
            <a:cxnLst/>
            <a:rect l="l" t="t" r="r" b="b"/>
            <a:pathLst>
              <a:path w="3571240" h="287020">
                <a:moveTo>
                  <a:pt x="3571240" y="0"/>
                </a:moveTo>
                <a:lnTo>
                  <a:pt x="0" y="0"/>
                </a:lnTo>
                <a:lnTo>
                  <a:pt x="0" y="287020"/>
                </a:lnTo>
                <a:lnTo>
                  <a:pt x="3571240" y="287020"/>
                </a:lnTo>
                <a:lnTo>
                  <a:pt x="3571240" y="0"/>
                </a:lnTo>
                <a:close/>
              </a:path>
            </a:pathLst>
          </a:custGeom>
          <a:solidFill>
            <a:srgbClr val="7E7E7E"/>
          </a:solidFill>
        </p:spPr>
        <p:txBody>
          <a:bodyPr wrap="square" lIns="0" tIns="0" rIns="0" bIns="0" rtlCol="0"/>
          <a:lstStyle/>
          <a:p>
            <a:endParaRPr sz="1200"/>
          </a:p>
        </p:txBody>
      </p:sp>
      <p:grpSp>
        <p:nvGrpSpPr>
          <p:cNvPr id="14" name="object 14"/>
          <p:cNvGrpSpPr/>
          <p:nvPr/>
        </p:nvGrpSpPr>
        <p:grpSpPr>
          <a:xfrm>
            <a:off x="6891020" y="2897294"/>
            <a:ext cx="3624580" cy="659129"/>
            <a:chOff x="10336530" y="4345940"/>
            <a:chExt cx="5436870" cy="988694"/>
          </a:xfrm>
        </p:grpSpPr>
        <p:sp>
          <p:nvSpPr>
            <p:cNvPr id="15" name="object 15"/>
            <p:cNvSpPr/>
            <p:nvPr/>
          </p:nvSpPr>
          <p:spPr>
            <a:xfrm>
              <a:off x="10373360" y="4345940"/>
              <a:ext cx="5400040" cy="287020"/>
            </a:xfrm>
            <a:custGeom>
              <a:avLst/>
              <a:gdLst/>
              <a:ahLst/>
              <a:cxnLst/>
              <a:rect l="l" t="t" r="r" b="b"/>
              <a:pathLst>
                <a:path w="5400040" h="287020">
                  <a:moveTo>
                    <a:pt x="5400040" y="0"/>
                  </a:moveTo>
                  <a:lnTo>
                    <a:pt x="0" y="0"/>
                  </a:lnTo>
                  <a:lnTo>
                    <a:pt x="0" y="287020"/>
                  </a:lnTo>
                  <a:lnTo>
                    <a:pt x="5400040" y="287020"/>
                  </a:lnTo>
                  <a:lnTo>
                    <a:pt x="5400040" y="0"/>
                  </a:lnTo>
                  <a:close/>
                </a:path>
              </a:pathLst>
            </a:custGeom>
            <a:solidFill>
              <a:srgbClr val="D9D9D9"/>
            </a:solidFill>
          </p:spPr>
          <p:txBody>
            <a:bodyPr wrap="square" lIns="0" tIns="0" rIns="0" bIns="0" rtlCol="0"/>
            <a:lstStyle/>
            <a:p>
              <a:endParaRPr sz="1200"/>
            </a:p>
          </p:txBody>
        </p:sp>
        <p:sp>
          <p:nvSpPr>
            <p:cNvPr id="16" name="object 16"/>
            <p:cNvSpPr/>
            <p:nvPr/>
          </p:nvSpPr>
          <p:spPr>
            <a:xfrm>
              <a:off x="10336530" y="4634230"/>
              <a:ext cx="76200" cy="700405"/>
            </a:xfrm>
            <a:custGeom>
              <a:avLst/>
              <a:gdLst/>
              <a:ahLst/>
              <a:cxnLst/>
              <a:rect l="l" t="t" r="r" b="b"/>
              <a:pathLst>
                <a:path w="76200" h="700404">
                  <a:moveTo>
                    <a:pt x="44450" y="0"/>
                  </a:moveTo>
                  <a:lnTo>
                    <a:pt x="31750" y="0"/>
                  </a:lnTo>
                  <a:lnTo>
                    <a:pt x="31750" y="50800"/>
                  </a:lnTo>
                  <a:lnTo>
                    <a:pt x="44450" y="50800"/>
                  </a:lnTo>
                  <a:lnTo>
                    <a:pt x="44450" y="0"/>
                  </a:lnTo>
                  <a:close/>
                </a:path>
                <a:path w="76200" h="700404">
                  <a:moveTo>
                    <a:pt x="44450" y="88900"/>
                  </a:moveTo>
                  <a:lnTo>
                    <a:pt x="31750" y="88900"/>
                  </a:lnTo>
                  <a:lnTo>
                    <a:pt x="31750" y="139700"/>
                  </a:lnTo>
                  <a:lnTo>
                    <a:pt x="44450" y="139700"/>
                  </a:lnTo>
                  <a:lnTo>
                    <a:pt x="44450" y="88900"/>
                  </a:lnTo>
                  <a:close/>
                </a:path>
                <a:path w="76200" h="700404">
                  <a:moveTo>
                    <a:pt x="44450" y="177800"/>
                  </a:moveTo>
                  <a:lnTo>
                    <a:pt x="31750" y="177800"/>
                  </a:lnTo>
                  <a:lnTo>
                    <a:pt x="31750" y="228600"/>
                  </a:lnTo>
                  <a:lnTo>
                    <a:pt x="44450" y="228600"/>
                  </a:lnTo>
                  <a:lnTo>
                    <a:pt x="44450" y="177800"/>
                  </a:lnTo>
                  <a:close/>
                </a:path>
                <a:path w="76200" h="700404">
                  <a:moveTo>
                    <a:pt x="44450" y="266700"/>
                  </a:moveTo>
                  <a:lnTo>
                    <a:pt x="31750" y="266700"/>
                  </a:lnTo>
                  <a:lnTo>
                    <a:pt x="31750" y="317500"/>
                  </a:lnTo>
                  <a:lnTo>
                    <a:pt x="44450" y="317500"/>
                  </a:lnTo>
                  <a:lnTo>
                    <a:pt x="44450" y="266700"/>
                  </a:lnTo>
                  <a:close/>
                </a:path>
                <a:path w="76200" h="700404">
                  <a:moveTo>
                    <a:pt x="44450" y="355600"/>
                  </a:moveTo>
                  <a:lnTo>
                    <a:pt x="31750" y="355600"/>
                  </a:lnTo>
                  <a:lnTo>
                    <a:pt x="31750" y="406400"/>
                  </a:lnTo>
                  <a:lnTo>
                    <a:pt x="44450" y="406400"/>
                  </a:lnTo>
                  <a:lnTo>
                    <a:pt x="44450" y="355600"/>
                  </a:lnTo>
                  <a:close/>
                </a:path>
                <a:path w="76200" h="700404">
                  <a:moveTo>
                    <a:pt x="44450" y="444500"/>
                  </a:moveTo>
                  <a:lnTo>
                    <a:pt x="31750" y="444500"/>
                  </a:lnTo>
                  <a:lnTo>
                    <a:pt x="31750" y="495300"/>
                  </a:lnTo>
                  <a:lnTo>
                    <a:pt x="44450" y="495300"/>
                  </a:lnTo>
                  <a:lnTo>
                    <a:pt x="44450" y="444500"/>
                  </a:lnTo>
                  <a:close/>
                </a:path>
                <a:path w="76200" h="700404">
                  <a:moveTo>
                    <a:pt x="44450" y="533400"/>
                  </a:moveTo>
                  <a:lnTo>
                    <a:pt x="31750" y="533400"/>
                  </a:lnTo>
                  <a:lnTo>
                    <a:pt x="31750" y="584200"/>
                  </a:lnTo>
                  <a:lnTo>
                    <a:pt x="44450" y="584200"/>
                  </a:lnTo>
                  <a:lnTo>
                    <a:pt x="44450" y="533400"/>
                  </a:lnTo>
                  <a:close/>
                </a:path>
                <a:path w="76200" h="700404">
                  <a:moveTo>
                    <a:pt x="31750" y="625236"/>
                  </a:moveTo>
                  <a:lnTo>
                    <a:pt x="23252" y="626957"/>
                  </a:lnTo>
                  <a:lnTo>
                    <a:pt x="11144" y="635142"/>
                  </a:lnTo>
                  <a:lnTo>
                    <a:pt x="2988" y="647257"/>
                  </a:lnTo>
                  <a:lnTo>
                    <a:pt x="0" y="662051"/>
                  </a:lnTo>
                  <a:lnTo>
                    <a:pt x="2988" y="676898"/>
                  </a:lnTo>
                  <a:lnTo>
                    <a:pt x="11144" y="689006"/>
                  </a:lnTo>
                  <a:lnTo>
                    <a:pt x="23252" y="697162"/>
                  </a:lnTo>
                  <a:lnTo>
                    <a:pt x="38100" y="700151"/>
                  </a:lnTo>
                  <a:lnTo>
                    <a:pt x="52947" y="697162"/>
                  </a:lnTo>
                  <a:lnTo>
                    <a:pt x="65055" y="689006"/>
                  </a:lnTo>
                  <a:lnTo>
                    <a:pt x="73211" y="676898"/>
                  </a:lnTo>
                  <a:lnTo>
                    <a:pt x="76200" y="662051"/>
                  </a:lnTo>
                  <a:lnTo>
                    <a:pt x="31750" y="662051"/>
                  </a:lnTo>
                  <a:lnTo>
                    <a:pt x="31750" y="625236"/>
                  </a:lnTo>
                  <a:close/>
                </a:path>
                <a:path w="76200" h="700404">
                  <a:moveTo>
                    <a:pt x="38100" y="623951"/>
                  </a:moveTo>
                  <a:lnTo>
                    <a:pt x="31750" y="625236"/>
                  </a:lnTo>
                  <a:lnTo>
                    <a:pt x="31750" y="662051"/>
                  </a:lnTo>
                  <a:lnTo>
                    <a:pt x="44450" y="662051"/>
                  </a:lnTo>
                  <a:lnTo>
                    <a:pt x="44450" y="625236"/>
                  </a:lnTo>
                  <a:lnTo>
                    <a:pt x="38100" y="623951"/>
                  </a:lnTo>
                  <a:close/>
                </a:path>
                <a:path w="76200" h="700404">
                  <a:moveTo>
                    <a:pt x="44450" y="625236"/>
                  </a:moveTo>
                  <a:lnTo>
                    <a:pt x="44450" y="662051"/>
                  </a:lnTo>
                  <a:lnTo>
                    <a:pt x="76200" y="662051"/>
                  </a:lnTo>
                  <a:lnTo>
                    <a:pt x="73211" y="647257"/>
                  </a:lnTo>
                  <a:lnTo>
                    <a:pt x="65055" y="635142"/>
                  </a:lnTo>
                  <a:lnTo>
                    <a:pt x="52947" y="626957"/>
                  </a:lnTo>
                  <a:lnTo>
                    <a:pt x="44450" y="625236"/>
                  </a:lnTo>
                  <a:close/>
                </a:path>
                <a:path w="76200" h="700404">
                  <a:moveTo>
                    <a:pt x="44450" y="622300"/>
                  </a:moveTo>
                  <a:lnTo>
                    <a:pt x="31750" y="622300"/>
                  </a:lnTo>
                  <a:lnTo>
                    <a:pt x="31750" y="625236"/>
                  </a:lnTo>
                  <a:lnTo>
                    <a:pt x="38100" y="623951"/>
                  </a:lnTo>
                  <a:lnTo>
                    <a:pt x="44450" y="623951"/>
                  </a:lnTo>
                  <a:lnTo>
                    <a:pt x="44450" y="622300"/>
                  </a:lnTo>
                  <a:close/>
                </a:path>
                <a:path w="76200" h="700404">
                  <a:moveTo>
                    <a:pt x="44450" y="623951"/>
                  </a:moveTo>
                  <a:lnTo>
                    <a:pt x="38100" y="623951"/>
                  </a:lnTo>
                  <a:lnTo>
                    <a:pt x="44450" y="625236"/>
                  </a:lnTo>
                  <a:lnTo>
                    <a:pt x="44450" y="623951"/>
                  </a:lnTo>
                  <a:close/>
                </a:path>
              </a:pathLst>
            </a:custGeom>
            <a:solidFill>
              <a:srgbClr val="CD2323"/>
            </a:solidFill>
          </p:spPr>
          <p:txBody>
            <a:bodyPr wrap="square" lIns="0" tIns="0" rIns="0" bIns="0" rtlCol="0"/>
            <a:lstStyle/>
            <a:p>
              <a:endParaRPr sz="1200"/>
            </a:p>
          </p:txBody>
        </p:sp>
      </p:grpSp>
      <p:sp>
        <p:nvSpPr>
          <p:cNvPr id="17" name="object 17"/>
          <p:cNvSpPr/>
          <p:nvPr/>
        </p:nvSpPr>
        <p:spPr>
          <a:xfrm>
            <a:off x="8531013" y="2616200"/>
            <a:ext cx="254000" cy="220133"/>
          </a:xfrm>
          <a:custGeom>
            <a:avLst/>
            <a:gdLst/>
            <a:ahLst/>
            <a:cxnLst/>
            <a:rect l="l" t="t" r="r" b="b"/>
            <a:pathLst>
              <a:path w="381000" h="330200">
                <a:moveTo>
                  <a:pt x="190500" y="0"/>
                </a:moveTo>
                <a:lnTo>
                  <a:pt x="0" y="330200"/>
                </a:lnTo>
                <a:lnTo>
                  <a:pt x="380999" y="330200"/>
                </a:lnTo>
                <a:lnTo>
                  <a:pt x="190500" y="0"/>
                </a:lnTo>
                <a:close/>
              </a:path>
            </a:pathLst>
          </a:custGeom>
          <a:solidFill>
            <a:srgbClr val="D9D9D9"/>
          </a:solidFill>
        </p:spPr>
        <p:txBody>
          <a:bodyPr wrap="square" lIns="0" tIns="0" rIns="0" bIns="0" rtlCol="0"/>
          <a:lstStyle/>
          <a:p>
            <a:endParaRPr sz="1200"/>
          </a:p>
        </p:txBody>
      </p:sp>
      <p:sp>
        <p:nvSpPr>
          <p:cNvPr id="18" name="object 18"/>
          <p:cNvSpPr/>
          <p:nvPr/>
        </p:nvSpPr>
        <p:spPr>
          <a:xfrm>
            <a:off x="5157046" y="4689687"/>
            <a:ext cx="50800" cy="493183"/>
          </a:xfrm>
          <a:custGeom>
            <a:avLst/>
            <a:gdLst/>
            <a:ahLst/>
            <a:cxnLst/>
            <a:rect l="l" t="t" r="r" b="b"/>
            <a:pathLst>
              <a:path w="76200" h="739775">
                <a:moveTo>
                  <a:pt x="44450" y="0"/>
                </a:moveTo>
                <a:lnTo>
                  <a:pt x="31750" y="0"/>
                </a:lnTo>
                <a:lnTo>
                  <a:pt x="31750" y="50800"/>
                </a:lnTo>
                <a:lnTo>
                  <a:pt x="44450" y="50800"/>
                </a:lnTo>
                <a:lnTo>
                  <a:pt x="44450" y="0"/>
                </a:lnTo>
                <a:close/>
              </a:path>
              <a:path w="76200" h="739775">
                <a:moveTo>
                  <a:pt x="44450" y="88900"/>
                </a:moveTo>
                <a:lnTo>
                  <a:pt x="31750" y="88900"/>
                </a:lnTo>
                <a:lnTo>
                  <a:pt x="31750" y="139700"/>
                </a:lnTo>
                <a:lnTo>
                  <a:pt x="44450" y="139700"/>
                </a:lnTo>
                <a:lnTo>
                  <a:pt x="44450" y="88900"/>
                </a:lnTo>
                <a:close/>
              </a:path>
              <a:path w="76200" h="739775">
                <a:moveTo>
                  <a:pt x="44450" y="177800"/>
                </a:moveTo>
                <a:lnTo>
                  <a:pt x="31750" y="177800"/>
                </a:lnTo>
                <a:lnTo>
                  <a:pt x="31750" y="228600"/>
                </a:lnTo>
                <a:lnTo>
                  <a:pt x="44450" y="228600"/>
                </a:lnTo>
                <a:lnTo>
                  <a:pt x="44450" y="177800"/>
                </a:lnTo>
                <a:close/>
              </a:path>
              <a:path w="76200" h="739775">
                <a:moveTo>
                  <a:pt x="44450" y="266700"/>
                </a:moveTo>
                <a:lnTo>
                  <a:pt x="31750" y="266700"/>
                </a:lnTo>
                <a:lnTo>
                  <a:pt x="31750" y="317500"/>
                </a:lnTo>
                <a:lnTo>
                  <a:pt x="44450" y="317500"/>
                </a:lnTo>
                <a:lnTo>
                  <a:pt x="44450" y="266700"/>
                </a:lnTo>
                <a:close/>
              </a:path>
              <a:path w="76200" h="739775">
                <a:moveTo>
                  <a:pt x="44450" y="355600"/>
                </a:moveTo>
                <a:lnTo>
                  <a:pt x="31750" y="355600"/>
                </a:lnTo>
                <a:lnTo>
                  <a:pt x="31750" y="406400"/>
                </a:lnTo>
                <a:lnTo>
                  <a:pt x="44450" y="406400"/>
                </a:lnTo>
                <a:lnTo>
                  <a:pt x="44450" y="355600"/>
                </a:lnTo>
                <a:close/>
              </a:path>
              <a:path w="76200" h="739775">
                <a:moveTo>
                  <a:pt x="44450" y="444500"/>
                </a:moveTo>
                <a:lnTo>
                  <a:pt x="31750" y="444500"/>
                </a:lnTo>
                <a:lnTo>
                  <a:pt x="31750" y="495300"/>
                </a:lnTo>
                <a:lnTo>
                  <a:pt x="44450" y="495300"/>
                </a:lnTo>
                <a:lnTo>
                  <a:pt x="44450" y="444500"/>
                </a:lnTo>
                <a:close/>
              </a:path>
              <a:path w="76200" h="739775">
                <a:moveTo>
                  <a:pt x="44450" y="533400"/>
                </a:moveTo>
                <a:lnTo>
                  <a:pt x="31750" y="533400"/>
                </a:lnTo>
                <a:lnTo>
                  <a:pt x="31750" y="584200"/>
                </a:lnTo>
                <a:lnTo>
                  <a:pt x="44450" y="584200"/>
                </a:lnTo>
                <a:lnTo>
                  <a:pt x="44450" y="533400"/>
                </a:lnTo>
                <a:close/>
              </a:path>
              <a:path w="76200" h="739775">
                <a:moveTo>
                  <a:pt x="31750" y="664726"/>
                </a:moveTo>
                <a:lnTo>
                  <a:pt x="23252" y="666436"/>
                </a:lnTo>
                <a:lnTo>
                  <a:pt x="11144" y="674592"/>
                </a:lnTo>
                <a:lnTo>
                  <a:pt x="2988" y="686700"/>
                </a:lnTo>
                <a:lnTo>
                  <a:pt x="0" y="701548"/>
                </a:lnTo>
                <a:lnTo>
                  <a:pt x="2988" y="716395"/>
                </a:lnTo>
                <a:lnTo>
                  <a:pt x="11144" y="728503"/>
                </a:lnTo>
                <a:lnTo>
                  <a:pt x="23252" y="736659"/>
                </a:lnTo>
                <a:lnTo>
                  <a:pt x="38100" y="739648"/>
                </a:lnTo>
                <a:lnTo>
                  <a:pt x="52947" y="736659"/>
                </a:lnTo>
                <a:lnTo>
                  <a:pt x="65055" y="728503"/>
                </a:lnTo>
                <a:lnTo>
                  <a:pt x="73211" y="716395"/>
                </a:lnTo>
                <a:lnTo>
                  <a:pt x="76200" y="701548"/>
                </a:lnTo>
                <a:lnTo>
                  <a:pt x="73211" y="686700"/>
                </a:lnTo>
                <a:lnTo>
                  <a:pt x="65055" y="674592"/>
                </a:lnTo>
                <a:lnTo>
                  <a:pt x="62840" y="673100"/>
                </a:lnTo>
                <a:lnTo>
                  <a:pt x="31750" y="673100"/>
                </a:lnTo>
                <a:lnTo>
                  <a:pt x="31750" y="664726"/>
                </a:lnTo>
                <a:close/>
              </a:path>
              <a:path w="76200" h="739775">
                <a:moveTo>
                  <a:pt x="38100" y="663448"/>
                </a:moveTo>
                <a:lnTo>
                  <a:pt x="31750" y="664726"/>
                </a:lnTo>
                <a:lnTo>
                  <a:pt x="31750" y="673100"/>
                </a:lnTo>
                <a:lnTo>
                  <a:pt x="44450" y="673100"/>
                </a:lnTo>
                <a:lnTo>
                  <a:pt x="44450" y="664726"/>
                </a:lnTo>
                <a:lnTo>
                  <a:pt x="38100" y="663448"/>
                </a:lnTo>
                <a:close/>
              </a:path>
              <a:path w="76200" h="739775">
                <a:moveTo>
                  <a:pt x="44450" y="664726"/>
                </a:moveTo>
                <a:lnTo>
                  <a:pt x="44450" y="673100"/>
                </a:lnTo>
                <a:lnTo>
                  <a:pt x="62840" y="673100"/>
                </a:lnTo>
                <a:lnTo>
                  <a:pt x="52947" y="666436"/>
                </a:lnTo>
                <a:lnTo>
                  <a:pt x="44450" y="664726"/>
                </a:lnTo>
                <a:close/>
              </a:path>
              <a:path w="76200" h="739775">
                <a:moveTo>
                  <a:pt x="44450" y="622300"/>
                </a:moveTo>
                <a:lnTo>
                  <a:pt x="31750" y="622300"/>
                </a:lnTo>
                <a:lnTo>
                  <a:pt x="31750" y="664726"/>
                </a:lnTo>
                <a:lnTo>
                  <a:pt x="38100" y="663448"/>
                </a:lnTo>
                <a:lnTo>
                  <a:pt x="44450" y="663448"/>
                </a:lnTo>
                <a:lnTo>
                  <a:pt x="44450" y="622300"/>
                </a:lnTo>
                <a:close/>
              </a:path>
              <a:path w="76200" h="739775">
                <a:moveTo>
                  <a:pt x="44450" y="663448"/>
                </a:moveTo>
                <a:lnTo>
                  <a:pt x="38100" y="663448"/>
                </a:lnTo>
                <a:lnTo>
                  <a:pt x="44450" y="664726"/>
                </a:lnTo>
                <a:lnTo>
                  <a:pt x="44450" y="663448"/>
                </a:lnTo>
                <a:close/>
              </a:path>
            </a:pathLst>
          </a:custGeom>
          <a:solidFill>
            <a:srgbClr val="CD2323"/>
          </a:solidFill>
        </p:spPr>
        <p:txBody>
          <a:bodyPr wrap="square" lIns="0" tIns="0" rIns="0" bIns="0" rtlCol="0"/>
          <a:lstStyle/>
          <a:p>
            <a:endParaRPr sz="1200"/>
          </a:p>
        </p:txBody>
      </p:sp>
      <p:sp>
        <p:nvSpPr>
          <p:cNvPr id="19" name="object 19"/>
          <p:cNvSpPr txBox="1"/>
          <p:nvPr/>
        </p:nvSpPr>
        <p:spPr>
          <a:xfrm>
            <a:off x="4442629" y="5241290"/>
            <a:ext cx="1528657" cy="408852"/>
          </a:xfrm>
          <a:prstGeom prst="rect">
            <a:avLst/>
          </a:prstGeom>
        </p:spPr>
        <p:txBody>
          <a:bodyPr vert="horz" wrap="square" lIns="0" tIns="8467" rIns="0" bIns="0" rtlCol="0">
            <a:spAutoFit/>
          </a:bodyPr>
          <a:lstStyle/>
          <a:p>
            <a:pPr marL="8467" marR="3387" algn="ctr">
              <a:spcBef>
                <a:spcPts val="67"/>
              </a:spcBef>
            </a:pPr>
            <a:r>
              <a:rPr sz="867" spc="-3" dirty="0">
                <a:latin typeface="Century Gothic"/>
                <a:cs typeface="Century Gothic"/>
              </a:rPr>
              <a:t>Presentación </a:t>
            </a:r>
            <a:r>
              <a:rPr sz="867" dirty="0">
                <a:latin typeface="Century Gothic"/>
                <a:cs typeface="Century Gothic"/>
              </a:rPr>
              <a:t>de solicitud</a:t>
            </a:r>
            <a:r>
              <a:rPr sz="867" spc="-76" dirty="0">
                <a:latin typeface="Century Gothic"/>
                <a:cs typeface="Century Gothic"/>
              </a:rPr>
              <a:t> </a:t>
            </a:r>
            <a:r>
              <a:rPr sz="867" dirty="0">
                <a:latin typeface="Century Gothic"/>
                <a:cs typeface="Century Gothic"/>
              </a:rPr>
              <a:t>de  ampliación </a:t>
            </a:r>
            <a:r>
              <a:rPr sz="867" spc="-3" dirty="0">
                <a:latin typeface="Century Gothic"/>
                <a:cs typeface="Century Gothic"/>
              </a:rPr>
              <a:t>excepcional</a:t>
            </a:r>
            <a:r>
              <a:rPr sz="867" spc="-53" dirty="0">
                <a:latin typeface="Century Gothic"/>
                <a:cs typeface="Century Gothic"/>
              </a:rPr>
              <a:t> </a:t>
            </a:r>
            <a:r>
              <a:rPr sz="867" spc="-3" dirty="0">
                <a:latin typeface="Century Gothic"/>
                <a:cs typeface="Century Gothic"/>
              </a:rPr>
              <a:t>del  </a:t>
            </a:r>
            <a:r>
              <a:rPr sz="867" dirty="0">
                <a:latin typeface="Century Gothic"/>
                <a:cs typeface="Century Gothic"/>
              </a:rPr>
              <a:t>plazo</a:t>
            </a:r>
            <a:endParaRPr sz="867">
              <a:latin typeface="Century Gothic"/>
              <a:cs typeface="Century Gothic"/>
            </a:endParaRPr>
          </a:p>
        </p:txBody>
      </p:sp>
      <p:sp>
        <p:nvSpPr>
          <p:cNvPr id="20" name="object 20"/>
          <p:cNvSpPr/>
          <p:nvPr/>
        </p:nvSpPr>
        <p:spPr>
          <a:xfrm>
            <a:off x="3988647" y="1895686"/>
            <a:ext cx="50800" cy="807720"/>
          </a:xfrm>
          <a:custGeom>
            <a:avLst/>
            <a:gdLst/>
            <a:ahLst/>
            <a:cxnLst/>
            <a:rect l="l" t="t" r="r" b="b"/>
            <a:pathLst>
              <a:path w="76200" h="1211579">
                <a:moveTo>
                  <a:pt x="44450" y="1160780"/>
                </a:moveTo>
                <a:lnTo>
                  <a:pt x="31750" y="1160780"/>
                </a:lnTo>
                <a:lnTo>
                  <a:pt x="31750" y="1211580"/>
                </a:lnTo>
                <a:lnTo>
                  <a:pt x="44450" y="1211580"/>
                </a:lnTo>
                <a:lnTo>
                  <a:pt x="44450" y="1160780"/>
                </a:lnTo>
                <a:close/>
              </a:path>
              <a:path w="76200" h="1211579">
                <a:moveTo>
                  <a:pt x="44450" y="1071880"/>
                </a:moveTo>
                <a:lnTo>
                  <a:pt x="31750" y="1071880"/>
                </a:lnTo>
                <a:lnTo>
                  <a:pt x="31750" y="1122680"/>
                </a:lnTo>
                <a:lnTo>
                  <a:pt x="44450" y="1122680"/>
                </a:lnTo>
                <a:lnTo>
                  <a:pt x="44450" y="1071880"/>
                </a:lnTo>
                <a:close/>
              </a:path>
              <a:path w="76200" h="1211579">
                <a:moveTo>
                  <a:pt x="44450" y="982980"/>
                </a:moveTo>
                <a:lnTo>
                  <a:pt x="31750" y="982980"/>
                </a:lnTo>
                <a:lnTo>
                  <a:pt x="31750" y="1033780"/>
                </a:lnTo>
                <a:lnTo>
                  <a:pt x="44450" y="1033780"/>
                </a:lnTo>
                <a:lnTo>
                  <a:pt x="44450" y="982980"/>
                </a:lnTo>
                <a:close/>
              </a:path>
              <a:path w="76200" h="1211579">
                <a:moveTo>
                  <a:pt x="44450" y="894079"/>
                </a:moveTo>
                <a:lnTo>
                  <a:pt x="31750" y="894079"/>
                </a:lnTo>
                <a:lnTo>
                  <a:pt x="31750" y="944880"/>
                </a:lnTo>
                <a:lnTo>
                  <a:pt x="44450" y="944880"/>
                </a:lnTo>
                <a:lnTo>
                  <a:pt x="44450" y="894079"/>
                </a:lnTo>
                <a:close/>
              </a:path>
              <a:path w="76200" h="1211579">
                <a:moveTo>
                  <a:pt x="44450" y="805179"/>
                </a:moveTo>
                <a:lnTo>
                  <a:pt x="31750" y="805179"/>
                </a:lnTo>
                <a:lnTo>
                  <a:pt x="31750" y="855979"/>
                </a:lnTo>
                <a:lnTo>
                  <a:pt x="44450" y="855979"/>
                </a:lnTo>
                <a:lnTo>
                  <a:pt x="44450" y="805179"/>
                </a:lnTo>
                <a:close/>
              </a:path>
              <a:path w="76200" h="1211579">
                <a:moveTo>
                  <a:pt x="44450" y="716279"/>
                </a:moveTo>
                <a:lnTo>
                  <a:pt x="31750" y="716279"/>
                </a:lnTo>
                <a:lnTo>
                  <a:pt x="31750" y="767079"/>
                </a:lnTo>
                <a:lnTo>
                  <a:pt x="44450" y="767079"/>
                </a:lnTo>
                <a:lnTo>
                  <a:pt x="44450" y="716279"/>
                </a:lnTo>
                <a:close/>
              </a:path>
              <a:path w="76200" h="1211579">
                <a:moveTo>
                  <a:pt x="44450" y="627379"/>
                </a:moveTo>
                <a:lnTo>
                  <a:pt x="31750" y="627379"/>
                </a:lnTo>
                <a:lnTo>
                  <a:pt x="31750" y="678179"/>
                </a:lnTo>
                <a:lnTo>
                  <a:pt x="44450" y="678179"/>
                </a:lnTo>
                <a:lnTo>
                  <a:pt x="44450" y="627379"/>
                </a:lnTo>
                <a:close/>
              </a:path>
              <a:path w="76200" h="1211579">
                <a:moveTo>
                  <a:pt x="44450" y="538479"/>
                </a:moveTo>
                <a:lnTo>
                  <a:pt x="31750" y="538479"/>
                </a:lnTo>
                <a:lnTo>
                  <a:pt x="31750" y="589279"/>
                </a:lnTo>
                <a:lnTo>
                  <a:pt x="44450" y="589279"/>
                </a:lnTo>
                <a:lnTo>
                  <a:pt x="44450" y="538479"/>
                </a:lnTo>
                <a:close/>
              </a:path>
              <a:path w="76200" h="1211579">
                <a:moveTo>
                  <a:pt x="44450" y="449579"/>
                </a:moveTo>
                <a:lnTo>
                  <a:pt x="31750" y="449579"/>
                </a:lnTo>
                <a:lnTo>
                  <a:pt x="31750" y="500379"/>
                </a:lnTo>
                <a:lnTo>
                  <a:pt x="44450" y="500379"/>
                </a:lnTo>
                <a:lnTo>
                  <a:pt x="44450" y="449579"/>
                </a:lnTo>
                <a:close/>
              </a:path>
              <a:path w="76200" h="1211579">
                <a:moveTo>
                  <a:pt x="44450" y="360679"/>
                </a:moveTo>
                <a:lnTo>
                  <a:pt x="31750" y="360679"/>
                </a:lnTo>
                <a:lnTo>
                  <a:pt x="31750" y="411479"/>
                </a:lnTo>
                <a:lnTo>
                  <a:pt x="44450" y="411479"/>
                </a:lnTo>
                <a:lnTo>
                  <a:pt x="44450" y="360679"/>
                </a:lnTo>
                <a:close/>
              </a:path>
              <a:path w="76200" h="1211579">
                <a:moveTo>
                  <a:pt x="44450" y="271779"/>
                </a:moveTo>
                <a:lnTo>
                  <a:pt x="31750" y="271779"/>
                </a:lnTo>
                <a:lnTo>
                  <a:pt x="31750" y="322579"/>
                </a:lnTo>
                <a:lnTo>
                  <a:pt x="44450" y="322579"/>
                </a:lnTo>
                <a:lnTo>
                  <a:pt x="44450" y="271779"/>
                </a:lnTo>
                <a:close/>
              </a:path>
              <a:path w="76200" h="1211579">
                <a:moveTo>
                  <a:pt x="44450" y="182879"/>
                </a:moveTo>
                <a:lnTo>
                  <a:pt x="31750" y="182879"/>
                </a:lnTo>
                <a:lnTo>
                  <a:pt x="31750" y="233679"/>
                </a:lnTo>
                <a:lnTo>
                  <a:pt x="44450" y="233679"/>
                </a:lnTo>
                <a:lnTo>
                  <a:pt x="44450" y="182879"/>
                </a:lnTo>
                <a:close/>
              </a:path>
              <a:path w="76200" h="1211579">
                <a:moveTo>
                  <a:pt x="44450" y="93979"/>
                </a:moveTo>
                <a:lnTo>
                  <a:pt x="31750" y="93979"/>
                </a:lnTo>
                <a:lnTo>
                  <a:pt x="31750" y="144779"/>
                </a:lnTo>
                <a:lnTo>
                  <a:pt x="44450" y="144779"/>
                </a:lnTo>
                <a:lnTo>
                  <a:pt x="44450" y="93979"/>
                </a:lnTo>
                <a:close/>
              </a:path>
              <a:path w="76200" h="1211579">
                <a:moveTo>
                  <a:pt x="38100" y="0"/>
                </a:moveTo>
                <a:lnTo>
                  <a:pt x="23252" y="2988"/>
                </a:lnTo>
                <a:lnTo>
                  <a:pt x="11144" y="11144"/>
                </a:lnTo>
                <a:lnTo>
                  <a:pt x="2988" y="23252"/>
                </a:lnTo>
                <a:lnTo>
                  <a:pt x="0" y="38100"/>
                </a:lnTo>
                <a:lnTo>
                  <a:pt x="2988" y="52947"/>
                </a:lnTo>
                <a:lnTo>
                  <a:pt x="11144" y="65055"/>
                </a:lnTo>
                <a:lnTo>
                  <a:pt x="23252" y="73211"/>
                </a:lnTo>
                <a:lnTo>
                  <a:pt x="38100" y="76200"/>
                </a:lnTo>
                <a:lnTo>
                  <a:pt x="52947" y="73211"/>
                </a:lnTo>
                <a:lnTo>
                  <a:pt x="65055" y="65055"/>
                </a:lnTo>
                <a:lnTo>
                  <a:pt x="71236" y="55879"/>
                </a:lnTo>
                <a:lnTo>
                  <a:pt x="31750" y="55879"/>
                </a:lnTo>
                <a:lnTo>
                  <a:pt x="31750" y="38100"/>
                </a:lnTo>
                <a:lnTo>
                  <a:pt x="76200" y="38100"/>
                </a:lnTo>
                <a:lnTo>
                  <a:pt x="73211" y="23252"/>
                </a:lnTo>
                <a:lnTo>
                  <a:pt x="65055" y="11144"/>
                </a:lnTo>
                <a:lnTo>
                  <a:pt x="52947" y="2988"/>
                </a:lnTo>
                <a:lnTo>
                  <a:pt x="38100" y="0"/>
                </a:lnTo>
                <a:close/>
              </a:path>
              <a:path w="76200" h="1211579">
                <a:moveTo>
                  <a:pt x="44450" y="38100"/>
                </a:moveTo>
                <a:lnTo>
                  <a:pt x="31750" y="38100"/>
                </a:lnTo>
                <a:lnTo>
                  <a:pt x="31750" y="55879"/>
                </a:lnTo>
                <a:lnTo>
                  <a:pt x="44450" y="55879"/>
                </a:lnTo>
                <a:lnTo>
                  <a:pt x="44450" y="38100"/>
                </a:lnTo>
                <a:close/>
              </a:path>
              <a:path w="76200" h="1211579">
                <a:moveTo>
                  <a:pt x="76200" y="38100"/>
                </a:moveTo>
                <a:lnTo>
                  <a:pt x="44450" y="38100"/>
                </a:lnTo>
                <a:lnTo>
                  <a:pt x="44450" y="55879"/>
                </a:lnTo>
                <a:lnTo>
                  <a:pt x="71236" y="55879"/>
                </a:lnTo>
                <a:lnTo>
                  <a:pt x="73211" y="52947"/>
                </a:lnTo>
                <a:lnTo>
                  <a:pt x="76200" y="38100"/>
                </a:lnTo>
                <a:close/>
              </a:path>
            </a:pathLst>
          </a:custGeom>
          <a:solidFill>
            <a:srgbClr val="CD2323"/>
          </a:solidFill>
        </p:spPr>
        <p:txBody>
          <a:bodyPr wrap="square" lIns="0" tIns="0" rIns="0" bIns="0" rtlCol="0"/>
          <a:lstStyle/>
          <a:p>
            <a:endParaRPr sz="1200"/>
          </a:p>
        </p:txBody>
      </p:sp>
      <p:grpSp>
        <p:nvGrpSpPr>
          <p:cNvPr id="21" name="object 21"/>
          <p:cNvGrpSpPr/>
          <p:nvPr/>
        </p:nvGrpSpPr>
        <p:grpSpPr>
          <a:xfrm>
            <a:off x="3582247" y="1892300"/>
            <a:ext cx="3257127" cy="2705100"/>
            <a:chOff x="5373370" y="2838450"/>
            <a:chExt cx="4885690" cy="4057650"/>
          </a:xfrm>
        </p:grpSpPr>
        <p:sp>
          <p:nvSpPr>
            <p:cNvPr id="22" name="object 22"/>
            <p:cNvSpPr/>
            <p:nvPr/>
          </p:nvSpPr>
          <p:spPr>
            <a:xfrm>
              <a:off x="6657340" y="4345939"/>
              <a:ext cx="3601720" cy="287020"/>
            </a:xfrm>
            <a:custGeom>
              <a:avLst/>
              <a:gdLst/>
              <a:ahLst/>
              <a:cxnLst/>
              <a:rect l="l" t="t" r="r" b="b"/>
              <a:pathLst>
                <a:path w="3601720" h="287020">
                  <a:moveTo>
                    <a:pt x="3601720" y="0"/>
                  </a:moveTo>
                  <a:lnTo>
                    <a:pt x="0" y="0"/>
                  </a:lnTo>
                  <a:lnTo>
                    <a:pt x="0" y="287020"/>
                  </a:lnTo>
                  <a:lnTo>
                    <a:pt x="3601720" y="287020"/>
                  </a:lnTo>
                  <a:lnTo>
                    <a:pt x="3601720" y="0"/>
                  </a:lnTo>
                  <a:close/>
                </a:path>
              </a:pathLst>
            </a:custGeom>
            <a:solidFill>
              <a:srgbClr val="A6A6A6"/>
            </a:solidFill>
          </p:spPr>
          <p:txBody>
            <a:bodyPr wrap="square" lIns="0" tIns="0" rIns="0" bIns="0" rtlCol="0"/>
            <a:lstStyle/>
            <a:p>
              <a:endParaRPr sz="1200"/>
            </a:p>
          </p:txBody>
        </p:sp>
        <p:sp>
          <p:nvSpPr>
            <p:cNvPr id="23" name="object 23"/>
            <p:cNvSpPr/>
            <p:nvPr/>
          </p:nvSpPr>
          <p:spPr>
            <a:xfrm>
              <a:off x="5373370" y="2838450"/>
              <a:ext cx="76200" cy="3998595"/>
            </a:xfrm>
            <a:custGeom>
              <a:avLst/>
              <a:gdLst/>
              <a:ahLst/>
              <a:cxnLst/>
              <a:rect l="l" t="t" r="r" b="b"/>
              <a:pathLst>
                <a:path w="76200" h="3998595">
                  <a:moveTo>
                    <a:pt x="44450" y="3947287"/>
                  </a:moveTo>
                  <a:lnTo>
                    <a:pt x="31750" y="3947287"/>
                  </a:lnTo>
                  <a:lnTo>
                    <a:pt x="31750" y="3998087"/>
                  </a:lnTo>
                  <a:lnTo>
                    <a:pt x="44450" y="3998087"/>
                  </a:lnTo>
                  <a:lnTo>
                    <a:pt x="44450" y="3947287"/>
                  </a:lnTo>
                  <a:close/>
                </a:path>
                <a:path w="76200" h="3998595">
                  <a:moveTo>
                    <a:pt x="44450" y="3858387"/>
                  </a:moveTo>
                  <a:lnTo>
                    <a:pt x="31750" y="3858387"/>
                  </a:lnTo>
                  <a:lnTo>
                    <a:pt x="31750" y="3909187"/>
                  </a:lnTo>
                  <a:lnTo>
                    <a:pt x="44450" y="3909187"/>
                  </a:lnTo>
                  <a:lnTo>
                    <a:pt x="44450" y="3858387"/>
                  </a:lnTo>
                  <a:close/>
                </a:path>
                <a:path w="76200" h="3998595">
                  <a:moveTo>
                    <a:pt x="44450" y="3769487"/>
                  </a:moveTo>
                  <a:lnTo>
                    <a:pt x="31750" y="3769487"/>
                  </a:lnTo>
                  <a:lnTo>
                    <a:pt x="31750" y="3820287"/>
                  </a:lnTo>
                  <a:lnTo>
                    <a:pt x="44450" y="3820287"/>
                  </a:lnTo>
                  <a:lnTo>
                    <a:pt x="44450" y="3769487"/>
                  </a:lnTo>
                  <a:close/>
                </a:path>
                <a:path w="76200" h="3998595">
                  <a:moveTo>
                    <a:pt x="44450" y="3680587"/>
                  </a:moveTo>
                  <a:lnTo>
                    <a:pt x="31750" y="3680587"/>
                  </a:lnTo>
                  <a:lnTo>
                    <a:pt x="31750" y="3731387"/>
                  </a:lnTo>
                  <a:lnTo>
                    <a:pt x="44450" y="3731387"/>
                  </a:lnTo>
                  <a:lnTo>
                    <a:pt x="44450" y="3680587"/>
                  </a:lnTo>
                  <a:close/>
                </a:path>
                <a:path w="76200" h="3998595">
                  <a:moveTo>
                    <a:pt x="44450" y="3591687"/>
                  </a:moveTo>
                  <a:lnTo>
                    <a:pt x="31750" y="3591687"/>
                  </a:lnTo>
                  <a:lnTo>
                    <a:pt x="31750" y="3642487"/>
                  </a:lnTo>
                  <a:lnTo>
                    <a:pt x="44450" y="3642487"/>
                  </a:lnTo>
                  <a:lnTo>
                    <a:pt x="44450" y="3591687"/>
                  </a:lnTo>
                  <a:close/>
                </a:path>
                <a:path w="76200" h="3998595">
                  <a:moveTo>
                    <a:pt x="44450" y="3502787"/>
                  </a:moveTo>
                  <a:lnTo>
                    <a:pt x="31750" y="3502787"/>
                  </a:lnTo>
                  <a:lnTo>
                    <a:pt x="31750" y="3553587"/>
                  </a:lnTo>
                  <a:lnTo>
                    <a:pt x="44450" y="3553587"/>
                  </a:lnTo>
                  <a:lnTo>
                    <a:pt x="44450" y="3502787"/>
                  </a:lnTo>
                  <a:close/>
                </a:path>
                <a:path w="76200" h="3998595">
                  <a:moveTo>
                    <a:pt x="44450" y="3413887"/>
                  </a:moveTo>
                  <a:lnTo>
                    <a:pt x="31750" y="3413887"/>
                  </a:lnTo>
                  <a:lnTo>
                    <a:pt x="31750" y="3464687"/>
                  </a:lnTo>
                  <a:lnTo>
                    <a:pt x="44450" y="3464687"/>
                  </a:lnTo>
                  <a:lnTo>
                    <a:pt x="44450" y="3413887"/>
                  </a:lnTo>
                  <a:close/>
                </a:path>
                <a:path w="76200" h="3998595">
                  <a:moveTo>
                    <a:pt x="44450" y="3324987"/>
                  </a:moveTo>
                  <a:lnTo>
                    <a:pt x="31750" y="3324987"/>
                  </a:lnTo>
                  <a:lnTo>
                    <a:pt x="31750" y="3375787"/>
                  </a:lnTo>
                  <a:lnTo>
                    <a:pt x="44450" y="3375787"/>
                  </a:lnTo>
                  <a:lnTo>
                    <a:pt x="44450" y="3324987"/>
                  </a:lnTo>
                  <a:close/>
                </a:path>
                <a:path w="76200" h="3998595">
                  <a:moveTo>
                    <a:pt x="44450" y="3236087"/>
                  </a:moveTo>
                  <a:lnTo>
                    <a:pt x="31750" y="3236087"/>
                  </a:lnTo>
                  <a:lnTo>
                    <a:pt x="31750" y="3286887"/>
                  </a:lnTo>
                  <a:lnTo>
                    <a:pt x="44450" y="3286887"/>
                  </a:lnTo>
                  <a:lnTo>
                    <a:pt x="44450" y="3236087"/>
                  </a:lnTo>
                  <a:close/>
                </a:path>
                <a:path w="76200" h="3998595">
                  <a:moveTo>
                    <a:pt x="44450" y="3147187"/>
                  </a:moveTo>
                  <a:lnTo>
                    <a:pt x="31750" y="3147187"/>
                  </a:lnTo>
                  <a:lnTo>
                    <a:pt x="31750" y="3197987"/>
                  </a:lnTo>
                  <a:lnTo>
                    <a:pt x="44450" y="3197987"/>
                  </a:lnTo>
                  <a:lnTo>
                    <a:pt x="44450" y="3147187"/>
                  </a:lnTo>
                  <a:close/>
                </a:path>
                <a:path w="76200" h="3998595">
                  <a:moveTo>
                    <a:pt x="44450" y="3058287"/>
                  </a:moveTo>
                  <a:lnTo>
                    <a:pt x="31750" y="3058287"/>
                  </a:lnTo>
                  <a:lnTo>
                    <a:pt x="31750" y="3109087"/>
                  </a:lnTo>
                  <a:lnTo>
                    <a:pt x="44450" y="3109087"/>
                  </a:lnTo>
                  <a:lnTo>
                    <a:pt x="44450" y="3058287"/>
                  </a:lnTo>
                  <a:close/>
                </a:path>
                <a:path w="76200" h="3998595">
                  <a:moveTo>
                    <a:pt x="44450" y="2969387"/>
                  </a:moveTo>
                  <a:lnTo>
                    <a:pt x="31750" y="2969387"/>
                  </a:lnTo>
                  <a:lnTo>
                    <a:pt x="31750" y="3020187"/>
                  </a:lnTo>
                  <a:lnTo>
                    <a:pt x="44450" y="3020187"/>
                  </a:lnTo>
                  <a:lnTo>
                    <a:pt x="44450" y="2969387"/>
                  </a:lnTo>
                  <a:close/>
                </a:path>
                <a:path w="76200" h="3998595">
                  <a:moveTo>
                    <a:pt x="44450" y="2880487"/>
                  </a:moveTo>
                  <a:lnTo>
                    <a:pt x="31750" y="2880487"/>
                  </a:lnTo>
                  <a:lnTo>
                    <a:pt x="31750" y="2931287"/>
                  </a:lnTo>
                  <a:lnTo>
                    <a:pt x="44450" y="2931287"/>
                  </a:lnTo>
                  <a:lnTo>
                    <a:pt x="44450" y="2880487"/>
                  </a:lnTo>
                  <a:close/>
                </a:path>
                <a:path w="76200" h="3998595">
                  <a:moveTo>
                    <a:pt x="44450" y="2791587"/>
                  </a:moveTo>
                  <a:lnTo>
                    <a:pt x="31750" y="2791587"/>
                  </a:lnTo>
                  <a:lnTo>
                    <a:pt x="31750" y="2842387"/>
                  </a:lnTo>
                  <a:lnTo>
                    <a:pt x="44450" y="2842387"/>
                  </a:lnTo>
                  <a:lnTo>
                    <a:pt x="44450" y="2791587"/>
                  </a:lnTo>
                  <a:close/>
                </a:path>
                <a:path w="76200" h="3998595">
                  <a:moveTo>
                    <a:pt x="44450" y="2702687"/>
                  </a:moveTo>
                  <a:lnTo>
                    <a:pt x="31750" y="2702687"/>
                  </a:lnTo>
                  <a:lnTo>
                    <a:pt x="31750" y="2753487"/>
                  </a:lnTo>
                  <a:lnTo>
                    <a:pt x="44450" y="2753487"/>
                  </a:lnTo>
                  <a:lnTo>
                    <a:pt x="44450" y="2702687"/>
                  </a:lnTo>
                  <a:close/>
                </a:path>
                <a:path w="76200" h="3998595">
                  <a:moveTo>
                    <a:pt x="44450" y="2613787"/>
                  </a:moveTo>
                  <a:lnTo>
                    <a:pt x="31750" y="2613787"/>
                  </a:lnTo>
                  <a:lnTo>
                    <a:pt x="31750" y="2664587"/>
                  </a:lnTo>
                  <a:lnTo>
                    <a:pt x="44450" y="2664587"/>
                  </a:lnTo>
                  <a:lnTo>
                    <a:pt x="44450" y="2613787"/>
                  </a:lnTo>
                  <a:close/>
                </a:path>
                <a:path w="76200" h="3998595">
                  <a:moveTo>
                    <a:pt x="44450" y="2524887"/>
                  </a:moveTo>
                  <a:lnTo>
                    <a:pt x="31750" y="2524887"/>
                  </a:lnTo>
                  <a:lnTo>
                    <a:pt x="31750" y="2575687"/>
                  </a:lnTo>
                  <a:lnTo>
                    <a:pt x="44450" y="2575687"/>
                  </a:lnTo>
                  <a:lnTo>
                    <a:pt x="44450" y="2524887"/>
                  </a:lnTo>
                  <a:close/>
                </a:path>
                <a:path w="76200" h="3998595">
                  <a:moveTo>
                    <a:pt x="44450" y="2435987"/>
                  </a:moveTo>
                  <a:lnTo>
                    <a:pt x="31750" y="2435987"/>
                  </a:lnTo>
                  <a:lnTo>
                    <a:pt x="31750" y="2486787"/>
                  </a:lnTo>
                  <a:lnTo>
                    <a:pt x="44450" y="2486787"/>
                  </a:lnTo>
                  <a:lnTo>
                    <a:pt x="44450" y="2435987"/>
                  </a:lnTo>
                  <a:close/>
                </a:path>
                <a:path w="76200" h="3998595">
                  <a:moveTo>
                    <a:pt x="44450" y="2347087"/>
                  </a:moveTo>
                  <a:lnTo>
                    <a:pt x="31750" y="2347087"/>
                  </a:lnTo>
                  <a:lnTo>
                    <a:pt x="31750" y="2397887"/>
                  </a:lnTo>
                  <a:lnTo>
                    <a:pt x="44450" y="2397887"/>
                  </a:lnTo>
                  <a:lnTo>
                    <a:pt x="44450" y="2347087"/>
                  </a:lnTo>
                  <a:close/>
                </a:path>
                <a:path w="76200" h="3998595">
                  <a:moveTo>
                    <a:pt x="44450" y="2258187"/>
                  </a:moveTo>
                  <a:lnTo>
                    <a:pt x="31750" y="2258187"/>
                  </a:lnTo>
                  <a:lnTo>
                    <a:pt x="31750" y="2308987"/>
                  </a:lnTo>
                  <a:lnTo>
                    <a:pt x="44450" y="2308987"/>
                  </a:lnTo>
                  <a:lnTo>
                    <a:pt x="44450" y="2258187"/>
                  </a:lnTo>
                  <a:close/>
                </a:path>
                <a:path w="76200" h="3998595">
                  <a:moveTo>
                    <a:pt x="44450" y="2169287"/>
                  </a:moveTo>
                  <a:lnTo>
                    <a:pt x="31750" y="2169287"/>
                  </a:lnTo>
                  <a:lnTo>
                    <a:pt x="31750" y="2220087"/>
                  </a:lnTo>
                  <a:lnTo>
                    <a:pt x="44450" y="2220087"/>
                  </a:lnTo>
                  <a:lnTo>
                    <a:pt x="44450" y="2169287"/>
                  </a:lnTo>
                  <a:close/>
                </a:path>
                <a:path w="76200" h="3998595">
                  <a:moveTo>
                    <a:pt x="44450" y="2080387"/>
                  </a:moveTo>
                  <a:lnTo>
                    <a:pt x="31750" y="2080387"/>
                  </a:lnTo>
                  <a:lnTo>
                    <a:pt x="31750" y="2131187"/>
                  </a:lnTo>
                  <a:lnTo>
                    <a:pt x="44450" y="2131187"/>
                  </a:lnTo>
                  <a:lnTo>
                    <a:pt x="44450" y="2080387"/>
                  </a:lnTo>
                  <a:close/>
                </a:path>
                <a:path w="76200" h="3998595">
                  <a:moveTo>
                    <a:pt x="44450" y="1991487"/>
                  </a:moveTo>
                  <a:lnTo>
                    <a:pt x="31750" y="1991487"/>
                  </a:lnTo>
                  <a:lnTo>
                    <a:pt x="31750" y="2042287"/>
                  </a:lnTo>
                  <a:lnTo>
                    <a:pt x="44450" y="2042287"/>
                  </a:lnTo>
                  <a:lnTo>
                    <a:pt x="44450" y="1991487"/>
                  </a:lnTo>
                  <a:close/>
                </a:path>
                <a:path w="76200" h="3998595">
                  <a:moveTo>
                    <a:pt x="44450" y="1902587"/>
                  </a:moveTo>
                  <a:lnTo>
                    <a:pt x="31750" y="1902587"/>
                  </a:lnTo>
                  <a:lnTo>
                    <a:pt x="31750" y="1953387"/>
                  </a:lnTo>
                  <a:lnTo>
                    <a:pt x="44450" y="1953387"/>
                  </a:lnTo>
                  <a:lnTo>
                    <a:pt x="44450" y="1902587"/>
                  </a:lnTo>
                  <a:close/>
                </a:path>
                <a:path w="76200" h="3998595">
                  <a:moveTo>
                    <a:pt x="44450" y="1813687"/>
                  </a:moveTo>
                  <a:lnTo>
                    <a:pt x="31750" y="1813687"/>
                  </a:lnTo>
                  <a:lnTo>
                    <a:pt x="31750" y="1864487"/>
                  </a:lnTo>
                  <a:lnTo>
                    <a:pt x="44450" y="1864487"/>
                  </a:lnTo>
                  <a:lnTo>
                    <a:pt x="44450" y="1813687"/>
                  </a:lnTo>
                  <a:close/>
                </a:path>
                <a:path w="76200" h="3998595">
                  <a:moveTo>
                    <a:pt x="44450" y="1724787"/>
                  </a:moveTo>
                  <a:lnTo>
                    <a:pt x="31750" y="1724787"/>
                  </a:lnTo>
                  <a:lnTo>
                    <a:pt x="31750" y="1775587"/>
                  </a:lnTo>
                  <a:lnTo>
                    <a:pt x="44450" y="1775587"/>
                  </a:lnTo>
                  <a:lnTo>
                    <a:pt x="44450" y="1724787"/>
                  </a:lnTo>
                  <a:close/>
                </a:path>
                <a:path w="76200" h="3998595">
                  <a:moveTo>
                    <a:pt x="44450" y="1635887"/>
                  </a:moveTo>
                  <a:lnTo>
                    <a:pt x="31750" y="1635887"/>
                  </a:lnTo>
                  <a:lnTo>
                    <a:pt x="31750" y="1686687"/>
                  </a:lnTo>
                  <a:lnTo>
                    <a:pt x="44450" y="1686687"/>
                  </a:lnTo>
                  <a:lnTo>
                    <a:pt x="44450" y="1635887"/>
                  </a:lnTo>
                  <a:close/>
                </a:path>
                <a:path w="76200" h="3998595">
                  <a:moveTo>
                    <a:pt x="44450" y="1546987"/>
                  </a:moveTo>
                  <a:lnTo>
                    <a:pt x="31750" y="1546987"/>
                  </a:lnTo>
                  <a:lnTo>
                    <a:pt x="31750" y="1597787"/>
                  </a:lnTo>
                  <a:lnTo>
                    <a:pt x="44450" y="1597787"/>
                  </a:lnTo>
                  <a:lnTo>
                    <a:pt x="44450" y="1546987"/>
                  </a:lnTo>
                  <a:close/>
                </a:path>
                <a:path w="76200" h="3998595">
                  <a:moveTo>
                    <a:pt x="44450" y="1458087"/>
                  </a:moveTo>
                  <a:lnTo>
                    <a:pt x="31750" y="1458087"/>
                  </a:lnTo>
                  <a:lnTo>
                    <a:pt x="31750" y="1508887"/>
                  </a:lnTo>
                  <a:lnTo>
                    <a:pt x="44450" y="1508887"/>
                  </a:lnTo>
                  <a:lnTo>
                    <a:pt x="44450" y="1458087"/>
                  </a:lnTo>
                  <a:close/>
                </a:path>
                <a:path w="76200" h="3998595">
                  <a:moveTo>
                    <a:pt x="44450" y="1369187"/>
                  </a:moveTo>
                  <a:lnTo>
                    <a:pt x="31750" y="1369187"/>
                  </a:lnTo>
                  <a:lnTo>
                    <a:pt x="31750" y="1419987"/>
                  </a:lnTo>
                  <a:lnTo>
                    <a:pt x="44450" y="1419987"/>
                  </a:lnTo>
                  <a:lnTo>
                    <a:pt x="44450" y="1369187"/>
                  </a:lnTo>
                  <a:close/>
                </a:path>
                <a:path w="76200" h="3998595">
                  <a:moveTo>
                    <a:pt x="44450" y="1280287"/>
                  </a:moveTo>
                  <a:lnTo>
                    <a:pt x="31750" y="1280287"/>
                  </a:lnTo>
                  <a:lnTo>
                    <a:pt x="31750" y="1331087"/>
                  </a:lnTo>
                  <a:lnTo>
                    <a:pt x="44450" y="1331087"/>
                  </a:lnTo>
                  <a:lnTo>
                    <a:pt x="44450" y="1280287"/>
                  </a:lnTo>
                  <a:close/>
                </a:path>
                <a:path w="76200" h="3998595">
                  <a:moveTo>
                    <a:pt x="44450" y="1191387"/>
                  </a:moveTo>
                  <a:lnTo>
                    <a:pt x="31750" y="1191387"/>
                  </a:lnTo>
                  <a:lnTo>
                    <a:pt x="31750" y="1242187"/>
                  </a:lnTo>
                  <a:lnTo>
                    <a:pt x="44450" y="1242187"/>
                  </a:lnTo>
                  <a:lnTo>
                    <a:pt x="44450" y="1191387"/>
                  </a:lnTo>
                  <a:close/>
                </a:path>
                <a:path w="76200" h="3998595">
                  <a:moveTo>
                    <a:pt x="44450" y="1102487"/>
                  </a:moveTo>
                  <a:lnTo>
                    <a:pt x="31750" y="1102487"/>
                  </a:lnTo>
                  <a:lnTo>
                    <a:pt x="31750" y="1153287"/>
                  </a:lnTo>
                  <a:lnTo>
                    <a:pt x="44450" y="1153287"/>
                  </a:lnTo>
                  <a:lnTo>
                    <a:pt x="44450" y="1102487"/>
                  </a:lnTo>
                  <a:close/>
                </a:path>
                <a:path w="76200" h="3998595">
                  <a:moveTo>
                    <a:pt x="44450" y="1013587"/>
                  </a:moveTo>
                  <a:lnTo>
                    <a:pt x="31750" y="1013587"/>
                  </a:lnTo>
                  <a:lnTo>
                    <a:pt x="31750" y="1064387"/>
                  </a:lnTo>
                  <a:lnTo>
                    <a:pt x="44450" y="1064387"/>
                  </a:lnTo>
                  <a:lnTo>
                    <a:pt x="44450" y="1013587"/>
                  </a:lnTo>
                  <a:close/>
                </a:path>
                <a:path w="76200" h="3998595">
                  <a:moveTo>
                    <a:pt x="44450" y="924686"/>
                  </a:moveTo>
                  <a:lnTo>
                    <a:pt x="31750" y="924686"/>
                  </a:lnTo>
                  <a:lnTo>
                    <a:pt x="31750" y="975487"/>
                  </a:lnTo>
                  <a:lnTo>
                    <a:pt x="44450" y="975487"/>
                  </a:lnTo>
                  <a:lnTo>
                    <a:pt x="44450" y="924686"/>
                  </a:lnTo>
                  <a:close/>
                </a:path>
                <a:path w="76200" h="3998595">
                  <a:moveTo>
                    <a:pt x="44450" y="835786"/>
                  </a:moveTo>
                  <a:lnTo>
                    <a:pt x="31750" y="835786"/>
                  </a:lnTo>
                  <a:lnTo>
                    <a:pt x="31750" y="886586"/>
                  </a:lnTo>
                  <a:lnTo>
                    <a:pt x="44450" y="886586"/>
                  </a:lnTo>
                  <a:lnTo>
                    <a:pt x="44450" y="835786"/>
                  </a:lnTo>
                  <a:close/>
                </a:path>
                <a:path w="76200" h="3998595">
                  <a:moveTo>
                    <a:pt x="44450" y="746886"/>
                  </a:moveTo>
                  <a:lnTo>
                    <a:pt x="31750" y="746886"/>
                  </a:lnTo>
                  <a:lnTo>
                    <a:pt x="31750" y="797686"/>
                  </a:lnTo>
                  <a:lnTo>
                    <a:pt x="44450" y="797686"/>
                  </a:lnTo>
                  <a:lnTo>
                    <a:pt x="44450" y="746886"/>
                  </a:lnTo>
                  <a:close/>
                </a:path>
                <a:path w="76200" h="3998595">
                  <a:moveTo>
                    <a:pt x="44450" y="657986"/>
                  </a:moveTo>
                  <a:lnTo>
                    <a:pt x="31750" y="657986"/>
                  </a:lnTo>
                  <a:lnTo>
                    <a:pt x="31750" y="708786"/>
                  </a:lnTo>
                  <a:lnTo>
                    <a:pt x="44450" y="708786"/>
                  </a:lnTo>
                  <a:lnTo>
                    <a:pt x="44450" y="657986"/>
                  </a:lnTo>
                  <a:close/>
                </a:path>
                <a:path w="76200" h="3998595">
                  <a:moveTo>
                    <a:pt x="44450" y="569086"/>
                  </a:moveTo>
                  <a:lnTo>
                    <a:pt x="31750" y="569086"/>
                  </a:lnTo>
                  <a:lnTo>
                    <a:pt x="31750" y="619886"/>
                  </a:lnTo>
                  <a:lnTo>
                    <a:pt x="44450" y="619886"/>
                  </a:lnTo>
                  <a:lnTo>
                    <a:pt x="44450" y="569086"/>
                  </a:lnTo>
                  <a:close/>
                </a:path>
                <a:path w="76200" h="3998595">
                  <a:moveTo>
                    <a:pt x="44450" y="480186"/>
                  </a:moveTo>
                  <a:lnTo>
                    <a:pt x="31750" y="480186"/>
                  </a:lnTo>
                  <a:lnTo>
                    <a:pt x="31750" y="530986"/>
                  </a:lnTo>
                  <a:lnTo>
                    <a:pt x="44450" y="530986"/>
                  </a:lnTo>
                  <a:lnTo>
                    <a:pt x="44450" y="480186"/>
                  </a:lnTo>
                  <a:close/>
                </a:path>
                <a:path w="76200" h="3998595">
                  <a:moveTo>
                    <a:pt x="44450" y="391286"/>
                  </a:moveTo>
                  <a:lnTo>
                    <a:pt x="31750" y="391286"/>
                  </a:lnTo>
                  <a:lnTo>
                    <a:pt x="31750" y="442086"/>
                  </a:lnTo>
                  <a:lnTo>
                    <a:pt x="44450" y="442086"/>
                  </a:lnTo>
                  <a:lnTo>
                    <a:pt x="44450" y="391286"/>
                  </a:lnTo>
                  <a:close/>
                </a:path>
                <a:path w="76200" h="3998595">
                  <a:moveTo>
                    <a:pt x="44450" y="302386"/>
                  </a:moveTo>
                  <a:lnTo>
                    <a:pt x="31750" y="302386"/>
                  </a:lnTo>
                  <a:lnTo>
                    <a:pt x="31750" y="353186"/>
                  </a:lnTo>
                  <a:lnTo>
                    <a:pt x="44450" y="353186"/>
                  </a:lnTo>
                  <a:lnTo>
                    <a:pt x="44450" y="302386"/>
                  </a:lnTo>
                  <a:close/>
                </a:path>
                <a:path w="76200" h="3998595">
                  <a:moveTo>
                    <a:pt x="44450" y="213486"/>
                  </a:moveTo>
                  <a:lnTo>
                    <a:pt x="31750" y="213486"/>
                  </a:lnTo>
                  <a:lnTo>
                    <a:pt x="31750" y="264286"/>
                  </a:lnTo>
                  <a:lnTo>
                    <a:pt x="44450" y="264286"/>
                  </a:lnTo>
                  <a:lnTo>
                    <a:pt x="44450" y="213486"/>
                  </a:lnTo>
                  <a:close/>
                </a:path>
                <a:path w="76200" h="3998595">
                  <a:moveTo>
                    <a:pt x="44450" y="124586"/>
                  </a:moveTo>
                  <a:lnTo>
                    <a:pt x="31750" y="124586"/>
                  </a:lnTo>
                  <a:lnTo>
                    <a:pt x="31750" y="175386"/>
                  </a:lnTo>
                  <a:lnTo>
                    <a:pt x="44450" y="175386"/>
                  </a:lnTo>
                  <a:lnTo>
                    <a:pt x="44450" y="124586"/>
                  </a:lnTo>
                  <a:close/>
                </a:path>
                <a:path w="76200" h="3998595">
                  <a:moveTo>
                    <a:pt x="31750" y="74921"/>
                  </a:moveTo>
                  <a:lnTo>
                    <a:pt x="31750" y="86486"/>
                  </a:lnTo>
                  <a:lnTo>
                    <a:pt x="44450" y="86486"/>
                  </a:lnTo>
                  <a:lnTo>
                    <a:pt x="44450" y="76200"/>
                  </a:lnTo>
                  <a:lnTo>
                    <a:pt x="38100" y="76200"/>
                  </a:lnTo>
                  <a:lnTo>
                    <a:pt x="31750" y="74921"/>
                  </a:lnTo>
                  <a:close/>
                </a:path>
                <a:path w="76200" h="3998595">
                  <a:moveTo>
                    <a:pt x="44450" y="38100"/>
                  </a:moveTo>
                  <a:lnTo>
                    <a:pt x="31750" y="38100"/>
                  </a:lnTo>
                  <a:lnTo>
                    <a:pt x="31750" y="74921"/>
                  </a:lnTo>
                  <a:lnTo>
                    <a:pt x="38100" y="76200"/>
                  </a:lnTo>
                  <a:lnTo>
                    <a:pt x="44450" y="74921"/>
                  </a:lnTo>
                  <a:lnTo>
                    <a:pt x="44450" y="38100"/>
                  </a:lnTo>
                  <a:close/>
                </a:path>
                <a:path w="76200" h="3998595">
                  <a:moveTo>
                    <a:pt x="44450" y="74921"/>
                  </a:moveTo>
                  <a:lnTo>
                    <a:pt x="38100" y="76200"/>
                  </a:lnTo>
                  <a:lnTo>
                    <a:pt x="44450" y="76200"/>
                  </a:lnTo>
                  <a:lnTo>
                    <a:pt x="44450" y="74921"/>
                  </a:lnTo>
                  <a:close/>
                </a:path>
                <a:path w="76200" h="3998595">
                  <a:moveTo>
                    <a:pt x="38100" y="0"/>
                  </a:moveTo>
                  <a:lnTo>
                    <a:pt x="23252" y="2988"/>
                  </a:lnTo>
                  <a:lnTo>
                    <a:pt x="11144" y="11144"/>
                  </a:lnTo>
                  <a:lnTo>
                    <a:pt x="2988" y="23252"/>
                  </a:lnTo>
                  <a:lnTo>
                    <a:pt x="0" y="38100"/>
                  </a:lnTo>
                  <a:lnTo>
                    <a:pt x="2988" y="52947"/>
                  </a:lnTo>
                  <a:lnTo>
                    <a:pt x="11144" y="65055"/>
                  </a:lnTo>
                  <a:lnTo>
                    <a:pt x="23252" y="73211"/>
                  </a:lnTo>
                  <a:lnTo>
                    <a:pt x="31750" y="74921"/>
                  </a:lnTo>
                  <a:lnTo>
                    <a:pt x="31750" y="38100"/>
                  </a:lnTo>
                  <a:lnTo>
                    <a:pt x="76200" y="38100"/>
                  </a:lnTo>
                  <a:lnTo>
                    <a:pt x="73211" y="23252"/>
                  </a:lnTo>
                  <a:lnTo>
                    <a:pt x="65055" y="11144"/>
                  </a:lnTo>
                  <a:lnTo>
                    <a:pt x="52947" y="2988"/>
                  </a:lnTo>
                  <a:lnTo>
                    <a:pt x="38100" y="0"/>
                  </a:lnTo>
                  <a:close/>
                </a:path>
                <a:path w="76200" h="3998595">
                  <a:moveTo>
                    <a:pt x="76200" y="38100"/>
                  </a:moveTo>
                  <a:lnTo>
                    <a:pt x="44450" y="38100"/>
                  </a:lnTo>
                  <a:lnTo>
                    <a:pt x="44450" y="74921"/>
                  </a:lnTo>
                  <a:lnTo>
                    <a:pt x="52947" y="73211"/>
                  </a:lnTo>
                  <a:lnTo>
                    <a:pt x="65055" y="65055"/>
                  </a:lnTo>
                  <a:lnTo>
                    <a:pt x="73211" y="52947"/>
                  </a:lnTo>
                  <a:lnTo>
                    <a:pt x="76200" y="38100"/>
                  </a:lnTo>
                  <a:close/>
                </a:path>
              </a:pathLst>
            </a:custGeom>
            <a:solidFill>
              <a:srgbClr val="CD2323"/>
            </a:solidFill>
          </p:spPr>
          <p:txBody>
            <a:bodyPr wrap="square" lIns="0" tIns="0" rIns="0" bIns="0" rtlCol="0"/>
            <a:lstStyle/>
            <a:p>
              <a:endParaRPr sz="1200"/>
            </a:p>
          </p:txBody>
        </p:sp>
        <p:sp>
          <p:nvSpPr>
            <p:cNvPr id="24" name="object 24"/>
            <p:cNvSpPr/>
            <p:nvPr/>
          </p:nvSpPr>
          <p:spPr>
            <a:xfrm>
              <a:off x="5410200" y="6515100"/>
              <a:ext cx="4848860" cy="381000"/>
            </a:xfrm>
            <a:custGeom>
              <a:avLst/>
              <a:gdLst/>
              <a:ahLst/>
              <a:cxnLst/>
              <a:rect l="l" t="t" r="r" b="b"/>
              <a:pathLst>
                <a:path w="4848859" h="381000">
                  <a:moveTo>
                    <a:pt x="4848859" y="0"/>
                  </a:moveTo>
                  <a:lnTo>
                    <a:pt x="0" y="0"/>
                  </a:lnTo>
                  <a:lnTo>
                    <a:pt x="0" y="381000"/>
                  </a:lnTo>
                  <a:lnTo>
                    <a:pt x="4848859" y="381000"/>
                  </a:lnTo>
                  <a:lnTo>
                    <a:pt x="4848859" y="0"/>
                  </a:lnTo>
                  <a:close/>
                </a:path>
              </a:pathLst>
            </a:custGeom>
            <a:solidFill>
              <a:srgbClr val="A6A6A6"/>
            </a:solidFill>
          </p:spPr>
          <p:txBody>
            <a:bodyPr wrap="square" lIns="0" tIns="0" rIns="0" bIns="0" rtlCol="0"/>
            <a:lstStyle/>
            <a:p>
              <a:endParaRPr sz="1200"/>
            </a:p>
          </p:txBody>
        </p:sp>
      </p:grpSp>
      <p:sp>
        <p:nvSpPr>
          <p:cNvPr id="25" name="object 25"/>
          <p:cNvSpPr txBox="1"/>
          <p:nvPr/>
        </p:nvSpPr>
        <p:spPr>
          <a:xfrm>
            <a:off x="3678935" y="2738798"/>
            <a:ext cx="668020" cy="500992"/>
          </a:xfrm>
          <a:prstGeom prst="rect">
            <a:avLst/>
          </a:prstGeom>
        </p:spPr>
        <p:txBody>
          <a:bodyPr vert="horz" wrap="square" lIns="0" tIns="8467" rIns="0" bIns="0" rtlCol="0">
            <a:spAutoFit/>
          </a:bodyPr>
          <a:lstStyle/>
          <a:p>
            <a:pPr marL="86364" marR="55036" indent="-23708">
              <a:spcBef>
                <a:spcPts val="67"/>
              </a:spcBef>
            </a:pPr>
            <a:r>
              <a:rPr sz="800" spc="-7" dirty="0">
                <a:latin typeface="Century Gothic"/>
                <a:cs typeface="Century Gothic"/>
              </a:rPr>
              <a:t>Registro </a:t>
            </a:r>
            <a:r>
              <a:rPr sz="800" dirty="0">
                <a:latin typeface="Century Gothic"/>
                <a:cs typeface="Century Gothic"/>
              </a:rPr>
              <a:t>en  </a:t>
            </a:r>
            <a:r>
              <a:rPr sz="800" spc="-3" dirty="0">
                <a:latin typeface="Century Gothic"/>
                <a:cs typeface="Century Gothic"/>
              </a:rPr>
              <a:t>SICOVID</a:t>
            </a:r>
            <a:r>
              <a:rPr sz="800" spc="-40" dirty="0">
                <a:latin typeface="Century Gothic"/>
                <a:cs typeface="Century Gothic"/>
              </a:rPr>
              <a:t> </a:t>
            </a:r>
            <a:r>
              <a:rPr sz="800" dirty="0">
                <a:latin typeface="Century Gothic"/>
                <a:cs typeface="Century Gothic"/>
              </a:rPr>
              <a:t>y</a:t>
            </a:r>
            <a:endParaRPr sz="800">
              <a:latin typeface="Century Gothic"/>
              <a:cs typeface="Century Gothic"/>
            </a:endParaRPr>
          </a:p>
          <a:p>
            <a:pPr marL="37255" marR="3387" indent="-28788"/>
            <a:r>
              <a:rPr sz="800" spc="-3" dirty="0">
                <a:latin typeface="Century Gothic"/>
                <a:cs typeface="Century Gothic"/>
              </a:rPr>
              <a:t>pres</a:t>
            </a:r>
            <a:r>
              <a:rPr sz="800" dirty="0">
                <a:latin typeface="Century Gothic"/>
                <a:cs typeface="Century Gothic"/>
              </a:rPr>
              <a:t>e</a:t>
            </a:r>
            <a:r>
              <a:rPr sz="800" spc="3" dirty="0">
                <a:latin typeface="Century Gothic"/>
                <a:cs typeface="Century Gothic"/>
              </a:rPr>
              <a:t>n</a:t>
            </a:r>
            <a:r>
              <a:rPr sz="800" spc="7" dirty="0">
                <a:latin typeface="Century Gothic"/>
                <a:cs typeface="Century Gothic"/>
              </a:rPr>
              <a:t>t</a:t>
            </a:r>
            <a:r>
              <a:rPr sz="800" spc="-3" dirty="0">
                <a:latin typeface="Century Gothic"/>
                <a:cs typeface="Century Gothic"/>
              </a:rPr>
              <a:t>a</a:t>
            </a:r>
            <a:r>
              <a:rPr sz="800" dirty="0">
                <a:latin typeface="Century Gothic"/>
                <a:cs typeface="Century Gothic"/>
              </a:rPr>
              <a:t>c</a:t>
            </a:r>
            <a:r>
              <a:rPr sz="800" spc="-17" dirty="0">
                <a:latin typeface="Century Gothic"/>
                <a:cs typeface="Century Gothic"/>
              </a:rPr>
              <a:t>i</a:t>
            </a:r>
            <a:r>
              <a:rPr sz="800" spc="-7" dirty="0">
                <a:latin typeface="Century Gothic"/>
                <a:cs typeface="Century Gothic"/>
              </a:rPr>
              <a:t>ó</a:t>
            </a:r>
            <a:r>
              <a:rPr sz="800" dirty="0">
                <a:latin typeface="Century Gothic"/>
                <a:cs typeface="Century Gothic"/>
              </a:rPr>
              <a:t>n  a </a:t>
            </a:r>
            <a:r>
              <a:rPr sz="800" spc="10" dirty="0">
                <a:latin typeface="Century Gothic"/>
                <a:cs typeface="Century Gothic"/>
              </a:rPr>
              <a:t>la</a:t>
            </a:r>
            <a:r>
              <a:rPr sz="800" spc="-63" dirty="0">
                <a:latin typeface="Century Gothic"/>
                <a:cs typeface="Century Gothic"/>
              </a:rPr>
              <a:t> </a:t>
            </a:r>
            <a:r>
              <a:rPr sz="800" spc="-3" dirty="0">
                <a:latin typeface="Century Gothic"/>
                <a:cs typeface="Century Gothic"/>
              </a:rPr>
              <a:t>Entidad</a:t>
            </a:r>
            <a:endParaRPr sz="800">
              <a:latin typeface="Century Gothic"/>
              <a:cs typeface="Century Gothic"/>
            </a:endParaRPr>
          </a:p>
        </p:txBody>
      </p:sp>
      <p:sp>
        <p:nvSpPr>
          <p:cNvPr id="26" name="object 26"/>
          <p:cNvSpPr txBox="1"/>
          <p:nvPr/>
        </p:nvSpPr>
        <p:spPr>
          <a:xfrm>
            <a:off x="1055624" y="5284639"/>
            <a:ext cx="2177627" cy="1034151"/>
          </a:xfrm>
          <a:prstGeom prst="rect">
            <a:avLst/>
          </a:prstGeom>
        </p:spPr>
        <p:txBody>
          <a:bodyPr vert="horz" wrap="square" lIns="0" tIns="8467" rIns="0" bIns="0" rtlCol="0">
            <a:spAutoFit/>
          </a:bodyPr>
          <a:lstStyle/>
          <a:p>
            <a:pPr marL="8467" marR="3387">
              <a:spcBef>
                <a:spcPts val="67"/>
              </a:spcBef>
            </a:pPr>
            <a:r>
              <a:rPr sz="1333" b="1" spc="-3" dirty="0">
                <a:solidFill>
                  <a:srgbClr val="B77441"/>
                </a:solidFill>
                <a:latin typeface="Century Gothic"/>
                <a:cs typeface="Century Gothic"/>
              </a:rPr>
              <a:t>El </a:t>
            </a:r>
            <a:r>
              <a:rPr sz="1333" b="1" dirty="0">
                <a:solidFill>
                  <a:srgbClr val="B77441"/>
                </a:solidFill>
                <a:latin typeface="Century Gothic"/>
                <a:cs typeface="Century Gothic"/>
              </a:rPr>
              <a:t>registro </a:t>
            </a:r>
            <a:r>
              <a:rPr sz="1333" b="1" spc="-3" dirty="0">
                <a:solidFill>
                  <a:srgbClr val="B77441"/>
                </a:solidFill>
                <a:latin typeface="Century Gothic"/>
                <a:cs typeface="Century Gothic"/>
              </a:rPr>
              <a:t>del </a:t>
            </a:r>
            <a:r>
              <a:rPr sz="1333" b="1" dirty="0">
                <a:solidFill>
                  <a:srgbClr val="B77441"/>
                </a:solidFill>
                <a:latin typeface="Century Gothic"/>
                <a:cs typeface="Century Gothic"/>
              </a:rPr>
              <a:t>“Plan </a:t>
            </a:r>
            <a:r>
              <a:rPr sz="1333" b="1" spc="-3" dirty="0">
                <a:solidFill>
                  <a:srgbClr val="B77441"/>
                </a:solidFill>
                <a:latin typeface="Century Gothic"/>
                <a:cs typeface="Century Gothic"/>
              </a:rPr>
              <a:t>de  Vigilancia, prevención </a:t>
            </a:r>
            <a:r>
              <a:rPr sz="1333" b="1" dirty="0">
                <a:solidFill>
                  <a:srgbClr val="B77441"/>
                </a:solidFill>
                <a:latin typeface="Century Gothic"/>
                <a:cs typeface="Century Gothic"/>
              </a:rPr>
              <a:t>y  </a:t>
            </a:r>
            <a:r>
              <a:rPr sz="1333" b="1" spc="-3" dirty="0">
                <a:solidFill>
                  <a:srgbClr val="B77441"/>
                </a:solidFill>
                <a:latin typeface="Century Gothic"/>
                <a:cs typeface="Century Gothic"/>
              </a:rPr>
              <a:t>control de </a:t>
            </a:r>
            <a:r>
              <a:rPr sz="1333" b="1" dirty="0">
                <a:solidFill>
                  <a:srgbClr val="B77441"/>
                </a:solidFill>
                <a:latin typeface="Century Gothic"/>
                <a:cs typeface="Century Gothic"/>
              </a:rPr>
              <a:t>COVID-19 </a:t>
            </a:r>
            <a:r>
              <a:rPr sz="1333" b="1" spc="-3" dirty="0">
                <a:solidFill>
                  <a:srgbClr val="B77441"/>
                </a:solidFill>
                <a:latin typeface="Century Gothic"/>
                <a:cs typeface="Century Gothic"/>
              </a:rPr>
              <a:t>en</a:t>
            </a:r>
            <a:r>
              <a:rPr sz="1333" b="1" spc="-63" dirty="0">
                <a:solidFill>
                  <a:srgbClr val="B77441"/>
                </a:solidFill>
                <a:latin typeface="Century Gothic"/>
                <a:cs typeface="Century Gothic"/>
              </a:rPr>
              <a:t> </a:t>
            </a:r>
            <a:r>
              <a:rPr sz="1333" b="1" spc="-3" dirty="0">
                <a:solidFill>
                  <a:srgbClr val="B77441"/>
                </a:solidFill>
                <a:latin typeface="Century Gothic"/>
                <a:cs typeface="Century Gothic"/>
              </a:rPr>
              <a:t>el  </a:t>
            </a:r>
            <a:r>
              <a:rPr sz="1333" b="1" dirty="0">
                <a:solidFill>
                  <a:srgbClr val="B77441"/>
                </a:solidFill>
                <a:latin typeface="Century Gothic"/>
                <a:cs typeface="Century Gothic"/>
              </a:rPr>
              <a:t>trabajo” </a:t>
            </a:r>
            <a:r>
              <a:rPr sz="1333" b="1" spc="-3" dirty="0">
                <a:solidFill>
                  <a:srgbClr val="B77441"/>
                </a:solidFill>
                <a:latin typeface="Century Gothic"/>
                <a:cs typeface="Century Gothic"/>
              </a:rPr>
              <a:t>debe </a:t>
            </a:r>
            <a:r>
              <a:rPr sz="1333" b="1" dirty="0">
                <a:solidFill>
                  <a:srgbClr val="B77441"/>
                </a:solidFill>
                <a:latin typeface="Century Gothic"/>
                <a:cs typeface="Century Gothic"/>
              </a:rPr>
              <a:t>realizarse  sólo </a:t>
            </a:r>
            <a:r>
              <a:rPr sz="1333" b="1" spc="-3" dirty="0">
                <a:solidFill>
                  <a:srgbClr val="B77441"/>
                </a:solidFill>
                <a:latin typeface="Century Gothic"/>
                <a:cs typeface="Century Gothic"/>
              </a:rPr>
              <a:t>en el</a:t>
            </a:r>
            <a:r>
              <a:rPr sz="1333" b="1" spc="-27" dirty="0">
                <a:solidFill>
                  <a:srgbClr val="B77441"/>
                </a:solidFill>
                <a:latin typeface="Century Gothic"/>
                <a:cs typeface="Century Gothic"/>
              </a:rPr>
              <a:t> </a:t>
            </a:r>
            <a:r>
              <a:rPr sz="1333" b="1" spc="-3" dirty="0">
                <a:solidFill>
                  <a:srgbClr val="B77441"/>
                </a:solidFill>
                <a:latin typeface="Century Gothic"/>
                <a:cs typeface="Century Gothic"/>
              </a:rPr>
              <a:t>SICOVID-19</a:t>
            </a:r>
            <a:endParaRPr sz="1333">
              <a:latin typeface="Century Gothic"/>
              <a:cs typeface="Century Gothic"/>
            </a:endParaRPr>
          </a:p>
        </p:txBody>
      </p:sp>
      <p:sp>
        <p:nvSpPr>
          <p:cNvPr id="27" name="object 27"/>
          <p:cNvSpPr/>
          <p:nvPr/>
        </p:nvSpPr>
        <p:spPr>
          <a:xfrm>
            <a:off x="717807" y="5316925"/>
            <a:ext cx="211043" cy="953100"/>
          </a:xfrm>
          <a:prstGeom prst="rect">
            <a:avLst/>
          </a:prstGeom>
          <a:blipFill>
            <a:blip r:embed="rId2" cstate="print"/>
            <a:stretch>
              <a:fillRect/>
            </a:stretch>
          </a:blipFill>
        </p:spPr>
        <p:txBody>
          <a:bodyPr wrap="square" lIns="0" tIns="0" rIns="0" bIns="0" rtlCol="0"/>
          <a:lstStyle/>
          <a:p>
            <a:endParaRPr sz="1200"/>
          </a:p>
        </p:txBody>
      </p:sp>
      <p:sp>
        <p:nvSpPr>
          <p:cNvPr id="28" name="object 28"/>
          <p:cNvSpPr/>
          <p:nvPr/>
        </p:nvSpPr>
        <p:spPr>
          <a:xfrm>
            <a:off x="3606800" y="4685453"/>
            <a:ext cx="1309370" cy="50800"/>
          </a:xfrm>
          <a:custGeom>
            <a:avLst/>
            <a:gdLst/>
            <a:ahLst/>
            <a:cxnLst/>
            <a:rect l="l" t="t" r="r" b="b"/>
            <a:pathLst>
              <a:path w="1964054" h="76200">
                <a:moveTo>
                  <a:pt x="76200" y="0"/>
                </a:moveTo>
                <a:lnTo>
                  <a:pt x="0" y="38100"/>
                </a:lnTo>
                <a:lnTo>
                  <a:pt x="76200" y="76200"/>
                </a:lnTo>
                <a:lnTo>
                  <a:pt x="76200" y="48260"/>
                </a:lnTo>
                <a:lnTo>
                  <a:pt x="63500" y="48260"/>
                </a:lnTo>
                <a:lnTo>
                  <a:pt x="63500" y="27940"/>
                </a:lnTo>
                <a:lnTo>
                  <a:pt x="76200" y="27940"/>
                </a:lnTo>
                <a:lnTo>
                  <a:pt x="76200" y="0"/>
                </a:lnTo>
                <a:close/>
              </a:path>
              <a:path w="1964054" h="76200">
                <a:moveTo>
                  <a:pt x="1887474" y="0"/>
                </a:moveTo>
                <a:lnTo>
                  <a:pt x="1887474" y="76200"/>
                </a:lnTo>
                <a:lnTo>
                  <a:pt x="1943353" y="48260"/>
                </a:lnTo>
                <a:lnTo>
                  <a:pt x="1900174" y="48260"/>
                </a:lnTo>
                <a:lnTo>
                  <a:pt x="1900174" y="27940"/>
                </a:lnTo>
                <a:lnTo>
                  <a:pt x="1943353" y="27940"/>
                </a:lnTo>
                <a:lnTo>
                  <a:pt x="1887474" y="0"/>
                </a:lnTo>
                <a:close/>
              </a:path>
              <a:path w="1964054" h="76200">
                <a:moveTo>
                  <a:pt x="76200" y="27940"/>
                </a:moveTo>
                <a:lnTo>
                  <a:pt x="63500" y="27940"/>
                </a:lnTo>
                <a:lnTo>
                  <a:pt x="63500" y="48260"/>
                </a:lnTo>
                <a:lnTo>
                  <a:pt x="76200" y="48260"/>
                </a:lnTo>
                <a:lnTo>
                  <a:pt x="76200" y="27940"/>
                </a:lnTo>
                <a:close/>
              </a:path>
              <a:path w="1964054" h="76200">
                <a:moveTo>
                  <a:pt x="1887474" y="27940"/>
                </a:moveTo>
                <a:lnTo>
                  <a:pt x="76200" y="27940"/>
                </a:lnTo>
                <a:lnTo>
                  <a:pt x="76200" y="48260"/>
                </a:lnTo>
                <a:lnTo>
                  <a:pt x="1887474" y="48260"/>
                </a:lnTo>
                <a:lnTo>
                  <a:pt x="1887474" y="27940"/>
                </a:lnTo>
                <a:close/>
              </a:path>
              <a:path w="1964054" h="76200">
                <a:moveTo>
                  <a:pt x="1943353" y="27940"/>
                </a:moveTo>
                <a:lnTo>
                  <a:pt x="1900174" y="27940"/>
                </a:lnTo>
                <a:lnTo>
                  <a:pt x="1900174" y="48260"/>
                </a:lnTo>
                <a:lnTo>
                  <a:pt x="1943353" y="48260"/>
                </a:lnTo>
                <a:lnTo>
                  <a:pt x="1963674" y="38100"/>
                </a:lnTo>
                <a:lnTo>
                  <a:pt x="1943353" y="27940"/>
                </a:lnTo>
                <a:close/>
              </a:path>
            </a:pathLst>
          </a:custGeom>
          <a:solidFill>
            <a:srgbClr val="C00000"/>
          </a:solidFill>
        </p:spPr>
        <p:txBody>
          <a:bodyPr wrap="square" lIns="0" tIns="0" rIns="0" bIns="0" rtlCol="0"/>
          <a:lstStyle/>
          <a:p>
            <a:endParaRPr sz="1200"/>
          </a:p>
        </p:txBody>
      </p:sp>
      <p:sp>
        <p:nvSpPr>
          <p:cNvPr id="29" name="object 29"/>
          <p:cNvSpPr/>
          <p:nvPr/>
        </p:nvSpPr>
        <p:spPr>
          <a:xfrm>
            <a:off x="5484706" y="2616200"/>
            <a:ext cx="254000" cy="220133"/>
          </a:xfrm>
          <a:custGeom>
            <a:avLst/>
            <a:gdLst/>
            <a:ahLst/>
            <a:cxnLst/>
            <a:rect l="l" t="t" r="r" b="b"/>
            <a:pathLst>
              <a:path w="381000" h="330200">
                <a:moveTo>
                  <a:pt x="190500" y="0"/>
                </a:moveTo>
                <a:lnTo>
                  <a:pt x="0" y="330200"/>
                </a:lnTo>
                <a:lnTo>
                  <a:pt x="381000" y="330200"/>
                </a:lnTo>
                <a:lnTo>
                  <a:pt x="190500" y="0"/>
                </a:lnTo>
                <a:close/>
              </a:path>
            </a:pathLst>
          </a:custGeom>
          <a:solidFill>
            <a:srgbClr val="A6A6A6"/>
          </a:solidFill>
        </p:spPr>
        <p:txBody>
          <a:bodyPr wrap="square" lIns="0" tIns="0" rIns="0" bIns="0" rtlCol="0"/>
          <a:lstStyle/>
          <a:p>
            <a:endParaRPr sz="1200"/>
          </a:p>
        </p:txBody>
      </p:sp>
      <p:sp>
        <p:nvSpPr>
          <p:cNvPr id="30" name="object 30"/>
          <p:cNvSpPr txBox="1"/>
          <p:nvPr/>
        </p:nvSpPr>
        <p:spPr>
          <a:xfrm>
            <a:off x="3606800" y="4343400"/>
            <a:ext cx="3232573" cy="211169"/>
          </a:xfrm>
          <a:prstGeom prst="rect">
            <a:avLst/>
          </a:prstGeom>
        </p:spPr>
        <p:txBody>
          <a:bodyPr vert="horz" wrap="square" lIns="0" tIns="26247" rIns="0" bIns="0" rtlCol="0">
            <a:spAutoFit/>
          </a:bodyPr>
          <a:lstStyle/>
          <a:p>
            <a:pPr marL="271370">
              <a:spcBef>
                <a:spcPts val="207"/>
              </a:spcBef>
            </a:pPr>
            <a:r>
              <a:rPr sz="1200" b="1" spc="-3" dirty="0">
                <a:solidFill>
                  <a:srgbClr val="FFFFFF"/>
                </a:solidFill>
                <a:latin typeface="Calibri"/>
                <a:cs typeface="Calibri"/>
              </a:rPr>
              <a:t>AMPLIACIÓN EXCEPCIONAL </a:t>
            </a:r>
            <a:r>
              <a:rPr sz="1200" b="1" dirty="0">
                <a:solidFill>
                  <a:srgbClr val="FFFFFF"/>
                </a:solidFill>
                <a:latin typeface="Calibri"/>
                <a:cs typeface="Calibri"/>
              </a:rPr>
              <a:t>DE</a:t>
            </a:r>
            <a:r>
              <a:rPr sz="1200" b="1" spc="-67" dirty="0">
                <a:solidFill>
                  <a:srgbClr val="FFFFFF"/>
                </a:solidFill>
                <a:latin typeface="Calibri"/>
                <a:cs typeface="Calibri"/>
              </a:rPr>
              <a:t> </a:t>
            </a:r>
            <a:r>
              <a:rPr sz="1200" b="1" spc="-7" dirty="0">
                <a:solidFill>
                  <a:srgbClr val="FFFFFF"/>
                </a:solidFill>
                <a:latin typeface="Calibri"/>
                <a:cs typeface="Calibri"/>
              </a:rPr>
              <a:t>PLAZO</a:t>
            </a:r>
            <a:endParaRPr sz="1200">
              <a:latin typeface="Calibri"/>
              <a:cs typeface="Calibri"/>
            </a:endParaRPr>
          </a:p>
        </p:txBody>
      </p:sp>
      <p:sp>
        <p:nvSpPr>
          <p:cNvPr id="31" name="object 31"/>
          <p:cNvSpPr/>
          <p:nvPr/>
        </p:nvSpPr>
        <p:spPr>
          <a:xfrm>
            <a:off x="2167467" y="2616200"/>
            <a:ext cx="279400" cy="220133"/>
          </a:xfrm>
          <a:custGeom>
            <a:avLst/>
            <a:gdLst/>
            <a:ahLst/>
            <a:cxnLst/>
            <a:rect l="l" t="t" r="r" b="b"/>
            <a:pathLst>
              <a:path w="419100" h="330200">
                <a:moveTo>
                  <a:pt x="209550" y="0"/>
                </a:moveTo>
                <a:lnTo>
                  <a:pt x="0" y="330200"/>
                </a:lnTo>
                <a:lnTo>
                  <a:pt x="419100" y="330200"/>
                </a:lnTo>
                <a:lnTo>
                  <a:pt x="209550" y="0"/>
                </a:lnTo>
                <a:close/>
              </a:path>
            </a:pathLst>
          </a:custGeom>
          <a:solidFill>
            <a:srgbClr val="7E7E7E"/>
          </a:solidFill>
        </p:spPr>
        <p:txBody>
          <a:bodyPr wrap="square" lIns="0" tIns="0" rIns="0" bIns="0" rtlCol="0"/>
          <a:lstStyle/>
          <a:p>
            <a:endParaRPr sz="1200"/>
          </a:p>
        </p:txBody>
      </p:sp>
      <p:sp>
        <p:nvSpPr>
          <p:cNvPr id="32" name="object 32"/>
          <p:cNvSpPr txBox="1"/>
          <p:nvPr/>
        </p:nvSpPr>
        <p:spPr>
          <a:xfrm>
            <a:off x="4066286" y="3600873"/>
            <a:ext cx="982557" cy="582809"/>
          </a:xfrm>
          <a:prstGeom prst="rect">
            <a:avLst/>
          </a:prstGeom>
        </p:spPr>
        <p:txBody>
          <a:bodyPr vert="horz" wrap="square" lIns="0" tIns="8467" rIns="0" bIns="0" rtlCol="0">
            <a:spAutoFit/>
          </a:bodyPr>
          <a:lstStyle/>
          <a:p>
            <a:pPr marL="8467" marR="3387">
              <a:spcBef>
                <a:spcPts val="67"/>
              </a:spcBef>
            </a:pPr>
            <a:r>
              <a:rPr sz="933" spc="-7" dirty="0">
                <a:latin typeface="Century Gothic"/>
                <a:cs typeface="Century Gothic"/>
              </a:rPr>
              <a:t>(*) </a:t>
            </a:r>
            <a:r>
              <a:rPr sz="933" spc="-3" dirty="0">
                <a:latin typeface="Century Gothic"/>
                <a:cs typeface="Century Gothic"/>
              </a:rPr>
              <a:t>Notificación </a:t>
            </a:r>
            <a:r>
              <a:rPr sz="933" dirty="0">
                <a:latin typeface="Century Gothic"/>
                <a:cs typeface="Century Gothic"/>
              </a:rPr>
              <a:t>y  </a:t>
            </a:r>
            <a:r>
              <a:rPr sz="933" spc="-3" dirty="0">
                <a:latin typeface="Century Gothic"/>
                <a:cs typeface="Century Gothic"/>
              </a:rPr>
              <a:t>acuerdo </a:t>
            </a:r>
            <a:r>
              <a:rPr sz="933" dirty="0">
                <a:latin typeface="Century Gothic"/>
                <a:cs typeface="Century Gothic"/>
              </a:rPr>
              <a:t>para </a:t>
            </a:r>
            <a:r>
              <a:rPr sz="933" spc="-7" dirty="0">
                <a:latin typeface="Century Gothic"/>
                <a:cs typeface="Century Gothic"/>
              </a:rPr>
              <a:t>el  </a:t>
            </a:r>
            <a:r>
              <a:rPr sz="933" dirty="0">
                <a:latin typeface="Century Gothic"/>
                <a:cs typeface="Century Gothic"/>
              </a:rPr>
              <a:t>inicio </a:t>
            </a:r>
            <a:r>
              <a:rPr sz="933" spc="-3" dirty="0">
                <a:latin typeface="Century Gothic"/>
                <a:cs typeface="Century Gothic"/>
              </a:rPr>
              <a:t>de  </a:t>
            </a:r>
            <a:r>
              <a:rPr sz="933" dirty="0">
                <a:latin typeface="Century Gothic"/>
                <a:cs typeface="Century Gothic"/>
              </a:rPr>
              <a:t>adecuaciones</a:t>
            </a:r>
            <a:endParaRPr sz="933">
              <a:latin typeface="Century Gothic"/>
              <a:cs typeface="Century Gothic"/>
            </a:endParaRPr>
          </a:p>
        </p:txBody>
      </p:sp>
      <p:sp>
        <p:nvSpPr>
          <p:cNvPr id="33" name="object 33"/>
          <p:cNvSpPr txBox="1"/>
          <p:nvPr/>
        </p:nvSpPr>
        <p:spPr>
          <a:xfrm>
            <a:off x="8001000" y="5164667"/>
            <a:ext cx="3073400" cy="1107953"/>
          </a:xfrm>
          <a:prstGeom prst="rect">
            <a:avLst/>
          </a:prstGeom>
          <a:ln w="10160">
            <a:solidFill>
              <a:srgbClr val="000000"/>
            </a:solidFill>
          </a:ln>
        </p:spPr>
        <p:txBody>
          <a:bodyPr vert="horz" wrap="square" lIns="0" tIns="121497" rIns="0" bIns="0" rtlCol="0">
            <a:spAutoFit/>
          </a:bodyPr>
          <a:lstStyle/>
          <a:p>
            <a:pPr marL="166802" marR="92291" algn="just">
              <a:spcBef>
                <a:spcPts val="957"/>
              </a:spcBef>
            </a:pPr>
            <a:r>
              <a:rPr sz="1067" i="1" dirty="0">
                <a:latin typeface="Century Gothic"/>
                <a:cs typeface="Century Gothic"/>
              </a:rPr>
              <a:t>(*) El </a:t>
            </a:r>
            <a:r>
              <a:rPr sz="1067" i="1" spc="-3" dirty="0">
                <a:latin typeface="Century Gothic"/>
                <a:cs typeface="Century Gothic"/>
              </a:rPr>
              <a:t>numeral 7.1.4 </a:t>
            </a:r>
            <a:r>
              <a:rPr sz="1067" i="1" dirty="0">
                <a:latin typeface="Century Gothic"/>
                <a:cs typeface="Century Gothic"/>
              </a:rPr>
              <a:t>de </a:t>
            </a:r>
            <a:r>
              <a:rPr sz="1067" i="1" spc="-3" dirty="0">
                <a:latin typeface="Century Gothic"/>
                <a:cs typeface="Century Gothic"/>
              </a:rPr>
              <a:t>la </a:t>
            </a:r>
            <a:r>
              <a:rPr sz="1067" i="1" dirty="0">
                <a:latin typeface="Century Gothic"/>
                <a:cs typeface="Century Gothic"/>
              </a:rPr>
              <a:t>Directiva </a:t>
            </a:r>
            <a:r>
              <a:rPr sz="1067" i="1" spc="-10" dirty="0">
                <a:latin typeface="Century Gothic"/>
                <a:cs typeface="Century Gothic"/>
              </a:rPr>
              <a:t>N° </a:t>
            </a:r>
            <a:r>
              <a:rPr sz="1067" i="1" spc="-7" dirty="0">
                <a:latin typeface="Century Gothic"/>
                <a:cs typeface="Century Gothic"/>
              </a:rPr>
              <a:t>005-  </a:t>
            </a:r>
            <a:r>
              <a:rPr sz="1067" i="1" spc="-3" dirty="0">
                <a:latin typeface="Century Gothic"/>
                <a:cs typeface="Century Gothic"/>
              </a:rPr>
              <a:t>2020-OSCE/CD </a:t>
            </a:r>
            <a:r>
              <a:rPr sz="1067" i="1" dirty="0">
                <a:latin typeface="Century Gothic"/>
                <a:cs typeface="Century Gothic"/>
              </a:rPr>
              <a:t>no </a:t>
            </a:r>
            <a:r>
              <a:rPr sz="1067" i="1" spc="-3" dirty="0">
                <a:latin typeface="Century Gothic"/>
                <a:cs typeface="Century Gothic"/>
              </a:rPr>
              <a:t>limita </a:t>
            </a:r>
            <a:r>
              <a:rPr sz="1067" i="1" dirty="0">
                <a:latin typeface="Century Gothic"/>
                <a:cs typeface="Century Gothic"/>
              </a:rPr>
              <a:t>a </a:t>
            </a:r>
            <a:r>
              <a:rPr sz="1067" i="1" spc="-10" dirty="0">
                <a:latin typeface="Century Gothic"/>
                <a:cs typeface="Century Gothic"/>
              </a:rPr>
              <a:t>la </a:t>
            </a:r>
            <a:r>
              <a:rPr sz="1067" i="1" spc="-3" dirty="0">
                <a:latin typeface="Century Gothic"/>
                <a:cs typeface="Century Gothic"/>
              </a:rPr>
              <a:t>Entidad </a:t>
            </a:r>
            <a:r>
              <a:rPr sz="1067" i="1" dirty="0">
                <a:latin typeface="Century Gothic"/>
                <a:cs typeface="Century Gothic"/>
              </a:rPr>
              <a:t>a  generar </a:t>
            </a:r>
            <a:r>
              <a:rPr sz="1067" i="1" spc="-3" dirty="0">
                <a:latin typeface="Century Gothic"/>
                <a:cs typeface="Century Gothic"/>
              </a:rPr>
              <a:t>acuerdos con </a:t>
            </a:r>
            <a:r>
              <a:rPr sz="1067" i="1" dirty="0">
                <a:latin typeface="Century Gothic"/>
                <a:cs typeface="Century Gothic"/>
              </a:rPr>
              <a:t>el contratista </a:t>
            </a:r>
            <a:r>
              <a:rPr sz="1067" i="1" spc="-3" dirty="0">
                <a:latin typeface="Century Gothic"/>
                <a:cs typeface="Century Gothic"/>
              </a:rPr>
              <a:t>para  </a:t>
            </a:r>
            <a:r>
              <a:rPr sz="1067" i="1" dirty="0">
                <a:latin typeface="Century Gothic"/>
                <a:cs typeface="Century Gothic"/>
              </a:rPr>
              <a:t>el inicio de </a:t>
            </a:r>
            <a:r>
              <a:rPr sz="1067" i="1" spc="-3" dirty="0">
                <a:latin typeface="Century Gothic"/>
                <a:cs typeface="Century Gothic"/>
              </a:rPr>
              <a:t>la adecuación </a:t>
            </a:r>
            <a:r>
              <a:rPr sz="1067" i="1" dirty="0">
                <a:latin typeface="Century Gothic"/>
                <a:cs typeface="Century Gothic"/>
              </a:rPr>
              <a:t>de </a:t>
            </a:r>
            <a:r>
              <a:rPr sz="1067" i="1" spc="-10" dirty="0">
                <a:latin typeface="Century Gothic"/>
                <a:cs typeface="Century Gothic"/>
              </a:rPr>
              <a:t>la </a:t>
            </a:r>
            <a:r>
              <a:rPr sz="1067" i="1" spc="-3" dirty="0">
                <a:latin typeface="Century Gothic"/>
                <a:cs typeface="Century Gothic"/>
              </a:rPr>
              <a:t>obra  </a:t>
            </a:r>
            <a:r>
              <a:rPr sz="1067" i="1" dirty="0">
                <a:latin typeface="Century Gothic"/>
                <a:cs typeface="Century Gothic"/>
              </a:rPr>
              <a:t>antes de </a:t>
            </a:r>
            <a:r>
              <a:rPr sz="1067" i="1" spc="-3" dirty="0">
                <a:latin typeface="Century Gothic"/>
                <a:cs typeface="Century Gothic"/>
              </a:rPr>
              <a:t>la aprobación </a:t>
            </a:r>
            <a:r>
              <a:rPr sz="1067" i="1" dirty="0">
                <a:latin typeface="Century Gothic"/>
                <a:cs typeface="Century Gothic"/>
              </a:rPr>
              <a:t>de </a:t>
            </a:r>
            <a:r>
              <a:rPr sz="1067" i="1" spc="-3" dirty="0">
                <a:latin typeface="Century Gothic"/>
                <a:cs typeface="Century Gothic"/>
              </a:rPr>
              <a:t>la ampliación  </a:t>
            </a:r>
            <a:r>
              <a:rPr sz="1067" i="1" dirty="0">
                <a:latin typeface="Century Gothic"/>
                <a:cs typeface="Century Gothic"/>
              </a:rPr>
              <a:t>excepcional de</a:t>
            </a:r>
            <a:r>
              <a:rPr sz="1067" i="1" spc="-33" dirty="0">
                <a:latin typeface="Century Gothic"/>
                <a:cs typeface="Century Gothic"/>
              </a:rPr>
              <a:t> </a:t>
            </a:r>
            <a:r>
              <a:rPr sz="1067" i="1" dirty="0">
                <a:latin typeface="Century Gothic"/>
                <a:cs typeface="Century Gothic"/>
              </a:rPr>
              <a:t>plazo</a:t>
            </a:r>
            <a:endParaRPr sz="1067">
              <a:latin typeface="Century Gothic"/>
              <a:cs typeface="Century Gothic"/>
            </a:endParaRPr>
          </a:p>
        </p:txBody>
      </p:sp>
      <p:sp>
        <p:nvSpPr>
          <p:cNvPr id="34" name="object 34"/>
          <p:cNvSpPr/>
          <p:nvPr/>
        </p:nvSpPr>
        <p:spPr>
          <a:xfrm>
            <a:off x="5427134" y="4685453"/>
            <a:ext cx="1309370" cy="50800"/>
          </a:xfrm>
          <a:custGeom>
            <a:avLst/>
            <a:gdLst/>
            <a:ahLst/>
            <a:cxnLst/>
            <a:rect l="l" t="t" r="r" b="b"/>
            <a:pathLst>
              <a:path w="1964054" h="76200">
                <a:moveTo>
                  <a:pt x="76200" y="0"/>
                </a:moveTo>
                <a:lnTo>
                  <a:pt x="0" y="38100"/>
                </a:lnTo>
                <a:lnTo>
                  <a:pt x="76200" y="76200"/>
                </a:lnTo>
                <a:lnTo>
                  <a:pt x="76200" y="48260"/>
                </a:lnTo>
                <a:lnTo>
                  <a:pt x="63500" y="48260"/>
                </a:lnTo>
                <a:lnTo>
                  <a:pt x="63500" y="27940"/>
                </a:lnTo>
                <a:lnTo>
                  <a:pt x="76200" y="27940"/>
                </a:lnTo>
                <a:lnTo>
                  <a:pt x="76200" y="0"/>
                </a:lnTo>
                <a:close/>
              </a:path>
              <a:path w="1964054" h="76200">
                <a:moveTo>
                  <a:pt x="1887474" y="0"/>
                </a:moveTo>
                <a:lnTo>
                  <a:pt x="1887474" y="76200"/>
                </a:lnTo>
                <a:lnTo>
                  <a:pt x="1943353" y="48260"/>
                </a:lnTo>
                <a:lnTo>
                  <a:pt x="1900174" y="48260"/>
                </a:lnTo>
                <a:lnTo>
                  <a:pt x="1900174" y="27940"/>
                </a:lnTo>
                <a:lnTo>
                  <a:pt x="1943353" y="27940"/>
                </a:lnTo>
                <a:lnTo>
                  <a:pt x="1887474" y="0"/>
                </a:lnTo>
                <a:close/>
              </a:path>
              <a:path w="1964054" h="76200">
                <a:moveTo>
                  <a:pt x="76200" y="27940"/>
                </a:moveTo>
                <a:lnTo>
                  <a:pt x="63500" y="27940"/>
                </a:lnTo>
                <a:lnTo>
                  <a:pt x="63500" y="48260"/>
                </a:lnTo>
                <a:lnTo>
                  <a:pt x="76200" y="48260"/>
                </a:lnTo>
                <a:lnTo>
                  <a:pt x="76200" y="27940"/>
                </a:lnTo>
                <a:close/>
              </a:path>
              <a:path w="1964054" h="76200">
                <a:moveTo>
                  <a:pt x="1887474" y="27940"/>
                </a:moveTo>
                <a:lnTo>
                  <a:pt x="76200" y="27940"/>
                </a:lnTo>
                <a:lnTo>
                  <a:pt x="76200" y="48260"/>
                </a:lnTo>
                <a:lnTo>
                  <a:pt x="1887474" y="48260"/>
                </a:lnTo>
                <a:lnTo>
                  <a:pt x="1887474" y="27940"/>
                </a:lnTo>
                <a:close/>
              </a:path>
              <a:path w="1964054" h="76200">
                <a:moveTo>
                  <a:pt x="1943353" y="27940"/>
                </a:moveTo>
                <a:lnTo>
                  <a:pt x="1900174" y="27940"/>
                </a:lnTo>
                <a:lnTo>
                  <a:pt x="1900174" y="48260"/>
                </a:lnTo>
                <a:lnTo>
                  <a:pt x="1943353" y="48260"/>
                </a:lnTo>
                <a:lnTo>
                  <a:pt x="1963674" y="38100"/>
                </a:lnTo>
                <a:lnTo>
                  <a:pt x="1943353" y="27940"/>
                </a:lnTo>
                <a:close/>
              </a:path>
            </a:pathLst>
          </a:custGeom>
          <a:solidFill>
            <a:srgbClr val="C00000"/>
          </a:solidFill>
        </p:spPr>
        <p:txBody>
          <a:bodyPr wrap="square" lIns="0" tIns="0" rIns="0" bIns="0" rtlCol="0"/>
          <a:lstStyle/>
          <a:p>
            <a:endParaRPr sz="1200"/>
          </a:p>
        </p:txBody>
      </p:sp>
      <p:sp>
        <p:nvSpPr>
          <p:cNvPr id="35" name="object 35"/>
          <p:cNvSpPr txBox="1"/>
          <p:nvPr/>
        </p:nvSpPr>
        <p:spPr>
          <a:xfrm>
            <a:off x="5473445" y="4789847"/>
            <a:ext cx="1239943" cy="131660"/>
          </a:xfrm>
          <a:prstGeom prst="rect">
            <a:avLst/>
          </a:prstGeom>
        </p:spPr>
        <p:txBody>
          <a:bodyPr vert="horz" wrap="square" lIns="0" tIns="8467" rIns="0" bIns="0" rtlCol="0">
            <a:spAutoFit/>
          </a:bodyPr>
          <a:lstStyle/>
          <a:p>
            <a:pPr marL="8467">
              <a:spcBef>
                <a:spcPts val="67"/>
              </a:spcBef>
            </a:pPr>
            <a:r>
              <a:rPr sz="800" spc="-3" dirty="0">
                <a:latin typeface="Century Gothic"/>
                <a:cs typeface="Century Gothic"/>
              </a:rPr>
              <a:t>Hasta 15 </a:t>
            </a:r>
            <a:r>
              <a:rPr sz="800" spc="3" dirty="0">
                <a:latin typeface="Century Gothic"/>
                <a:cs typeface="Century Gothic"/>
              </a:rPr>
              <a:t>días</a:t>
            </a:r>
            <a:r>
              <a:rPr sz="800" spc="-17" dirty="0">
                <a:latin typeface="Century Gothic"/>
                <a:cs typeface="Century Gothic"/>
              </a:rPr>
              <a:t> </a:t>
            </a:r>
            <a:r>
              <a:rPr sz="800" spc="-3" dirty="0">
                <a:latin typeface="Century Gothic"/>
                <a:cs typeface="Century Gothic"/>
              </a:rPr>
              <a:t>calendario</a:t>
            </a:r>
            <a:endParaRPr sz="800">
              <a:latin typeface="Century Gothic"/>
              <a:cs typeface="Century Gothic"/>
            </a:endParaRPr>
          </a:p>
        </p:txBody>
      </p:sp>
      <p:sp>
        <p:nvSpPr>
          <p:cNvPr id="36" name="object 36"/>
          <p:cNvSpPr txBox="1"/>
          <p:nvPr/>
        </p:nvSpPr>
        <p:spPr>
          <a:xfrm>
            <a:off x="3626951" y="4789847"/>
            <a:ext cx="1239943" cy="131660"/>
          </a:xfrm>
          <a:prstGeom prst="rect">
            <a:avLst/>
          </a:prstGeom>
        </p:spPr>
        <p:txBody>
          <a:bodyPr vert="horz" wrap="square" lIns="0" tIns="8467" rIns="0" bIns="0" rtlCol="0">
            <a:spAutoFit/>
          </a:bodyPr>
          <a:lstStyle/>
          <a:p>
            <a:pPr marL="8467">
              <a:spcBef>
                <a:spcPts val="67"/>
              </a:spcBef>
            </a:pPr>
            <a:r>
              <a:rPr sz="800" spc="-3" dirty="0">
                <a:latin typeface="Century Gothic"/>
                <a:cs typeface="Century Gothic"/>
              </a:rPr>
              <a:t>Hasta 15 </a:t>
            </a:r>
            <a:r>
              <a:rPr sz="800" spc="3" dirty="0">
                <a:latin typeface="Century Gothic"/>
                <a:cs typeface="Century Gothic"/>
              </a:rPr>
              <a:t>días</a:t>
            </a:r>
            <a:r>
              <a:rPr sz="800" spc="-20" dirty="0">
                <a:latin typeface="Century Gothic"/>
                <a:cs typeface="Century Gothic"/>
              </a:rPr>
              <a:t> </a:t>
            </a:r>
            <a:r>
              <a:rPr sz="800" spc="-3" dirty="0">
                <a:latin typeface="Century Gothic"/>
                <a:cs typeface="Century Gothic"/>
              </a:rPr>
              <a:t>calendario</a:t>
            </a:r>
            <a:endParaRPr sz="800">
              <a:latin typeface="Century Gothic"/>
              <a:cs typeface="Century Gothic"/>
            </a:endParaRPr>
          </a:p>
        </p:txBody>
      </p:sp>
      <p:sp>
        <p:nvSpPr>
          <p:cNvPr id="37" name="object 37"/>
          <p:cNvSpPr/>
          <p:nvPr/>
        </p:nvSpPr>
        <p:spPr>
          <a:xfrm>
            <a:off x="4418754" y="3089486"/>
            <a:ext cx="2440093" cy="2092537"/>
          </a:xfrm>
          <a:custGeom>
            <a:avLst/>
            <a:gdLst/>
            <a:ahLst/>
            <a:cxnLst/>
            <a:rect l="l" t="t" r="r" b="b"/>
            <a:pathLst>
              <a:path w="3660140" h="3138804">
                <a:moveTo>
                  <a:pt x="44450" y="533400"/>
                </a:moveTo>
                <a:lnTo>
                  <a:pt x="31750" y="533400"/>
                </a:lnTo>
                <a:lnTo>
                  <a:pt x="31750" y="584200"/>
                </a:lnTo>
                <a:lnTo>
                  <a:pt x="44450" y="584200"/>
                </a:lnTo>
                <a:lnTo>
                  <a:pt x="44450" y="533400"/>
                </a:lnTo>
                <a:close/>
              </a:path>
              <a:path w="3660140" h="3138804">
                <a:moveTo>
                  <a:pt x="44450" y="444500"/>
                </a:moveTo>
                <a:lnTo>
                  <a:pt x="31750" y="444500"/>
                </a:lnTo>
                <a:lnTo>
                  <a:pt x="31750" y="495300"/>
                </a:lnTo>
                <a:lnTo>
                  <a:pt x="44450" y="495300"/>
                </a:lnTo>
                <a:lnTo>
                  <a:pt x="44450" y="444500"/>
                </a:lnTo>
                <a:close/>
              </a:path>
              <a:path w="3660140" h="3138804">
                <a:moveTo>
                  <a:pt x="44450" y="355600"/>
                </a:moveTo>
                <a:lnTo>
                  <a:pt x="31750" y="355600"/>
                </a:lnTo>
                <a:lnTo>
                  <a:pt x="31750" y="406400"/>
                </a:lnTo>
                <a:lnTo>
                  <a:pt x="44450" y="406400"/>
                </a:lnTo>
                <a:lnTo>
                  <a:pt x="44450" y="355600"/>
                </a:lnTo>
                <a:close/>
              </a:path>
              <a:path w="3660140" h="3138804">
                <a:moveTo>
                  <a:pt x="44450" y="266700"/>
                </a:moveTo>
                <a:lnTo>
                  <a:pt x="31750" y="266700"/>
                </a:lnTo>
                <a:lnTo>
                  <a:pt x="31750" y="317500"/>
                </a:lnTo>
                <a:lnTo>
                  <a:pt x="44450" y="317500"/>
                </a:lnTo>
                <a:lnTo>
                  <a:pt x="44450" y="266700"/>
                </a:lnTo>
                <a:close/>
              </a:path>
              <a:path w="3660140" h="3138804">
                <a:moveTo>
                  <a:pt x="44450" y="177800"/>
                </a:moveTo>
                <a:lnTo>
                  <a:pt x="31750" y="177800"/>
                </a:lnTo>
                <a:lnTo>
                  <a:pt x="31750" y="228600"/>
                </a:lnTo>
                <a:lnTo>
                  <a:pt x="44450" y="228600"/>
                </a:lnTo>
                <a:lnTo>
                  <a:pt x="44450" y="177800"/>
                </a:lnTo>
                <a:close/>
              </a:path>
              <a:path w="3660140" h="3138804">
                <a:moveTo>
                  <a:pt x="44450" y="88900"/>
                </a:moveTo>
                <a:lnTo>
                  <a:pt x="31750" y="88900"/>
                </a:lnTo>
                <a:lnTo>
                  <a:pt x="31750" y="139700"/>
                </a:lnTo>
                <a:lnTo>
                  <a:pt x="44450" y="139700"/>
                </a:lnTo>
                <a:lnTo>
                  <a:pt x="44450" y="88900"/>
                </a:lnTo>
                <a:close/>
              </a:path>
              <a:path w="3660140" h="3138804">
                <a:moveTo>
                  <a:pt x="44450" y="0"/>
                </a:moveTo>
                <a:lnTo>
                  <a:pt x="31750" y="0"/>
                </a:lnTo>
                <a:lnTo>
                  <a:pt x="31750" y="50800"/>
                </a:lnTo>
                <a:lnTo>
                  <a:pt x="44450" y="50800"/>
                </a:lnTo>
                <a:lnTo>
                  <a:pt x="44450" y="0"/>
                </a:lnTo>
                <a:close/>
              </a:path>
              <a:path w="3660140" h="3138804">
                <a:moveTo>
                  <a:pt x="76200" y="662051"/>
                </a:moveTo>
                <a:lnTo>
                  <a:pt x="73202" y="647268"/>
                </a:lnTo>
                <a:lnTo>
                  <a:pt x="65049" y="635152"/>
                </a:lnTo>
                <a:lnTo>
                  <a:pt x="52946" y="626960"/>
                </a:lnTo>
                <a:lnTo>
                  <a:pt x="44450" y="625246"/>
                </a:lnTo>
                <a:lnTo>
                  <a:pt x="44450" y="623951"/>
                </a:lnTo>
                <a:lnTo>
                  <a:pt x="44450" y="622300"/>
                </a:lnTo>
                <a:lnTo>
                  <a:pt x="31750" y="622300"/>
                </a:lnTo>
                <a:lnTo>
                  <a:pt x="31750" y="625246"/>
                </a:lnTo>
                <a:lnTo>
                  <a:pt x="23241" y="626960"/>
                </a:lnTo>
                <a:lnTo>
                  <a:pt x="11137" y="635152"/>
                </a:lnTo>
                <a:lnTo>
                  <a:pt x="2984" y="647268"/>
                </a:lnTo>
                <a:lnTo>
                  <a:pt x="0" y="662051"/>
                </a:lnTo>
                <a:lnTo>
                  <a:pt x="2984" y="676910"/>
                </a:lnTo>
                <a:lnTo>
                  <a:pt x="11137" y="689013"/>
                </a:lnTo>
                <a:lnTo>
                  <a:pt x="23241" y="697166"/>
                </a:lnTo>
                <a:lnTo>
                  <a:pt x="38100" y="700151"/>
                </a:lnTo>
                <a:lnTo>
                  <a:pt x="52946" y="697166"/>
                </a:lnTo>
                <a:lnTo>
                  <a:pt x="65049" y="689013"/>
                </a:lnTo>
                <a:lnTo>
                  <a:pt x="73202" y="676910"/>
                </a:lnTo>
                <a:lnTo>
                  <a:pt x="76200" y="662051"/>
                </a:lnTo>
                <a:close/>
              </a:path>
              <a:path w="3660140" h="3138804">
                <a:moveTo>
                  <a:pt x="3628390" y="2933700"/>
                </a:moveTo>
                <a:lnTo>
                  <a:pt x="3615690" y="2933700"/>
                </a:lnTo>
                <a:lnTo>
                  <a:pt x="3615690" y="2984500"/>
                </a:lnTo>
                <a:lnTo>
                  <a:pt x="3628390" y="2984500"/>
                </a:lnTo>
                <a:lnTo>
                  <a:pt x="3628390" y="2933700"/>
                </a:lnTo>
                <a:close/>
              </a:path>
              <a:path w="3660140" h="3138804">
                <a:moveTo>
                  <a:pt x="3628390" y="2844800"/>
                </a:moveTo>
                <a:lnTo>
                  <a:pt x="3615690" y="2844800"/>
                </a:lnTo>
                <a:lnTo>
                  <a:pt x="3615690" y="2895600"/>
                </a:lnTo>
                <a:lnTo>
                  <a:pt x="3628390" y="2895600"/>
                </a:lnTo>
                <a:lnTo>
                  <a:pt x="3628390" y="2844800"/>
                </a:lnTo>
                <a:close/>
              </a:path>
              <a:path w="3660140" h="3138804">
                <a:moveTo>
                  <a:pt x="3628390" y="2755900"/>
                </a:moveTo>
                <a:lnTo>
                  <a:pt x="3615690" y="2755900"/>
                </a:lnTo>
                <a:lnTo>
                  <a:pt x="3615690" y="2806700"/>
                </a:lnTo>
                <a:lnTo>
                  <a:pt x="3628390" y="2806700"/>
                </a:lnTo>
                <a:lnTo>
                  <a:pt x="3628390" y="2755900"/>
                </a:lnTo>
                <a:close/>
              </a:path>
              <a:path w="3660140" h="3138804">
                <a:moveTo>
                  <a:pt x="3628390" y="2667000"/>
                </a:moveTo>
                <a:lnTo>
                  <a:pt x="3615690" y="2667000"/>
                </a:lnTo>
                <a:lnTo>
                  <a:pt x="3615690" y="2717800"/>
                </a:lnTo>
                <a:lnTo>
                  <a:pt x="3628390" y="2717800"/>
                </a:lnTo>
                <a:lnTo>
                  <a:pt x="3628390" y="2667000"/>
                </a:lnTo>
                <a:close/>
              </a:path>
              <a:path w="3660140" h="3138804">
                <a:moveTo>
                  <a:pt x="3628390" y="2578100"/>
                </a:moveTo>
                <a:lnTo>
                  <a:pt x="3615690" y="2578100"/>
                </a:lnTo>
                <a:lnTo>
                  <a:pt x="3615690" y="2628900"/>
                </a:lnTo>
                <a:lnTo>
                  <a:pt x="3628390" y="2628900"/>
                </a:lnTo>
                <a:lnTo>
                  <a:pt x="3628390" y="2578100"/>
                </a:lnTo>
                <a:close/>
              </a:path>
              <a:path w="3660140" h="3138804">
                <a:moveTo>
                  <a:pt x="3628390" y="2489200"/>
                </a:moveTo>
                <a:lnTo>
                  <a:pt x="3615690" y="2489200"/>
                </a:lnTo>
                <a:lnTo>
                  <a:pt x="3615690" y="2540000"/>
                </a:lnTo>
                <a:lnTo>
                  <a:pt x="3628390" y="2540000"/>
                </a:lnTo>
                <a:lnTo>
                  <a:pt x="3628390" y="2489200"/>
                </a:lnTo>
                <a:close/>
              </a:path>
              <a:path w="3660140" h="3138804">
                <a:moveTo>
                  <a:pt x="3628390" y="2400300"/>
                </a:moveTo>
                <a:lnTo>
                  <a:pt x="3615690" y="2400300"/>
                </a:lnTo>
                <a:lnTo>
                  <a:pt x="3615690" y="2451100"/>
                </a:lnTo>
                <a:lnTo>
                  <a:pt x="3628390" y="2451100"/>
                </a:lnTo>
                <a:lnTo>
                  <a:pt x="3628390" y="2400300"/>
                </a:lnTo>
                <a:close/>
              </a:path>
              <a:path w="3660140" h="3138804">
                <a:moveTo>
                  <a:pt x="3628390" y="2311400"/>
                </a:moveTo>
                <a:lnTo>
                  <a:pt x="3615690" y="2311400"/>
                </a:lnTo>
                <a:lnTo>
                  <a:pt x="3615690" y="2362200"/>
                </a:lnTo>
                <a:lnTo>
                  <a:pt x="3628390" y="2362200"/>
                </a:lnTo>
                <a:lnTo>
                  <a:pt x="3628390" y="2311400"/>
                </a:lnTo>
                <a:close/>
              </a:path>
              <a:path w="3660140" h="3138804">
                <a:moveTo>
                  <a:pt x="3628390" y="2222500"/>
                </a:moveTo>
                <a:lnTo>
                  <a:pt x="3615690" y="2222500"/>
                </a:lnTo>
                <a:lnTo>
                  <a:pt x="3615690" y="2273300"/>
                </a:lnTo>
                <a:lnTo>
                  <a:pt x="3628390" y="2273300"/>
                </a:lnTo>
                <a:lnTo>
                  <a:pt x="3628390" y="2222500"/>
                </a:lnTo>
                <a:close/>
              </a:path>
              <a:path w="3660140" h="3138804">
                <a:moveTo>
                  <a:pt x="3628390" y="2133600"/>
                </a:moveTo>
                <a:lnTo>
                  <a:pt x="3615690" y="2133600"/>
                </a:lnTo>
                <a:lnTo>
                  <a:pt x="3615690" y="2184400"/>
                </a:lnTo>
                <a:lnTo>
                  <a:pt x="3628390" y="2184400"/>
                </a:lnTo>
                <a:lnTo>
                  <a:pt x="3628390" y="2133600"/>
                </a:lnTo>
                <a:close/>
              </a:path>
              <a:path w="3660140" h="3138804">
                <a:moveTo>
                  <a:pt x="3628390" y="2044700"/>
                </a:moveTo>
                <a:lnTo>
                  <a:pt x="3615690" y="2044700"/>
                </a:lnTo>
                <a:lnTo>
                  <a:pt x="3615690" y="2095500"/>
                </a:lnTo>
                <a:lnTo>
                  <a:pt x="3628390" y="2095500"/>
                </a:lnTo>
                <a:lnTo>
                  <a:pt x="3628390" y="2044700"/>
                </a:lnTo>
                <a:close/>
              </a:path>
              <a:path w="3660140" h="3138804">
                <a:moveTo>
                  <a:pt x="3628390" y="1955800"/>
                </a:moveTo>
                <a:lnTo>
                  <a:pt x="3615690" y="1955800"/>
                </a:lnTo>
                <a:lnTo>
                  <a:pt x="3615690" y="2006600"/>
                </a:lnTo>
                <a:lnTo>
                  <a:pt x="3628390" y="2006600"/>
                </a:lnTo>
                <a:lnTo>
                  <a:pt x="3628390" y="1955800"/>
                </a:lnTo>
                <a:close/>
              </a:path>
              <a:path w="3660140" h="3138804">
                <a:moveTo>
                  <a:pt x="3628390" y="1866900"/>
                </a:moveTo>
                <a:lnTo>
                  <a:pt x="3615690" y="1866900"/>
                </a:lnTo>
                <a:lnTo>
                  <a:pt x="3615690" y="1917700"/>
                </a:lnTo>
                <a:lnTo>
                  <a:pt x="3628390" y="1917700"/>
                </a:lnTo>
                <a:lnTo>
                  <a:pt x="3628390" y="1866900"/>
                </a:lnTo>
                <a:close/>
              </a:path>
              <a:path w="3660140" h="3138804">
                <a:moveTo>
                  <a:pt x="3628390" y="1778000"/>
                </a:moveTo>
                <a:lnTo>
                  <a:pt x="3615690" y="1778000"/>
                </a:lnTo>
                <a:lnTo>
                  <a:pt x="3615690" y="1828800"/>
                </a:lnTo>
                <a:lnTo>
                  <a:pt x="3628390" y="1828800"/>
                </a:lnTo>
                <a:lnTo>
                  <a:pt x="3628390" y="1778000"/>
                </a:lnTo>
                <a:close/>
              </a:path>
              <a:path w="3660140" h="3138804">
                <a:moveTo>
                  <a:pt x="3628390" y="1689100"/>
                </a:moveTo>
                <a:lnTo>
                  <a:pt x="3615690" y="1689100"/>
                </a:lnTo>
                <a:lnTo>
                  <a:pt x="3615690" y="1739900"/>
                </a:lnTo>
                <a:lnTo>
                  <a:pt x="3628390" y="1739900"/>
                </a:lnTo>
                <a:lnTo>
                  <a:pt x="3628390" y="1689100"/>
                </a:lnTo>
                <a:close/>
              </a:path>
              <a:path w="3660140" h="3138804">
                <a:moveTo>
                  <a:pt x="3628390" y="1600200"/>
                </a:moveTo>
                <a:lnTo>
                  <a:pt x="3615690" y="1600200"/>
                </a:lnTo>
                <a:lnTo>
                  <a:pt x="3615690" y="1651000"/>
                </a:lnTo>
                <a:lnTo>
                  <a:pt x="3628390" y="1651000"/>
                </a:lnTo>
                <a:lnTo>
                  <a:pt x="3628390" y="1600200"/>
                </a:lnTo>
                <a:close/>
              </a:path>
              <a:path w="3660140" h="3138804">
                <a:moveTo>
                  <a:pt x="3628390" y="1511300"/>
                </a:moveTo>
                <a:lnTo>
                  <a:pt x="3615690" y="1511300"/>
                </a:lnTo>
                <a:lnTo>
                  <a:pt x="3615690" y="1562100"/>
                </a:lnTo>
                <a:lnTo>
                  <a:pt x="3628390" y="1562100"/>
                </a:lnTo>
                <a:lnTo>
                  <a:pt x="3628390" y="1511300"/>
                </a:lnTo>
                <a:close/>
              </a:path>
              <a:path w="3660140" h="3138804">
                <a:moveTo>
                  <a:pt x="3628390" y="1422400"/>
                </a:moveTo>
                <a:lnTo>
                  <a:pt x="3615690" y="1422400"/>
                </a:lnTo>
                <a:lnTo>
                  <a:pt x="3615690" y="1473200"/>
                </a:lnTo>
                <a:lnTo>
                  <a:pt x="3628390" y="1473200"/>
                </a:lnTo>
                <a:lnTo>
                  <a:pt x="3628390" y="1422400"/>
                </a:lnTo>
                <a:close/>
              </a:path>
              <a:path w="3660140" h="3138804">
                <a:moveTo>
                  <a:pt x="3628390" y="1333500"/>
                </a:moveTo>
                <a:lnTo>
                  <a:pt x="3615690" y="1333500"/>
                </a:lnTo>
                <a:lnTo>
                  <a:pt x="3615690" y="1384300"/>
                </a:lnTo>
                <a:lnTo>
                  <a:pt x="3628390" y="1384300"/>
                </a:lnTo>
                <a:lnTo>
                  <a:pt x="3628390" y="1333500"/>
                </a:lnTo>
                <a:close/>
              </a:path>
              <a:path w="3660140" h="3138804">
                <a:moveTo>
                  <a:pt x="3628390" y="1244600"/>
                </a:moveTo>
                <a:lnTo>
                  <a:pt x="3615690" y="1244600"/>
                </a:lnTo>
                <a:lnTo>
                  <a:pt x="3615690" y="1295400"/>
                </a:lnTo>
                <a:lnTo>
                  <a:pt x="3628390" y="1295400"/>
                </a:lnTo>
                <a:lnTo>
                  <a:pt x="3628390" y="1244600"/>
                </a:lnTo>
                <a:close/>
              </a:path>
              <a:path w="3660140" h="3138804">
                <a:moveTo>
                  <a:pt x="3628390" y="1155700"/>
                </a:moveTo>
                <a:lnTo>
                  <a:pt x="3615690" y="1155700"/>
                </a:lnTo>
                <a:lnTo>
                  <a:pt x="3615690" y="1206500"/>
                </a:lnTo>
                <a:lnTo>
                  <a:pt x="3628390" y="1206500"/>
                </a:lnTo>
                <a:lnTo>
                  <a:pt x="3628390" y="1155700"/>
                </a:lnTo>
                <a:close/>
              </a:path>
              <a:path w="3660140" h="3138804">
                <a:moveTo>
                  <a:pt x="3628390" y="1066800"/>
                </a:moveTo>
                <a:lnTo>
                  <a:pt x="3615690" y="1066800"/>
                </a:lnTo>
                <a:lnTo>
                  <a:pt x="3615690" y="1117600"/>
                </a:lnTo>
                <a:lnTo>
                  <a:pt x="3628390" y="1117600"/>
                </a:lnTo>
                <a:lnTo>
                  <a:pt x="3628390" y="1066800"/>
                </a:lnTo>
                <a:close/>
              </a:path>
              <a:path w="3660140" h="3138804">
                <a:moveTo>
                  <a:pt x="3628390" y="977900"/>
                </a:moveTo>
                <a:lnTo>
                  <a:pt x="3615690" y="977900"/>
                </a:lnTo>
                <a:lnTo>
                  <a:pt x="3615690" y="1028700"/>
                </a:lnTo>
                <a:lnTo>
                  <a:pt x="3628390" y="1028700"/>
                </a:lnTo>
                <a:lnTo>
                  <a:pt x="3628390" y="977900"/>
                </a:lnTo>
                <a:close/>
              </a:path>
              <a:path w="3660140" h="3138804">
                <a:moveTo>
                  <a:pt x="3628390" y="889000"/>
                </a:moveTo>
                <a:lnTo>
                  <a:pt x="3615690" y="889000"/>
                </a:lnTo>
                <a:lnTo>
                  <a:pt x="3615690" y="939800"/>
                </a:lnTo>
                <a:lnTo>
                  <a:pt x="3628390" y="939800"/>
                </a:lnTo>
                <a:lnTo>
                  <a:pt x="3628390" y="889000"/>
                </a:lnTo>
                <a:close/>
              </a:path>
              <a:path w="3660140" h="3138804">
                <a:moveTo>
                  <a:pt x="3628390" y="800100"/>
                </a:moveTo>
                <a:lnTo>
                  <a:pt x="3615690" y="800100"/>
                </a:lnTo>
                <a:lnTo>
                  <a:pt x="3615690" y="850900"/>
                </a:lnTo>
                <a:lnTo>
                  <a:pt x="3628390" y="850900"/>
                </a:lnTo>
                <a:lnTo>
                  <a:pt x="3628390" y="800100"/>
                </a:lnTo>
                <a:close/>
              </a:path>
              <a:path w="3660140" h="3138804">
                <a:moveTo>
                  <a:pt x="3628390" y="711200"/>
                </a:moveTo>
                <a:lnTo>
                  <a:pt x="3615690" y="711200"/>
                </a:lnTo>
                <a:lnTo>
                  <a:pt x="3615690" y="762000"/>
                </a:lnTo>
                <a:lnTo>
                  <a:pt x="3628390" y="762000"/>
                </a:lnTo>
                <a:lnTo>
                  <a:pt x="3628390" y="711200"/>
                </a:lnTo>
                <a:close/>
              </a:path>
              <a:path w="3660140" h="3138804">
                <a:moveTo>
                  <a:pt x="3628390" y="622300"/>
                </a:moveTo>
                <a:lnTo>
                  <a:pt x="3615690" y="622300"/>
                </a:lnTo>
                <a:lnTo>
                  <a:pt x="3615690" y="673100"/>
                </a:lnTo>
                <a:lnTo>
                  <a:pt x="3628390" y="673100"/>
                </a:lnTo>
                <a:lnTo>
                  <a:pt x="3628390" y="622300"/>
                </a:lnTo>
                <a:close/>
              </a:path>
              <a:path w="3660140" h="3138804">
                <a:moveTo>
                  <a:pt x="3628390" y="533400"/>
                </a:moveTo>
                <a:lnTo>
                  <a:pt x="3615690" y="533400"/>
                </a:lnTo>
                <a:lnTo>
                  <a:pt x="3615690" y="584200"/>
                </a:lnTo>
                <a:lnTo>
                  <a:pt x="3628390" y="584200"/>
                </a:lnTo>
                <a:lnTo>
                  <a:pt x="3628390" y="533400"/>
                </a:lnTo>
                <a:close/>
              </a:path>
              <a:path w="3660140" h="3138804">
                <a:moveTo>
                  <a:pt x="3628390" y="444500"/>
                </a:moveTo>
                <a:lnTo>
                  <a:pt x="3615690" y="444500"/>
                </a:lnTo>
                <a:lnTo>
                  <a:pt x="3615690" y="495300"/>
                </a:lnTo>
                <a:lnTo>
                  <a:pt x="3628390" y="495300"/>
                </a:lnTo>
                <a:lnTo>
                  <a:pt x="3628390" y="444500"/>
                </a:lnTo>
                <a:close/>
              </a:path>
              <a:path w="3660140" h="3138804">
                <a:moveTo>
                  <a:pt x="3628390" y="355600"/>
                </a:moveTo>
                <a:lnTo>
                  <a:pt x="3615690" y="355600"/>
                </a:lnTo>
                <a:lnTo>
                  <a:pt x="3615690" y="406400"/>
                </a:lnTo>
                <a:lnTo>
                  <a:pt x="3628390" y="406400"/>
                </a:lnTo>
                <a:lnTo>
                  <a:pt x="3628390" y="355600"/>
                </a:lnTo>
                <a:close/>
              </a:path>
              <a:path w="3660140" h="3138804">
                <a:moveTo>
                  <a:pt x="3628390" y="266700"/>
                </a:moveTo>
                <a:lnTo>
                  <a:pt x="3615690" y="266700"/>
                </a:lnTo>
                <a:lnTo>
                  <a:pt x="3615690" y="317500"/>
                </a:lnTo>
                <a:lnTo>
                  <a:pt x="3628390" y="317500"/>
                </a:lnTo>
                <a:lnTo>
                  <a:pt x="3628390" y="266700"/>
                </a:lnTo>
                <a:close/>
              </a:path>
              <a:path w="3660140" h="3138804">
                <a:moveTo>
                  <a:pt x="3628390" y="177800"/>
                </a:moveTo>
                <a:lnTo>
                  <a:pt x="3615690" y="177800"/>
                </a:lnTo>
                <a:lnTo>
                  <a:pt x="3615690" y="228600"/>
                </a:lnTo>
                <a:lnTo>
                  <a:pt x="3628390" y="228600"/>
                </a:lnTo>
                <a:lnTo>
                  <a:pt x="3628390" y="177800"/>
                </a:lnTo>
                <a:close/>
              </a:path>
              <a:path w="3660140" h="3138804">
                <a:moveTo>
                  <a:pt x="3628390" y="88900"/>
                </a:moveTo>
                <a:lnTo>
                  <a:pt x="3615690" y="88900"/>
                </a:lnTo>
                <a:lnTo>
                  <a:pt x="3615690" y="139700"/>
                </a:lnTo>
                <a:lnTo>
                  <a:pt x="3628390" y="139700"/>
                </a:lnTo>
                <a:lnTo>
                  <a:pt x="3628390" y="88900"/>
                </a:lnTo>
                <a:close/>
              </a:path>
              <a:path w="3660140" h="3138804">
                <a:moveTo>
                  <a:pt x="3628390" y="0"/>
                </a:moveTo>
                <a:lnTo>
                  <a:pt x="3615690" y="0"/>
                </a:lnTo>
                <a:lnTo>
                  <a:pt x="3615690" y="50800"/>
                </a:lnTo>
                <a:lnTo>
                  <a:pt x="3628390" y="50800"/>
                </a:lnTo>
                <a:lnTo>
                  <a:pt x="3628390" y="0"/>
                </a:lnTo>
                <a:close/>
              </a:path>
              <a:path w="3660140" h="3138804">
                <a:moveTo>
                  <a:pt x="3660140" y="3100451"/>
                </a:moveTo>
                <a:lnTo>
                  <a:pt x="3636886" y="3065361"/>
                </a:lnTo>
                <a:lnTo>
                  <a:pt x="3628390" y="3063646"/>
                </a:lnTo>
                <a:lnTo>
                  <a:pt x="3628390" y="3062351"/>
                </a:lnTo>
                <a:lnTo>
                  <a:pt x="3628390" y="3022600"/>
                </a:lnTo>
                <a:lnTo>
                  <a:pt x="3615690" y="3022600"/>
                </a:lnTo>
                <a:lnTo>
                  <a:pt x="3615690" y="3063646"/>
                </a:lnTo>
                <a:lnTo>
                  <a:pt x="3607181" y="3065361"/>
                </a:lnTo>
                <a:lnTo>
                  <a:pt x="3595078" y="3073552"/>
                </a:lnTo>
                <a:lnTo>
                  <a:pt x="3586924" y="3085668"/>
                </a:lnTo>
                <a:lnTo>
                  <a:pt x="3583940" y="3100451"/>
                </a:lnTo>
                <a:lnTo>
                  <a:pt x="3586924" y="3115310"/>
                </a:lnTo>
                <a:lnTo>
                  <a:pt x="3595078" y="3127413"/>
                </a:lnTo>
                <a:lnTo>
                  <a:pt x="3607181" y="3135566"/>
                </a:lnTo>
                <a:lnTo>
                  <a:pt x="3622040" y="3138551"/>
                </a:lnTo>
                <a:lnTo>
                  <a:pt x="3636886" y="3135566"/>
                </a:lnTo>
                <a:lnTo>
                  <a:pt x="3648989" y="3127413"/>
                </a:lnTo>
                <a:lnTo>
                  <a:pt x="3657142" y="3115310"/>
                </a:lnTo>
                <a:lnTo>
                  <a:pt x="3660140" y="3100451"/>
                </a:lnTo>
                <a:close/>
              </a:path>
            </a:pathLst>
          </a:custGeom>
          <a:solidFill>
            <a:srgbClr val="CD2323"/>
          </a:solidFill>
        </p:spPr>
        <p:txBody>
          <a:bodyPr wrap="square" lIns="0" tIns="0" rIns="0" bIns="0" rtlCol="0"/>
          <a:lstStyle/>
          <a:p>
            <a:endParaRPr sz="1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6AD3DD6-4E24-405A-911D-F18135E064AE}"/>
              </a:ext>
            </a:extLst>
          </p:cNvPr>
          <p:cNvSpPr/>
          <p:nvPr/>
        </p:nvSpPr>
        <p:spPr>
          <a:xfrm>
            <a:off x="419735" y="485140"/>
            <a:ext cx="5244465" cy="826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14061791-D0CB-406A-8A88-7AA009B01963}"/>
              </a:ext>
            </a:extLst>
          </p:cNvPr>
          <p:cNvSpPr txBox="1"/>
          <p:nvPr/>
        </p:nvSpPr>
        <p:spPr>
          <a:xfrm>
            <a:off x="419735" y="713740"/>
            <a:ext cx="6097905" cy="338455"/>
          </a:xfrm>
          <a:prstGeom prst="rect">
            <a:avLst/>
          </a:prstGeom>
          <a:noFill/>
        </p:spPr>
        <p:txBody>
          <a:bodyPr vert="horz" wrap="square" lIns="91440" tIns="45720" rIns="91440" bIns="45720" numCol="1" anchor="t">
            <a:spAutoFit/>
          </a:bodyPr>
          <a:lstStyle/>
          <a:p>
            <a:pPr marL="285750" indent="-285750" algn="l" defTabSz="914400" eaLnBrk="1" latinLnBrk="0" hangingPunct="1">
              <a:lnSpc>
                <a:spcPct val="100000"/>
              </a:lnSpc>
              <a:spcBef>
                <a:spcPts val="0"/>
              </a:spcBef>
              <a:spcAft>
                <a:spcPts val="0"/>
              </a:spcAft>
              <a:buFont typeface="Arial"/>
              <a:buChar char="•"/>
            </a:pPr>
            <a:r>
              <a:rPr lang="en-US" altLang="ko-KR" sz="1600">
                <a:solidFill>
                  <a:schemeClr val="bg1"/>
                </a:solidFill>
                <a:latin typeface="NanumGothic" charset="0"/>
                <a:ea typeface="Calibri" charset="0"/>
              </a:rPr>
              <a:t>Procedimiento de ampliación del plazo excepcional</a:t>
            </a:r>
            <a:endParaRPr lang="ko-KR" altLang="en-US" sz="1600">
              <a:solidFill>
                <a:schemeClr val="bg1"/>
              </a:solidFill>
              <a:latin typeface="NanumGothic" charset="0"/>
              <a:ea typeface="Calibri" charset="0"/>
            </a:endParaRPr>
          </a:p>
        </p:txBody>
      </p:sp>
      <p:sp>
        <p:nvSpPr>
          <p:cNvPr id="5" name="object 2">
            <a:extLst>
              <a:ext uri="{FF2B5EF4-FFF2-40B4-BE49-F238E27FC236}">
                <a16:creationId xmlns:a16="http://schemas.microsoft.com/office/drawing/2014/main" id="{E35E9449-AE1F-4E0F-8E97-4B93C49CCA86}"/>
              </a:ext>
            </a:extLst>
          </p:cNvPr>
          <p:cNvSpPr txBox="1">
            <a:spLocks noGrp="1"/>
          </p:cNvSpPr>
          <p:nvPr>
            <p:ph type="title"/>
          </p:nvPr>
        </p:nvSpPr>
        <p:spPr>
          <a:xfrm>
            <a:off x="199178" y="1731506"/>
            <a:ext cx="8356177" cy="562547"/>
          </a:xfrm>
          <a:prstGeom prst="rect">
            <a:avLst/>
          </a:prstGeom>
        </p:spPr>
        <p:txBody>
          <a:bodyPr vert="horz" wrap="square" lIns="0" tIns="8467" rIns="0" bIns="0" rtlCol="0" anchor="ctr">
            <a:spAutoFit/>
          </a:bodyPr>
          <a:lstStyle/>
          <a:p>
            <a:pPr marL="8467">
              <a:lnSpc>
                <a:spcPct val="100000"/>
              </a:lnSpc>
              <a:spcBef>
                <a:spcPts val="67"/>
              </a:spcBef>
              <a:tabLst>
                <a:tab pos="770505" algn="l"/>
              </a:tabLst>
            </a:pPr>
            <a:r>
              <a:rPr sz="3600" dirty="0"/>
              <a:t>I.	Ampliación </a:t>
            </a:r>
            <a:r>
              <a:rPr sz="3600" spc="-3" dirty="0"/>
              <a:t>excepcional de</a:t>
            </a:r>
            <a:r>
              <a:rPr sz="3600" spc="-20" dirty="0"/>
              <a:t> </a:t>
            </a:r>
            <a:r>
              <a:rPr sz="3600" spc="-3" dirty="0"/>
              <a:t>plazo</a:t>
            </a:r>
            <a:endParaRPr sz="3600"/>
          </a:p>
        </p:txBody>
      </p:sp>
      <p:sp>
        <p:nvSpPr>
          <p:cNvPr id="8" name="object 3">
            <a:extLst>
              <a:ext uri="{FF2B5EF4-FFF2-40B4-BE49-F238E27FC236}">
                <a16:creationId xmlns:a16="http://schemas.microsoft.com/office/drawing/2014/main" id="{5063DD55-A755-4267-B16F-D60357069D7E}"/>
              </a:ext>
            </a:extLst>
          </p:cNvPr>
          <p:cNvSpPr txBox="1"/>
          <p:nvPr/>
        </p:nvSpPr>
        <p:spPr>
          <a:xfrm>
            <a:off x="2176357" y="3235881"/>
            <a:ext cx="6944783" cy="377882"/>
          </a:xfrm>
          <a:prstGeom prst="rect">
            <a:avLst/>
          </a:prstGeom>
        </p:spPr>
        <p:txBody>
          <a:bodyPr vert="horz" wrap="square" lIns="0" tIns="8467" rIns="0" bIns="0" rtlCol="0">
            <a:spAutoFit/>
          </a:bodyPr>
          <a:lstStyle/>
          <a:p>
            <a:pPr marL="8467">
              <a:spcBef>
                <a:spcPts val="67"/>
              </a:spcBef>
            </a:pPr>
            <a:r>
              <a:rPr sz="2400" b="1" spc="10" dirty="0">
                <a:solidFill>
                  <a:srgbClr val="18354F"/>
                </a:solidFill>
                <a:latin typeface="Century Gothic"/>
                <a:cs typeface="Century Gothic"/>
              </a:rPr>
              <a:t>¿Qué </a:t>
            </a:r>
            <a:r>
              <a:rPr sz="2400" b="1" spc="17" dirty="0">
                <a:solidFill>
                  <a:srgbClr val="18354F"/>
                </a:solidFill>
                <a:latin typeface="Century Gothic"/>
                <a:cs typeface="Century Gothic"/>
              </a:rPr>
              <a:t>se </a:t>
            </a:r>
            <a:r>
              <a:rPr sz="2400" b="1" spc="27" dirty="0">
                <a:solidFill>
                  <a:srgbClr val="18354F"/>
                </a:solidFill>
                <a:latin typeface="Century Gothic"/>
                <a:cs typeface="Century Gothic"/>
              </a:rPr>
              <a:t>debe </a:t>
            </a:r>
            <a:r>
              <a:rPr sz="2400" b="1" spc="30" dirty="0">
                <a:solidFill>
                  <a:srgbClr val="18354F"/>
                </a:solidFill>
                <a:latin typeface="Century Gothic"/>
                <a:cs typeface="Century Gothic"/>
              </a:rPr>
              <a:t>considerar </a:t>
            </a:r>
            <a:r>
              <a:rPr sz="2400" b="1" spc="27" dirty="0">
                <a:solidFill>
                  <a:srgbClr val="18354F"/>
                </a:solidFill>
                <a:latin typeface="Century Gothic"/>
                <a:cs typeface="Century Gothic"/>
              </a:rPr>
              <a:t>para </a:t>
            </a:r>
            <a:r>
              <a:rPr sz="2400" b="1" spc="17" dirty="0">
                <a:solidFill>
                  <a:srgbClr val="18354F"/>
                </a:solidFill>
                <a:latin typeface="Century Gothic"/>
                <a:cs typeface="Century Gothic"/>
              </a:rPr>
              <a:t>la</a:t>
            </a:r>
            <a:r>
              <a:rPr sz="2400" b="1" spc="223" dirty="0">
                <a:solidFill>
                  <a:srgbClr val="18354F"/>
                </a:solidFill>
                <a:latin typeface="Century Gothic"/>
                <a:cs typeface="Century Gothic"/>
              </a:rPr>
              <a:t> </a:t>
            </a:r>
            <a:r>
              <a:rPr sz="2400" b="1" spc="30" dirty="0">
                <a:solidFill>
                  <a:srgbClr val="18354F"/>
                </a:solidFill>
                <a:latin typeface="Century Gothic"/>
                <a:cs typeface="Century Gothic"/>
              </a:rPr>
              <a:t>aplicación?</a:t>
            </a:r>
            <a:endParaRPr sz="2400">
              <a:latin typeface="Century Gothic"/>
              <a:cs typeface="Century Gothic"/>
            </a:endParaRPr>
          </a:p>
        </p:txBody>
      </p:sp>
      <p:sp>
        <p:nvSpPr>
          <p:cNvPr id="9" name="object 4">
            <a:extLst>
              <a:ext uri="{FF2B5EF4-FFF2-40B4-BE49-F238E27FC236}">
                <a16:creationId xmlns:a16="http://schemas.microsoft.com/office/drawing/2014/main" id="{E398CF29-4E60-460F-9C4B-D9B61B1A68AF}"/>
              </a:ext>
            </a:extLst>
          </p:cNvPr>
          <p:cNvSpPr txBox="1"/>
          <p:nvPr/>
        </p:nvSpPr>
        <p:spPr>
          <a:xfrm>
            <a:off x="1117600" y="4139444"/>
            <a:ext cx="2988733" cy="1741118"/>
          </a:xfrm>
          <a:prstGeom prst="rect">
            <a:avLst/>
          </a:prstGeom>
          <a:solidFill>
            <a:srgbClr val="F1F1F1"/>
          </a:solidFill>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409807" marR="404304" indent="8467" algn="ctr">
              <a:lnSpc>
                <a:spcPct val="90000"/>
              </a:lnSpc>
              <a:spcBef>
                <a:spcPts val="1100"/>
              </a:spcBef>
            </a:pPr>
            <a:r>
              <a:rPr sz="1333" b="1" spc="33" dirty="0">
                <a:solidFill>
                  <a:srgbClr val="18354F"/>
                </a:solidFill>
                <a:latin typeface="Century Gothic"/>
                <a:cs typeface="Century Gothic"/>
              </a:rPr>
              <a:t>Impacto </a:t>
            </a:r>
            <a:r>
              <a:rPr sz="1333" b="1" spc="17" dirty="0">
                <a:solidFill>
                  <a:srgbClr val="18354F"/>
                </a:solidFill>
                <a:latin typeface="Century Gothic"/>
                <a:cs typeface="Century Gothic"/>
              </a:rPr>
              <a:t>en el </a:t>
            </a:r>
            <a:r>
              <a:rPr sz="1333" b="1" spc="27" dirty="0">
                <a:solidFill>
                  <a:srgbClr val="18354F"/>
                </a:solidFill>
                <a:latin typeface="Century Gothic"/>
                <a:cs typeface="Century Gothic"/>
              </a:rPr>
              <a:t>plazo </a:t>
            </a:r>
            <a:r>
              <a:rPr sz="1333" b="1" spc="37" dirty="0">
                <a:solidFill>
                  <a:srgbClr val="18354F"/>
                </a:solidFill>
                <a:latin typeface="Century Gothic"/>
                <a:cs typeface="Century Gothic"/>
              </a:rPr>
              <a:t>de  </a:t>
            </a:r>
            <a:r>
              <a:rPr sz="1333" b="1" spc="33" dirty="0">
                <a:solidFill>
                  <a:srgbClr val="18354F"/>
                </a:solidFill>
                <a:latin typeface="Century Gothic"/>
                <a:cs typeface="Century Gothic"/>
              </a:rPr>
              <a:t>ejecución </a:t>
            </a:r>
            <a:r>
              <a:rPr sz="1333" spc="33" dirty="0">
                <a:solidFill>
                  <a:srgbClr val="18354F"/>
                </a:solidFill>
                <a:latin typeface="Century Gothic"/>
                <a:cs typeface="Century Gothic"/>
              </a:rPr>
              <a:t>producido</a:t>
            </a:r>
            <a:r>
              <a:rPr sz="1333" spc="17" dirty="0">
                <a:solidFill>
                  <a:srgbClr val="18354F"/>
                </a:solidFill>
                <a:latin typeface="Century Gothic"/>
                <a:cs typeface="Century Gothic"/>
              </a:rPr>
              <a:t> </a:t>
            </a:r>
            <a:r>
              <a:rPr sz="1333" spc="20" dirty="0">
                <a:solidFill>
                  <a:srgbClr val="18354F"/>
                </a:solidFill>
                <a:latin typeface="Century Gothic"/>
                <a:cs typeface="Century Gothic"/>
              </a:rPr>
              <a:t>por  </a:t>
            </a:r>
            <a:r>
              <a:rPr sz="1333" spc="30" dirty="0">
                <a:solidFill>
                  <a:srgbClr val="18354F"/>
                </a:solidFill>
                <a:latin typeface="Century Gothic"/>
                <a:cs typeface="Century Gothic"/>
              </a:rPr>
              <a:t>la </a:t>
            </a:r>
            <a:r>
              <a:rPr sz="1333" spc="33" dirty="0">
                <a:solidFill>
                  <a:srgbClr val="18354F"/>
                </a:solidFill>
                <a:latin typeface="Century Gothic"/>
                <a:cs typeface="Century Gothic"/>
              </a:rPr>
              <a:t>paralización </a:t>
            </a:r>
            <a:r>
              <a:rPr sz="1333" spc="20" dirty="0">
                <a:solidFill>
                  <a:srgbClr val="18354F"/>
                </a:solidFill>
                <a:latin typeface="Century Gothic"/>
                <a:cs typeface="Century Gothic"/>
              </a:rPr>
              <a:t>de </a:t>
            </a:r>
            <a:r>
              <a:rPr sz="1333" spc="27" dirty="0">
                <a:solidFill>
                  <a:srgbClr val="18354F"/>
                </a:solidFill>
                <a:latin typeface="Century Gothic"/>
                <a:cs typeface="Century Gothic"/>
              </a:rPr>
              <a:t>obras,  </a:t>
            </a:r>
            <a:r>
              <a:rPr sz="1333" spc="30" dirty="0">
                <a:solidFill>
                  <a:srgbClr val="18354F"/>
                </a:solidFill>
                <a:latin typeface="Century Gothic"/>
                <a:cs typeface="Century Gothic"/>
              </a:rPr>
              <a:t>derivado </a:t>
            </a:r>
            <a:r>
              <a:rPr sz="1333" spc="20" dirty="0">
                <a:solidFill>
                  <a:srgbClr val="18354F"/>
                </a:solidFill>
                <a:latin typeface="Century Gothic"/>
                <a:cs typeface="Century Gothic"/>
              </a:rPr>
              <a:t>de </a:t>
            </a:r>
            <a:r>
              <a:rPr sz="1333" spc="30" dirty="0">
                <a:solidFill>
                  <a:srgbClr val="18354F"/>
                </a:solidFill>
                <a:latin typeface="Century Gothic"/>
                <a:cs typeface="Century Gothic"/>
              </a:rPr>
              <a:t>la  Declaratoria </a:t>
            </a:r>
            <a:r>
              <a:rPr sz="1333" spc="27" dirty="0">
                <a:solidFill>
                  <a:srgbClr val="18354F"/>
                </a:solidFill>
                <a:latin typeface="Century Gothic"/>
                <a:cs typeface="Century Gothic"/>
              </a:rPr>
              <a:t>del Estado  </a:t>
            </a:r>
            <a:r>
              <a:rPr sz="1333" spc="20" dirty="0">
                <a:solidFill>
                  <a:srgbClr val="18354F"/>
                </a:solidFill>
                <a:latin typeface="Century Gothic"/>
                <a:cs typeface="Century Gothic"/>
              </a:rPr>
              <a:t>de </a:t>
            </a:r>
            <a:r>
              <a:rPr sz="1333" spc="33" dirty="0">
                <a:solidFill>
                  <a:srgbClr val="18354F"/>
                </a:solidFill>
                <a:latin typeface="Century Gothic"/>
                <a:cs typeface="Century Gothic"/>
              </a:rPr>
              <a:t>Emergencia </a:t>
            </a:r>
            <a:r>
              <a:rPr sz="1333" spc="30" dirty="0">
                <a:solidFill>
                  <a:srgbClr val="18354F"/>
                </a:solidFill>
                <a:latin typeface="Century Gothic"/>
                <a:cs typeface="Century Gothic"/>
              </a:rPr>
              <a:t>Nacional</a:t>
            </a:r>
            <a:endParaRPr sz="1333">
              <a:latin typeface="Century Gothic"/>
              <a:cs typeface="Century Gothic"/>
            </a:endParaRPr>
          </a:p>
        </p:txBody>
      </p:sp>
      <p:sp>
        <p:nvSpPr>
          <p:cNvPr id="10" name="object 5">
            <a:extLst>
              <a:ext uri="{FF2B5EF4-FFF2-40B4-BE49-F238E27FC236}">
                <a16:creationId xmlns:a16="http://schemas.microsoft.com/office/drawing/2014/main" id="{19954D67-62DF-4F26-8222-4C39AC961BE6}"/>
              </a:ext>
            </a:extLst>
          </p:cNvPr>
          <p:cNvSpPr txBox="1"/>
          <p:nvPr/>
        </p:nvSpPr>
        <p:spPr>
          <a:xfrm>
            <a:off x="4377267" y="4139444"/>
            <a:ext cx="2987040" cy="1925720"/>
          </a:xfrm>
          <a:prstGeom prst="rect">
            <a:avLst/>
          </a:prstGeom>
          <a:solidFill>
            <a:srgbClr val="F1F1F1"/>
          </a:solidFill>
        </p:spPr>
        <p:txBody>
          <a:bodyPr vert="horz" wrap="square" lIns="0" tIns="0" rIns="0" bIns="0" rtlCol="0">
            <a:spAutoFit/>
          </a:bodyPr>
          <a:lstStyle/>
          <a:p>
            <a:pPr>
              <a:lnSpc>
                <a:spcPct val="100000"/>
              </a:lnSpc>
            </a:pPr>
            <a:endParaRPr sz="1600">
              <a:latin typeface="Times New Roman"/>
              <a:cs typeface="Times New Roman"/>
            </a:endParaRPr>
          </a:p>
          <a:p>
            <a:pPr>
              <a:lnSpc>
                <a:spcPct val="100000"/>
              </a:lnSpc>
            </a:pPr>
            <a:endParaRPr sz="1600">
              <a:latin typeface="Times New Roman"/>
              <a:cs typeface="Times New Roman"/>
            </a:endParaRPr>
          </a:p>
          <a:p>
            <a:pPr marL="253589" marR="314976" indent="2963" algn="ctr">
              <a:lnSpc>
                <a:spcPct val="90000"/>
              </a:lnSpc>
              <a:spcBef>
                <a:spcPts val="1100"/>
              </a:spcBef>
            </a:pPr>
            <a:r>
              <a:rPr sz="1333" b="1" spc="30" dirty="0">
                <a:solidFill>
                  <a:srgbClr val="18354F"/>
                </a:solidFill>
                <a:latin typeface="Century Gothic"/>
                <a:cs typeface="Century Gothic"/>
              </a:rPr>
              <a:t>Impacto </a:t>
            </a:r>
            <a:r>
              <a:rPr sz="1333" b="1" spc="17" dirty="0">
                <a:solidFill>
                  <a:srgbClr val="18354F"/>
                </a:solidFill>
                <a:latin typeface="Century Gothic"/>
                <a:cs typeface="Century Gothic"/>
              </a:rPr>
              <a:t>en el </a:t>
            </a:r>
            <a:r>
              <a:rPr sz="1333" b="1" spc="27" dirty="0">
                <a:solidFill>
                  <a:srgbClr val="18354F"/>
                </a:solidFill>
                <a:latin typeface="Century Gothic"/>
                <a:cs typeface="Century Gothic"/>
              </a:rPr>
              <a:t>plazo </a:t>
            </a:r>
            <a:r>
              <a:rPr sz="1333" b="1" spc="23" dirty="0">
                <a:solidFill>
                  <a:srgbClr val="18354F"/>
                </a:solidFill>
                <a:latin typeface="Century Gothic"/>
                <a:cs typeface="Century Gothic"/>
              </a:rPr>
              <a:t>por </a:t>
            </a:r>
            <a:r>
              <a:rPr sz="1333" b="1" spc="17" dirty="0">
                <a:solidFill>
                  <a:srgbClr val="18354F"/>
                </a:solidFill>
                <a:latin typeface="Century Gothic"/>
                <a:cs typeface="Century Gothic"/>
              </a:rPr>
              <a:t>la  </a:t>
            </a:r>
            <a:r>
              <a:rPr sz="1333" b="1" spc="33" dirty="0">
                <a:solidFill>
                  <a:srgbClr val="18354F"/>
                </a:solidFill>
                <a:latin typeface="Century Gothic"/>
                <a:cs typeface="Century Gothic"/>
              </a:rPr>
              <a:t>re-movilización </a:t>
            </a:r>
            <a:r>
              <a:rPr sz="1333" b="1" spc="17" dirty="0">
                <a:solidFill>
                  <a:srgbClr val="18354F"/>
                </a:solidFill>
                <a:latin typeface="Century Gothic"/>
                <a:cs typeface="Century Gothic"/>
              </a:rPr>
              <a:t>de </a:t>
            </a:r>
            <a:r>
              <a:rPr sz="1333" b="1" spc="30" dirty="0">
                <a:solidFill>
                  <a:srgbClr val="18354F"/>
                </a:solidFill>
                <a:latin typeface="Century Gothic"/>
                <a:cs typeface="Century Gothic"/>
              </a:rPr>
              <a:t>personal  </a:t>
            </a:r>
            <a:r>
              <a:rPr sz="1333" b="1" dirty="0">
                <a:solidFill>
                  <a:srgbClr val="18354F"/>
                </a:solidFill>
                <a:latin typeface="Century Gothic"/>
                <a:cs typeface="Century Gothic"/>
              </a:rPr>
              <a:t>y </a:t>
            </a:r>
            <a:r>
              <a:rPr sz="1333" b="1" spc="30" dirty="0">
                <a:solidFill>
                  <a:srgbClr val="18354F"/>
                </a:solidFill>
                <a:latin typeface="Century Gothic"/>
                <a:cs typeface="Century Gothic"/>
              </a:rPr>
              <a:t>equipos </a:t>
            </a:r>
            <a:r>
              <a:rPr sz="1333" spc="23" dirty="0">
                <a:solidFill>
                  <a:srgbClr val="18354F"/>
                </a:solidFill>
                <a:latin typeface="Century Gothic"/>
                <a:cs typeface="Century Gothic"/>
              </a:rPr>
              <a:t>así </a:t>
            </a:r>
            <a:r>
              <a:rPr sz="1333" spc="30" dirty="0">
                <a:solidFill>
                  <a:srgbClr val="18354F"/>
                </a:solidFill>
                <a:latin typeface="Century Gothic"/>
                <a:cs typeface="Century Gothic"/>
              </a:rPr>
              <a:t>como </a:t>
            </a:r>
            <a:r>
              <a:rPr sz="1333" spc="20" dirty="0">
                <a:solidFill>
                  <a:srgbClr val="18354F"/>
                </a:solidFill>
                <a:latin typeface="Century Gothic"/>
                <a:cs typeface="Century Gothic"/>
              </a:rPr>
              <a:t>por </a:t>
            </a:r>
            <a:r>
              <a:rPr sz="1333" spc="30" dirty="0">
                <a:solidFill>
                  <a:srgbClr val="18354F"/>
                </a:solidFill>
                <a:latin typeface="Century Gothic"/>
                <a:cs typeface="Century Gothic"/>
              </a:rPr>
              <a:t>las  </a:t>
            </a:r>
            <a:r>
              <a:rPr sz="1333" spc="33" dirty="0">
                <a:solidFill>
                  <a:srgbClr val="18354F"/>
                </a:solidFill>
                <a:latin typeface="Century Gothic"/>
                <a:cs typeface="Century Gothic"/>
              </a:rPr>
              <a:t>adecuaciones </a:t>
            </a:r>
            <a:r>
              <a:rPr sz="1333" dirty="0">
                <a:solidFill>
                  <a:srgbClr val="18354F"/>
                </a:solidFill>
                <a:latin typeface="Century Gothic"/>
                <a:cs typeface="Century Gothic"/>
              </a:rPr>
              <a:t>y  </a:t>
            </a:r>
            <a:r>
              <a:rPr sz="1333" spc="30" dirty="0">
                <a:solidFill>
                  <a:srgbClr val="18354F"/>
                </a:solidFill>
                <a:latin typeface="Century Gothic"/>
                <a:cs typeface="Century Gothic"/>
              </a:rPr>
              <a:t>adaptaciones </a:t>
            </a:r>
            <a:r>
              <a:rPr sz="1333" spc="20" dirty="0">
                <a:solidFill>
                  <a:srgbClr val="18354F"/>
                </a:solidFill>
                <a:latin typeface="Century Gothic"/>
                <a:cs typeface="Century Gothic"/>
              </a:rPr>
              <a:t>de </a:t>
            </a:r>
            <a:r>
              <a:rPr sz="1333" spc="30" dirty="0">
                <a:solidFill>
                  <a:srgbClr val="18354F"/>
                </a:solidFill>
                <a:latin typeface="Century Gothic"/>
                <a:cs typeface="Century Gothic"/>
              </a:rPr>
              <a:t>los  ambientes </a:t>
            </a:r>
            <a:r>
              <a:rPr sz="1333" spc="20" dirty="0">
                <a:solidFill>
                  <a:srgbClr val="18354F"/>
                </a:solidFill>
                <a:latin typeface="Century Gothic"/>
                <a:cs typeface="Century Gothic"/>
              </a:rPr>
              <a:t>de </a:t>
            </a:r>
            <a:r>
              <a:rPr sz="1333" spc="27" dirty="0">
                <a:solidFill>
                  <a:srgbClr val="18354F"/>
                </a:solidFill>
                <a:latin typeface="Century Gothic"/>
                <a:cs typeface="Century Gothic"/>
              </a:rPr>
              <a:t>trabajo, </a:t>
            </a:r>
            <a:r>
              <a:rPr sz="1333" spc="20" dirty="0">
                <a:solidFill>
                  <a:srgbClr val="18354F"/>
                </a:solidFill>
                <a:latin typeface="Century Gothic"/>
                <a:cs typeface="Century Gothic"/>
              </a:rPr>
              <a:t>en  </a:t>
            </a:r>
            <a:r>
              <a:rPr sz="1333" spc="27" dirty="0">
                <a:solidFill>
                  <a:srgbClr val="18354F"/>
                </a:solidFill>
                <a:latin typeface="Century Gothic"/>
                <a:cs typeface="Century Gothic"/>
              </a:rPr>
              <a:t>caso sean</a:t>
            </a:r>
            <a:r>
              <a:rPr sz="1333" spc="90" dirty="0">
                <a:solidFill>
                  <a:srgbClr val="18354F"/>
                </a:solidFill>
                <a:latin typeface="Century Gothic"/>
                <a:cs typeface="Century Gothic"/>
              </a:rPr>
              <a:t> </a:t>
            </a:r>
            <a:r>
              <a:rPr sz="1333" spc="30" dirty="0">
                <a:solidFill>
                  <a:srgbClr val="18354F"/>
                </a:solidFill>
                <a:latin typeface="Century Gothic"/>
                <a:cs typeface="Century Gothic"/>
              </a:rPr>
              <a:t>necesarias</a:t>
            </a:r>
            <a:endParaRPr sz="1333">
              <a:latin typeface="Century Gothic"/>
              <a:cs typeface="Century Gothic"/>
            </a:endParaRPr>
          </a:p>
        </p:txBody>
      </p:sp>
      <p:sp>
        <p:nvSpPr>
          <p:cNvPr id="11" name="object 6">
            <a:extLst>
              <a:ext uri="{FF2B5EF4-FFF2-40B4-BE49-F238E27FC236}">
                <a16:creationId xmlns:a16="http://schemas.microsoft.com/office/drawing/2014/main" id="{BEF1318F-8B38-40E9-8895-3D284FB8203C}"/>
              </a:ext>
            </a:extLst>
          </p:cNvPr>
          <p:cNvSpPr txBox="1"/>
          <p:nvPr/>
        </p:nvSpPr>
        <p:spPr>
          <a:xfrm>
            <a:off x="7662333" y="4139444"/>
            <a:ext cx="2987040" cy="2412840"/>
          </a:xfrm>
          <a:prstGeom prst="rect">
            <a:avLst/>
          </a:prstGeom>
          <a:solidFill>
            <a:srgbClr val="F1F1F1"/>
          </a:solidFill>
        </p:spPr>
        <p:txBody>
          <a:bodyPr vert="horz" wrap="square" lIns="0" tIns="0" rIns="0" bIns="0" rtlCol="0">
            <a:spAutoFit/>
          </a:bodyPr>
          <a:lstStyle/>
          <a:p>
            <a:pPr>
              <a:lnSpc>
                <a:spcPct val="100000"/>
              </a:lnSpc>
            </a:pPr>
            <a:endParaRPr sz="1600">
              <a:latin typeface="Times New Roman"/>
              <a:cs typeface="Times New Roman"/>
            </a:endParaRPr>
          </a:p>
          <a:p>
            <a:pPr marL="299735" marR="251896" indent="423" algn="ctr">
              <a:spcBef>
                <a:spcPts val="940"/>
              </a:spcBef>
            </a:pPr>
            <a:r>
              <a:rPr sz="1333" b="1" spc="17" dirty="0">
                <a:solidFill>
                  <a:srgbClr val="18354F"/>
                </a:solidFill>
                <a:latin typeface="Century Gothic"/>
                <a:cs typeface="Century Gothic"/>
              </a:rPr>
              <a:t>El </a:t>
            </a:r>
            <a:r>
              <a:rPr sz="1333" b="1" spc="30" dirty="0">
                <a:solidFill>
                  <a:srgbClr val="18354F"/>
                </a:solidFill>
                <a:latin typeface="Century Gothic"/>
                <a:cs typeface="Century Gothic"/>
              </a:rPr>
              <a:t>impacto </a:t>
            </a:r>
            <a:r>
              <a:rPr sz="1333" b="1" spc="17" dirty="0">
                <a:solidFill>
                  <a:srgbClr val="18354F"/>
                </a:solidFill>
                <a:latin typeface="Century Gothic"/>
                <a:cs typeface="Century Gothic"/>
              </a:rPr>
              <a:t>en el </a:t>
            </a:r>
            <a:r>
              <a:rPr sz="1333" b="1" spc="27" dirty="0">
                <a:solidFill>
                  <a:srgbClr val="18354F"/>
                </a:solidFill>
                <a:latin typeface="Century Gothic"/>
                <a:cs typeface="Century Gothic"/>
              </a:rPr>
              <a:t>plazo </a:t>
            </a:r>
            <a:r>
              <a:rPr sz="1333" b="1" spc="23" dirty="0">
                <a:solidFill>
                  <a:srgbClr val="18354F"/>
                </a:solidFill>
                <a:latin typeface="Century Gothic"/>
                <a:cs typeface="Century Gothic"/>
              </a:rPr>
              <a:t>por  </a:t>
            </a:r>
            <a:r>
              <a:rPr sz="1333" b="1" spc="17" dirty="0">
                <a:solidFill>
                  <a:srgbClr val="18354F"/>
                </a:solidFill>
                <a:latin typeface="Century Gothic"/>
                <a:cs typeface="Century Gothic"/>
              </a:rPr>
              <a:t>la </a:t>
            </a:r>
            <a:r>
              <a:rPr sz="1333" b="1" spc="30" dirty="0">
                <a:solidFill>
                  <a:srgbClr val="18354F"/>
                </a:solidFill>
                <a:latin typeface="Century Gothic"/>
                <a:cs typeface="Century Gothic"/>
              </a:rPr>
              <a:t>ejecución </a:t>
            </a:r>
            <a:r>
              <a:rPr sz="1333" b="1" spc="17" dirty="0">
                <a:solidFill>
                  <a:srgbClr val="18354F"/>
                </a:solidFill>
                <a:latin typeface="Century Gothic"/>
                <a:cs typeface="Century Gothic"/>
              </a:rPr>
              <a:t>de la </a:t>
            </a:r>
            <a:r>
              <a:rPr sz="1333" b="1" spc="27" dirty="0">
                <a:solidFill>
                  <a:srgbClr val="18354F"/>
                </a:solidFill>
                <a:latin typeface="Century Gothic"/>
                <a:cs typeface="Century Gothic"/>
              </a:rPr>
              <a:t>obra  bajo </a:t>
            </a:r>
            <a:r>
              <a:rPr sz="1333" b="1" spc="17" dirty="0">
                <a:solidFill>
                  <a:srgbClr val="18354F"/>
                </a:solidFill>
                <a:latin typeface="Century Gothic"/>
                <a:cs typeface="Century Gothic"/>
              </a:rPr>
              <a:t>la </a:t>
            </a:r>
            <a:r>
              <a:rPr sz="1333" b="1" spc="33" dirty="0">
                <a:solidFill>
                  <a:srgbClr val="18354F"/>
                </a:solidFill>
                <a:latin typeface="Century Gothic"/>
                <a:cs typeface="Century Gothic"/>
              </a:rPr>
              <a:t>implementación </a:t>
            </a:r>
            <a:r>
              <a:rPr sz="1333" b="1" spc="17" dirty="0">
                <a:solidFill>
                  <a:srgbClr val="18354F"/>
                </a:solidFill>
                <a:latin typeface="Century Gothic"/>
                <a:cs typeface="Century Gothic"/>
              </a:rPr>
              <a:t>de  </a:t>
            </a:r>
            <a:r>
              <a:rPr sz="1333" b="1" spc="23" dirty="0">
                <a:solidFill>
                  <a:srgbClr val="18354F"/>
                </a:solidFill>
                <a:latin typeface="Century Gothic"/>
                <a:cs typeface="Century Gothic"/>
              </a:rPr>
              <a:t>las </a:t>
            </a:r>
            <a:r>
              <a:rPr sz="1333" b="1" spc="30" dirty="0">
                <a:solidFill>
                  <a:srgbClr val="18354F"/>
                </a:solidFill>
                <a:latin typeface="Century Gothic"/>
                <a:cs typeface="Century Gothic"/>
              </a:rPr>
              <a:t>medidas sanitarias  </a:t>
            </a:r>
            <a:r>
              <a:rPr sz="1333" b="1" spc="33" dirty="0">
                <a:solidFill>
                  <a:srgbClr val="18354F"/>
                </a:solidFill>
                <a:latin typeface="Century Gothic"/>
                <a:cs typeface="Century Gothic"/>
              </a:rPr>
              <a:t>COVID-19 </a:t>
            </a:r>
            <a:r>
              <a:rPr sz="1333" b="1" dirty="0">
                <a:solidFill>
                  <a:srgbClr val="18354F"/>
                </a:solidFill>
                <a:latin typeface="Century Gothic"/>
                <a:cs typeface="Century Gothic"/>
              </a:rPr>
              <a:t>y </a:t>
            </a:r>
            <a:r>
              <a:rPr sz="1333" b="1" spc="27" dirty="0">
                <a:solidFill>
                  <a:srgbClr val="18354F"/>
                </a:solidFill>
                <a:latin typeface="Century Gothic"/>
                <a:cs typeface="Century Gothic"/>
              </a:rPr>
              <a:t>otras </a:t>
            </a:r>
            <a:r>
              <a:rPr sz="1333" spc="23" dirty="0">
                <a:solidFill>
                  <a:srgbClr val="18354F"/>
                </a:solidFill>
                <a:latin typeface="Century Gothic"/>
                <a:cs typeface="Century Gothic"/>
              </a:rPr>
              <a:t>que  </a:t>
            </a:r>
            <a:r>
              <a:rPr sz="1333" spc="30" dirty="0">
                <a:solidFill>
                  <a:srgbClr val="18354F"/>
                </a:solidFill>
                <a:latin typeface="Century Gothic"/>
                <a:cs typeface="Century Gothic"/>
              </a:rPr>
              <a:t>resulten necesarias </a:t>
            </a:r>
            <a:r>
              <a:rPr sz="1333" spc="23" dirty="0">
                <a:solidFill>
                  <a:srgbClr val="18354F"/>
                </a:solidFill>
                <a:latin typeface="Century Gothic"/>
                <a:cs typeface="Century Gothic"/>
              </a:rPr>
              <a:t>para </a:t>
            </a:r>
            <a:r>
              <a:rPr sz="1333" spc="30" dirty="0">
                <a:solidFill>
                  <a:srgbClr val="18354F"/>
                </a:solidFill>
                <a:latin typeface="Century Gothic"/>
                <a:cs typeface="Century Gothic"/>
              </a:rPr>
              <a:t>la  reactivación </a:t>
            </a:r>
            <a:r>
              <a:rPr sz="1333" spc="20" dirty="0">
                <a:solidFill>
                  <a:srgbClr val="18354F"/>
                </a:solidFill>
                <a:latin typeface="Century Gothic"/>
                <a:cs typeface="Century Gothic"/>
              </a:rPr>
              <a:t>de </a:t>
            </a:r>
            <a:r>
              <a:rPr sz="1333" spc="30" dirty="0">
                <a:solidFill>
                  <a:srgbClr val="18354F"/>
                </a:solidFill>
                <a:latin typeface="Century Gothic"/>
                <a:cs typeface="Century Gothic"/>
              </a:rPr>
              <a:t>la </a:t>
            </a:r>
            <a:r>
              <a:rPr sz="1333" spc="23" dirty="0">
                <a:solidFill>
                  <a:srgbClr val="18354F"/>
                </a:solidFill>
                <a:latin typeface="Century Gothic"/>
                <a:cs typeface="Century Gothic"/>
              </a:rPr>
              <a:t>obra </a:t>
            </a:r>
            <a:r>
              <a:rPr sz="1333" dirty="0">
                <a:solidFill>
                  <a:srgbClr val="18354F"/>
                </a:solidFill>
                <a:latin typeface="Century Gothic"/>
                <a:cs typeface="Century Gothic"/>
              </a:rPr>
              <a:t>y </a:t>
            </a:r>
            <a:r>
              <a:rPr sz="1333" spc="20" dirty="0">
                <a:solidFill>
                  <a:srgbClr val="18354F"/>
                </a:solidFill>
                <a:latin typeface="Century Gothic"/>
                <a:cs typeface="Century Gothic"/>
              </a:rPr>
              <a:t>su  </a:t>
            </a:r>
            <a:r>
              <a:rPr sz="1333" spc="30" dirty="0">
                <a:solidFill>
                  <a:srgbClr val="18354F"/>
                </a:solidFill>
                <a:latin typeface="Century Gothic"/>
                <a:cs typeface="Century Gothic"/>
              </a:rPr>
              <a:t>ejecución, derivadas </a:t>
            </a:r>
            <a:r>
              <a:rPr sz="1333" spc="27" dirty="0">
                <a:solidFill>
                  <a:srgbClr val="18354F"/>
                </a:solidFill>
                <a:latin typeface="Century Gothic"/>
                <a:cs typeface="Century Gothic"/>
              </a:rPr>
              <a:t>del  Estado </a:t>
            </a:r>
            <a:r>
              <a:rPr sz="1333" spc="20" dirty="0">
                <a:solidFill>
                  <a:srgbClr val="18354F"/>
                </a:solidFill>
                <a:latin typeface="Century Gothic"/>
                <a:cs typeface="Century Gothic"/>
              </a:rPr>
              <a:t>de </a:t>
            </a:r>
            <a:r>
              <a:rPr sz="1333" spc="37" dirty="0">
                <a:solidFill>
                  <a:srgbClr val="18354F"/>
                </a:solidFill>
                <a:latin typeface="Century Gothic"/>
                <a:cs typeface="Century Gothic"/>
              </a:rPr>
              <a:t>Emergencia  </a:t>
            </a:r>
            <a:r>
              <a:rPr sz="1333" spc="33" dirty="0">
                <a:solidFill>
                  <a:srgbClr val="18354F"/>
                </a:solidFill>
                <a:latin typeface="Century Gothic"/>
                <a:cs typeface="Century Gothic"/>
              </a:rPr>
              <a:t>Nacional.</a:t>
            </a:r>
            <a:endParaRPr sz="1333">
              <a:latin typeface="Century Gothic"/>
              <a:cs typeface="Century Gothic"/>
            </a:endParaRPr>
          </a:p>
        </p:txBody>
      </p:sp>
    </p:spTree>
    <p:extLst>
      <p:ext uri="{BB962C8B-B14F-4D97-AF65-F5344CB8AC3E}">
        <p14:creationId xmlns:p14="http://schemas.microsoft.com/office/powerpoint/2010/main" val="3642712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D616260-8919-4466-9346-5E229C1121BB}"/>
              </a:ext>
            </a:extLst>
          </p:cNvPr>
          <p:cNvSpPr/>
          <p:nvPr/>
        </p:nvSpPr>
        <p:spPr>
          <a:xfrm>
            <a:off x="2387600" y="2629091"/>
            <a:ext cx="7636933" cy="21167"/>
          </a:xfrm>
          <a:custGeom>
            <a:avLst/>
            <a:gdLst/>
            <a:ahLst/>
            <a:cxnLst/>
            <a:rect l="l" t="t" r="r" b="b"/>
            <a:pathLst>
              <a:path w="11455400" h="31750">
                <a:moveTo>
                  <a:pt x="0" y="31750"/>
                </a:moveTo>
                <a:lnTo>
                  <a:pt x="11455400" y="0"/>
                </a:lnTo>
              </a:path>
            </a:pathLst>
          </a:custGeom>
          <a:ln w="10160">
            <a:solidFill>
              <a:srgbClr val="7E7E7E"/>
            </a:solidFill>
          </a:ln>
        </p:spPr>
        <p:txBody>
          <a:bodyPr wrap="square" lIns="0" tIns="0" rIns="0" bIns="0" rtlCol="0"/>
          <a:lstStyle/>
          <a:p>
            <a:endParaRPr sz="1200"/>
          </a:p>
        </p:txBody>
      </p:sp>
      <p:sp>
        <p:nvSpPr>
          <p:cNvPr id="6" name="object 3">
            <a:extLst>
              <a:ext uri="{FF2B5EF4-FFF2-40B4-BE49-F238E27FC236}">
                <a16:creationId xmlns:a16="http://schemas.microsoft.com/office/drawing/2014/main" id="{5BC876B9-451E-4409-BAD3-4B9B009E01E7}"/>
              </a:ext>
            </a:extLst>
          </p:cNvPr>
          <p:cNvSpPr/>
          <p:nvPr/>
        </p:nvSpPr>
        <p:spPr>
          <a:xfrm>
            <a:off x="8432800" y="4356291"/>
            <a:ext cx="3098800" cy="863600"/>
          </a:xfrm>
          <a:custGeom>
            <a:avLst/>
            <a:gdLst/>
            <a:ahLst/>
            <a:cxnLst/>
            <a:rect l="l" t="t" r="r" b="b"/>
            <a:pathLst>
              <a:path w="4648200" h="1295400">
                <a:moveTo>
                  <a:pt x="4648200" y="0"/>
                </a:moveTo>
                <a:lnTo>
                  <a:pt x="0" y="0"/>
                </a:lnTo>
                <a:lnTo>
                  <a:pt x="0" y="1295400"/>
                </a:lnTo>
                <a:lnTo>
                  <a:pt x="4648200" y="1295400"/>
                </a:lnTo>
                <a:lnTo>
                  <a:pt x="4648200" y="0"/>
                </a:lnTo>
                <a:close/>
              </a:path>
            </a:pathLst>
          </a:custGeom>
          <a:solidFill>
            <a:srgbClr val="F1F1F1"/>
          </a:solidFill>
        </p:spPr>
        <p:txBody>
          <a:bodyPr wrap="square" lIns="0" tIns="0" rIns="0" bIns="0" rtlCol="0"/>
          <a:lstStyle/>
          <a:p>
            <a:endParaRPr sz="1200"/>
          </a:p>
        </p:txBody>
      </p:sp>
      <p:sp>
        <p:nvSpPr>
          <p:cNvPr id="7" name="object 4">
            <a:extLst>
              <a:ext uri="{FF2B5EF4-FFF2-40B4-BE49-F238E27FC236}">
                <a16:creationId xmlns:a16="http://schemas.microsoft.com/office/drawing/2014/main" id="{E3DA8D55-B088-4DAA-A820-3A196E21365F}"/>
              </a:ext>
            </a:extLst>
          </p:cNvPr>
          <p:cNvSpPr/>
          <p:nvPr/>
        </p:nvSpPr>
        <p:spPr>
          <a:xfrm>
            <a:off x="8432800" y="3289491"/>
            <a:ext cx="3098800" cy="983827"/>
          </a:xfrm>
          <a:custGeom>
            <a:avLst/>
            <a:gdLst/>
            <a:ahLst/>
            <a:cxnLst/>
            <a:rect l="l" t="t" r="r" b="b"/>
            <a:pathLst>
              <a:path w="4648200" h="1475739">
                <a:moveTo>
                  <a:pt x="4648200" y="0"/>
                </a:moveTo>
                <a:lnTo>
                  <a:pt x="0" y="0"/>
                </a:lnTo>
                <a:lnTo>
                  <a:pt x="0" y="1475739"/>
                </a:lnTo>
                <a:lnTo>
                  <a:pt x="4648200" y="1475739"/>
                </a:lnTo>
                <a:lnTo>
                  <a:pt x="4648200" y="0"/>
                </a:lnTo>
                <a:close/>
              </a:path>
            </a:pathLst>
          </a:custGeom>
          <a:solidFill>
            <a:srgbClr val="F1F1F1"/>
          </a:solidFill>
        </p:spPr>
        <p:txBody>
          <a:bodyPr wrap="square" lIns="0" tIns="0" rIns="0" bIns="0" rtlCol="0"/>
          <a:lstStyle/>
          <a:p>
            <a:endParaRPr sz="1200"/>
          </a:p>
        </p:txBody>
      </p:sp>
      <p:sp>
        <p:nvSpPr>
          <p:cNvPr id="8" name="object 5">
            <a:extLst>
              <a:ext uri="{FF2B5EF4-FFF2-40B4-BE49-F238E27FC236}">
                <a16:creationId xmlns:a16="http://schemas.microsoft.com/office/drawing/2014/main" id="{56018AB4-3CAD-41F9-816D-21FBCEBF01D8}"/>
              </a:ext>
            </a:extLst>
          </p:cNvPr>
          <p:cNvSpPr/>
          <p:nvPr/>
        </p:nvSpPr>
        <p:spPr>
          <a:xfrm>
            <a:off x="4350173" y="3289491"/>
            <a:ext cx="3073400" cy="3200400"/>
          </a:xfrm>
          <a:custGeom>
            <a:avLst/>
            <a:gdLst/>
            <a:ahLst/>
            <a:cxnLst/>
            <a:rect l="l" t="t" r="r" b="b"/>
            <a:pathLst>
              <a:path w="4610100" h="4800600">
                <a:moveTo>
                  <a:pt x="0" y="4800600"/>
                </a:moveTo>
                <a:lnTo>
                  <a:pt x="4610100" y="4800600"/>
                </a:lnTo>
                <a:lnTo>
                  <a:pt x="4610100" y="0"/>
                </a:lnTo>
                <a:lnTo>
                  <a:pt x="0" y="0"/>
                </a:lnTo>
                <a:lnTo>
                  <a:pt x="0" y="4800600"/>
                </a:lnTo>
                <a:close/>
              </a:path>
            </a:pathLst>
          </a:custGeom>
          <a:ln w="10160">
            <a:solidFill>
              <a:srgbClr val="000000"/>
            </a:solidFill>
            <a:prstDash val="sysDash"/>
          </a:ln>
        </p:spPr>
        <p:txBody>
          <a:bodyPr wrap="square" lIns="0" tIns="0" rIns="0" bIns="0" rtlCol="0"/>
          <a:lstStyle/>
          <a:p>
            <a:endParaRPr sz="1200"/>
          </a:p>
        </p:txBody>
      </p:sp>
      <p:sp>
        <p:nvSpPr>
          <p:cNvPr id="9" name="object 6">
            <a:extLst>
              <a:ext uri="{FF2B5EF4-FFF2-40B4-BE49-F238E27FC236}">
                <a16:creationId xmlns:a16="http://schemas.microsoft.com/office/drawing/2014/main" id="{2EEE7967-0C02-4758-9FE3-6DE92B2D0E1D}"/>
              </a:ext>
            </a:extLst>
          </p:cNvPr>
          <p:cNvSpPr txBox="1">
            <a:spLocks noGrp="1"/>
          </p:cNvSpPr>
          <p:nvPr>
            <p:ph type="title"/>
          </p:nvPr>
        </p:nvSpPr>
        <p:spPr>
          <a:xfrm>
            <a:off x="510117" y="756676"/>
            <a:ext cx="7481147" cy="562547"/>
          </a:xfrm>
          <a:prstGeom prst="rect">
            <a:avLst/>
          </a:prstGeom>
        </p:spPr>
        <p:txBody>
          <a:bodyPr vert="horz" wrap="square" lIns="0" tIns="8467" rIns="0" bIns="0" rtlCol="0" anchor="ctr">
            <a:spAutoFit/>
          </a:bodyPr>
          <a:lstStyle/>
          <a:p>
            <a:pPr marL="8467">
              <a:lnSpc>
                <a:spcPct val="100000"/>
              </a:lnSpc>
              <a:spcBef>
                <a:spcPts val="67"/>
              </a:spcBef>
            </a:pPr>
            <a:r>
              <a:rPr sz="3600" spc="-3" dirty="0"/>
              <a:t>Procedimiento </a:t>
            </a:r>
            <a:r>
              <a:rPr sz="3600" spc="-7" dirty="0"/>
              <a:t>para </a:t>
            </a:r>
            <a:r>
              <a:rPr sz="3600" dirty="0"/>
              <a:t>la</a:t>
            </a:r>
            <a:r>
              <a:rPr sz="3600" spc="-10" dirty="0"/>
              <a:t> </a:t>
            </a:r>
            <a:r>
              <a:rPr sz="3600" spc="-3" dirty="0"/>
              <a:t>aplicación</a:t>
            </a:r>
            <a:endParaRPr sz="3600"/>
          </a:p>
        </p:txBody>
      </p:sp>
      <p:sp>
        <p:nvSpPr>
          <p:cNvPr id="10" name="object 7">
            <a:extLst>
              <a:ext uri="{FF2B5EF4-FFF2-40B4-BE49-F238E27FC236}">
                <a16:creationId xmlns:a16="http://schemas.microsoft.com/office/drawing/2014/main" id="{66D65861-443E-4429-8A92-C37050A0810F}"/>
              </a:ext>
            </a:extLst>
          </p:cNvPr>
          <p:cNvSpPr txBox="1"/>
          <p:nvPr/>
        </p:nvSpPr>
        <p:spPr>
          <a:xfrm>
            <a:off x="1693757" y="1635528"/>
            <a:ext cx="1250103" cy="565924"/>
          </a:xfrm>
          <a:prstGeom prst="rect">
            <a:avLst/>
          </a:prstGeom>
        </p:spPr>
        <p:txBody>
          <a:bodyPr vert="horz" wrap="square" lIns="0" tIns="5080" rIns="0" bIns="0" rtlCol="0">
            <a:spAutoFit/>
          </a:bodyPr>
          <a:lstStyle/>
          <a:p>
            <a:pPr marL="8467" marR="3387" indent="84671">
              <a:lnSpc>
                <a:spcPct val="101200"/>
              </a:lnSpc>
              <a:spcBef>
                <a:spcPts val="40"/>
              </a:spcBef>
            </a:pPr>
            <a:r>
              <a:rPr sz="1867" b="1" spc="-3" dirty="0">
                <a:solidFill>
                  <a:srgbClr val="18354F"/>
                </a:solidFill>
                <a:latin typeface="Century Gothic"/>
                <a:cs typeface="Century Gothic"/>
              </a:rPr>
              <a:t>Presentar  </a:t>
            </a:r>
            <a:r>
              <a:rPr sz="1867" b="1" dirty="0">
                <a:solidFill>
                  <a:srgbClr val="18354F"/>
                </a:solidFill>
                <a:latin typeface="Century Gothic"/>
                <a:cs typeface="Century Gothic"/>
              </a:rPr>
              <a:t>la</a:t>
            </a:r>
            <a:r>
              <a:rPr sz="1867" b="1" spc="-40" dirty="0">
                <a:solidFill>
                  <a:srgbClr val="18354F"/>
                </a:solidFill>
                <a:latin typeface="Century Gothic"/>
                <a:cs typeface="Century Gothic"/>
              </a:rPr>
              <a:t> </a:t>
            </a:r>
            <a:r>
              <a:rPr sz="1867" b="1" dirty="0">
                <a:solidFill>
                  <a:srgbClr val="18354F"/>
                </a:solidFill>
                <a:latin typeface="Century Gothic"/>
                <a:cs typeface="Century Gothic"/>
              </a:rPr>
              <a:t>solicitud</a:t>
            </a:r>
            <a:endParaRPr sz="1867">
              <a:latin typeface="Century Gothic"/>
              <a:cs typeface="Century Gothic"/>
            </a:endParaRPr>
          </a:p>
        </p:txBody>
      </p:sp>
      <p:sp>
        <p:nvSpPr>
          <p:cNvPr id="11" name="object 8">
            <a:extLst>
              <a:ext uri="{FF2B5EF4-FFF2-40B4-BE49-F238E27FC236}">
                <a16:creationId xmlns:a16="http://schemas.microsoft.com/office/drawing/2014/main" id="{08AF1D74-07FD-46A7-9BCC-0923C9C04E6E}"/>
              </a:ext>
            </a:extLst>
          </p:cNvPr>
          <p:cNvSpPr txBox="1"/>
          <p:nvPr/>
        </p:nvSpPr>
        <p:spPr>
          <a:xfrm>
            <a:off x="762000" y="3289491"/>
            <a:ext cx="3000587" cy="1002519"/>
          </a:xfrm>
          <a:prstGeom prst="rect">
            <a:avLst/>
          </a:prstGeom>
          <a:solidFill>
            <a:srgbClr val="F1F1F1"/>
          </a:solidFill>
        </p:spPr>
        <p:txBody>
          <a:bodyPr vert="horz" wrap="square" lIns="0" tIns="129540" rIns="0" bIns="0" rtlCol="0">
            <a:spAutoFit/>
          </a:bodyPr>
          <a:lstStyle/>
          <a:p>
            <a:pPr marL="111766" marR="111342">
              <a:spcBef>
                <a:spcPts val="1020"/>
              </a:spcBef>
            </a:pPr>
            <a:r>
              <a:rPr sz="1133" dirty="0">
                <a:latin typeface="Century Gothic"/>
                <a:cs typeface="Century Gothic"/>
              </a:rPr>
              <a:t>El </a:t>
            </a:r>
            <a:r>
              <a:rPr sz="1133" spc="-3" dirty="0">
                <a:latin typeface="Century Gothic"/>
                <a:cs typeface="Century Gothic"/>
              </a:rPr>
              <a:t>Ejecutor de </a:t>
            </a:r>
            <a:r>
              <a:rPr sz="1133" dirty="0">
                <a:latin typeface="Century Gothic"/>
                <a:cs typeface="Century Gothic"/>
              </a:rPr>
              <a:t>obra </a:t>
            </a:r>
            <a:r>
              <a:rPr sz="1133" spc="-7" dirty="0">
                <a:latin typeface="Century Gothic"/>
                <a:cs typeface="Century Gothic"/>
              </a:rPr>
              <a:t>debe </a:t>
            </a:r>
            <a:r>
              <a:rPr sz="1133" spc="-3" dirty="0">
                <a:latin typeface="Century Gothic"/>
                <a:cs typeface="Century Gothic"/>
              </a:rPr>
              <a:t>presentar </a:t>
            </a:r>
            <a:r>
              <a:rPr sz="1133" dirty="0">
                <a:latin typeface="Century Gothic"/>
                <a:cs typeface="Century Gothic"/>
              </a:rPr>
              <a:t>a </a:t>
            </a:r>
            <a:r>
              <a:rPr sz="1133" spc="10" dirty="0">
                <a:latin typeface="Century Gothic"/>
                <a:cs typeface="Century Gothic"/>
              </a:rPr>
              <a:t>la  </a:t>
            </a:r>
            <a:r>
              <a:rPr sz="1133" spc="-3" dirty="0">
                <a:latin typeface="Century Gothic"/>
                <a:cs typeface="Century Gothic"/>
              </a:rPr>
              <a:t>Entidad </a:t>
            </a:r>
            <a:r>
              <a:rPr sz="1133" dirty="0">
                <a:latin typeface="Century Gothic"/>
                <a:cs typeface="Century Gothic"/>
              </a:rPr>
              <a:t>contratante </a:t>
            </a:r>
            <a:r>
              <a:rPr sz="1133" spc="10" dirty="0">
                <a:latin typeface="Century Gothic"/>
                <a:cs typeface="Century Gothic"/>
              </a:rPr>
              <a:t>la</a:t>
            </a:r>
            <a:r>
              <a:rPr sz="1133" spc="-80" dirty="0">
                <a:latin typeface="Century Gothic"/>
                <a:cs typeface="Century Gothic"/>
              </a:rPr>
              <a:t> </a:t>
            </a:r>
            <a:r>
              <a:rPr sz="1133" dirty="0">
                <a:latin typeface="Century Gothic"/>
                <a:cs typeface="Century Gothic"/>
              </a:rPr>
              <a:t>documentación  </a:t>
            </a:r>
            <a:r>
              <a:rPr sz="1133" spc="-3" dirty="0">
                <a:latin typeface="Century Gothic"/>
                <a:cs typeface="Century Gothic"/>
              </a:rPr>
              <a:t>prevista </a:t>
            </a:r>
            <a:r>
              <a:rPr sz="1133" dirty="0">
                <a:latin typeface="Century Gothic"/>
                <a:cs typeface="Century Gothic"/>
              </a:rPr>
              <a:t>en el </a:t>
            </a:r>
            <a:r>
              <a:rPr sz="1133" spc="-3" dirty="0">
                <a:latin typeface="Century Gothic"/>
                <a:cs typeface="Century Gothic"/>
              </a:rPr>
              <a:t>literal a) de </a:t>
            </a:r>
            <a:r>
              <a:rPr sz="1133" spc="10" dirty="0">
                <a:latin typeface="Century Gothic"/>
                <a:cs typeface="Century Gothic"/>
              </a:rPr>
              <a:t>la </a:t>
            </a:r>
            <a:r>
              <a:rPr sz="1133" spc="-3" dirty="0">
                <a:latin typeface="Century Gothic"/>
                <a:cs typeface="Century Gothic"/>
              </a:rPr>
              <a:t>Segunda  Disposición </a:t>
            </a:r>
            <a:r>
              <a:rPr sz="1133" dirty="0">
                <a:latin typeface="Century Gothic"/>
                <a:cs typeface="Century Gothic"/>
              </a:rPr>
              <a:t>Complementaria </a:t>
            </a:r>
            <a:r>
              <a:rPr sz="1133" spc="-3" dirty="0">
                <a:latin typeface="Century Gothic"/>
                <a:cs typeface="Century Gothic"/>
              </a:rPr>
              <a:t>Transitoria  </a:t>
            </a:r>
            <a:r>
              <a:rPr sz="1133" spc="-7" dirty="0">
                <a:latin typeface="Century Gothic"/>
                <a:cs typeface="Century Gothic"/>
              </a:rPr>
              <a:t>del</a:t>
            </a:r>
            <a:r>
              <a:rPr sz="1133" dirty="0">
                <a:latin typeface="Century Gothic"/>
                <a:cs typeface="Century Gothic"/>
              </a:rPr>
              <a:t> </a:t>
            </a:r>
            <a:r>
              <a:rPr sz="1133" spc="-7" dirty="0">
                <a:latin typeface="Century Gothic"/>
                <a:cs typeface="Century Gothic"/>
              </a:rPr>
              <a:t>DL1486.</a:t>
            </a:r>
            <a:endParaRPr sz="1133">
              <a:latin typeface="Century Gothic"/>
              <a:cs typeface="Century Gothic"/>
            </a:endParaRPr>
          </a:p>
        </p:txBody>
      </p:sp>
      <p:sp>
        <p:nvSpPr>
          <p:cNvPr id="12" name="object 9">
            <a:extLst>
              <a:ext uri="{FF2B5EF4-FFF2-40B4-BE49-F238E27FC236}">
                <a16:creationId xmlns:a16="http://schemas.microsoft.com/office/drawing/2014/main" id="{269B9B64-5EED-42CE-8B1F-08B42347ED4E}"/>
              </a:ext>
            </a:extLst>
          </p:cNvPr>
          <p:cNvSpPr txBox="1"/>
          <p:nvPr/>
        </p:nvSpPr>
        <p:spPr>
          <a:xfrm>
            <a:off x="762000" y="4457892"/>
            <a:ext cx="3000587" cy="1720898"/>
          </a:xfrm>
          <a:prstGeom prst="rect">
            <a:avLst/>
          </a:prstGeom>
          <a:solidFill>
            <a:srgbClr val="F1F1F1"/>
          </a:solidFill>
        </p:spPr>
        <p:txBody>
          <a:bodyPr vert="horz" wrap="square" lIns="0" tIns="423" rIns="0" bIns="0" rtlCol="0">
            <a:spAutoFit/>
          </a:bodyPr>
          <a:lstStyle/>
          <a:p>
            <a:pPr>
              <a:spcBef>
                <a:spcPts val="3"/>
              </a:spcBef>
            </a:pPr>
            <a:endParaRPr sz="1233">
              <a:latin typeface="Times New Roman"/>
              <a:cs typeface="Times New Roman"/>
            </a:endParaRPr>
          </a:p>
          <a:p>
            <a:pPr marL="111766"/>
            <a:r>
              <a:rPr sz="1133" b="1" spc="-3" dirty="0">
                <a:latin typeface="Century Gothic"/>
                <a:cs typeface="Century Gothic"/>
              </a:rPr>
              <a:t>Plazo de </a:t>
            </a:r>
            <a:r>
              <a:rPr sz="1133" b="1" spc="-7" dirty="0">
                <a:latin typeface="Century Gothic"/>
                <a:cs typeface="Century Gothic"/>
              </a:rPr>
              <a:t>presentación:</a:t>
            </a:r>
            <a:endParaRPr sz="1133">
              <a:latin typeface="Century Gothic"/>
              <a:cs typeface="Century Gothic"/>
            </a:endParaRPr>
          </a:p>
          <a:p>
            <a:pPr>
              <a:spcBef>
                <a:spcPts val="10"/>
              </a:spcBef>
            </a:pPr>
            <a:endParaRPr sz="1100">
              <a:latin typeface="Century Gothic"/>
              <a:cs typeface="Century Gothic"/>
            </a:endParaRPr>
          </a:p>
          <a:p>
            <a:pPr marL="111766"/>
            <a:r>
              <a:rPr sz="1133" spc="-3" dirty="0">
                <a:latin typeface="Century Gothic"/>
                <a:cs typeface="Century Gothic"/>
              </a:rPr>
              <a:t>Hasta 15 </a:t>
            </a:r>
            <a:r>
              <a:rPr sz="1133" spc="3" dirty="0">
                <a:latin typeface="Century Gothic"/>
                <a:cs typeface="Century Gothic"/>
              </a:rPr>
              <a:t>días </a:t>
            </a:r>
            <a:r>
              <a:rPr sz="1133" dirty="0">
                <a:latin typeface="Century Gothic"/>
                <a:cs typeface="Century Gothic"/>
              </a:rPr>
              <a:t>calendario </a:t>
            </a:r>
            <a:r>
              <a:rPr sz="1133" spc="-3" dirty="0">
                <a:latin typeface="Century Gothic"/>
                <a:cs typeface="Century Gothic"/>
              </a:rPr>
              <a:t>posteriores</a:t>
            </a:r>
            <a:r>
              <a:rPr sz="1133" spc="-87" dirty="0">
                <a:latin typeface="Century Gothic"/>
                <a:cs typeface="Century Gothic"/>
              </a:rPr>
              <a:t> </a:t>
            </a:r>
            <a:r>
              <a:rPr sz="1133" spc="-3" dirty="0">
                <a:latin typeface="Century Gothic"/>
                <a:cs typeface="Century Gothic"/>
              </a:rPr>
              <a:t>a:</a:t>
            </a:r>
            <a:endParaRPr sz="1133">
              <a:latin typeface="Century Gothic"/>
              <a:cs typeface="Century Gothic"/>
            </a:endParaRPr>
          </a:p>
          <a:p>
            <a:pPr marL="340377" marR="348844" indent="-229035">
              <a:spcBef>
                <a:spcPts val="1123"/>
              </a:spcBef>
              <a:buAutoNum type="alphaUcPeriod"/>
              <a:tabLst>
                <a:tab pos="340377" algn="l"/>
                <a:tab pos="340800" algn="l"/>
              </a:tabLst>
            </a:pPr>
            <a:r>
              <a:rPr sz="1133" dirty="0">
                <a:latin typeface="Century Gothic"/>
                <a:cs typeface="Century Gothic"/>
              </a:rPr>
              <a:t>Culminación </a:t>
            </a:r>
            <a:r>
              <a:rPr sz="1133" spc="-3" dirty="0">
                <a:latin typeface="Century Gothic"/>
                <a:cs typeface="Century Gothic"/>
              </a:rPr>
              <a:t>de </a:t>
            </a:r>
            <a:r>
              <a:rPr sz="1133" spc="10" dirty="0">
                <a:latin typeface="Century Gothic"/>
                <a:cs typeface="Century Gothic"/>
              </a:rPr>
              <a:t>la</a:t>
            </a:r>
            <a:r>
              <a:rPr sz="1133" spc="-67" dirty="0">
                <a:latin typeface="Century Gothic"/>
                <a:cs typeface="Century Gothic"/>
              </a:rPr>
              <a:t> </a:t>
            </a:r>
            <a:r>
              <a:rPr sz="1133" spc="-3" dirty="0">
                <a:latin typeface="Century Gothic"/>
                <a:cs typeface="Century Gothic"/>
              </a:rPr>
              <a:t>inmovilización  social</a:t>
            </a:r>
            <a:r>
              <a:rPr sz="1133" spc="-13" dirty="0">
                <a:latin typeface="Century Gothic"/>
                <a:cs typeface="Century Gothic"/>
              </a:rPr>
              <a:t> </a:t>
            </a:r>
            <a:r>
              <a:rPr sz="1133" spc="-7" dirty="0">
                <a:latin typeface="Century Gothic"/>
                <a:cs typeface="Century Gothic"/>
              </a:rPr>
              <a:t>y/o,</a:t>
            </a:r>
            <a:endParaRPr sz="1133">
              <a:latin typeface="Century Gothic"/>
              <a:cs typeface="Century Gothic"/>
            </a:endParaRPr>
          </a:p>
          <a:p>
            <a:pPr marL="340377" marR="171035" indent="-229035">
              <a:buAutoNum type="alphaUcPeriod"/>
              <a:tabLst>
                <a:tab pos="340377" algn="l"/>
                <a:tab pos="340800" algn="l"/>
              </a:tabLst>
            </a:pPr>
            <a:r>
              <a:rPr sz="1133" spc="-3" dirty="0">
                <a:latin typeface="Century Gothic"/>
                <a:cs typeface="Century Gothic"/>
              </a:rPr>
              <a:t>Notificación de </a:t>
            </a:r>
            <a:r>
              <a:rPr sz="1133" spc="10" dirty="0">
                <a:latin typeface="Century Gothic"/>
                <a:cs typeface="Century Gothic"/>
              </a:rPr>
              <a:t>la </a:t>
            </a:r>
            <a:r>
              <a:rPr sz="1133" spc="-3" dirty="0">
                <a:latin typeface="Century Gothic"/>
                <a:cs typeface="Century Gothic"/>
              </a:rPr>
              <a:t>autorización de  reanudación de actividades en </a:t>
            </a:r>
            <a:r>
              <a:rPr sz="1133" spc="10" dirty="0">
                <a:latin typeface="Century Gothic"/>
                <a:cs typeface="Century Gothic"/>
              </a:rPr>
              <a:t>la  </a:t>
            </a:r>
            <a:r>
              <a:rPr sz="1133" dirty="0">
                <a:latin typeface="Century Gothic"/>
                <a:cs typeface="Century Gothic"/>
              </a:rPr>
              <a:t>obra </a:t>
            </a:r>
            <a:r>
              <a:rPr sz="1133" spc="-3" dirty="0">
                <a:latin typeface="Century Gothic"/>
                <a:cs typeface="Century Gothic"/>
              </a:rPr>
              <a:t>por </a:t>
            </a:r>
            <a:r>
              <a:rPr sz="1133" spc="10" dirty="0">
                <a:latin typeface="Century Gothic"/>
                <a:cs typeface="Century Gothic"/>
              </a:rPr>
              <a:t>la </a:t>
            </a:r>
            <a:r>
              <a:rPr sz="1133" spc="-3" dirty="0">
                <a:latin typeface="Century Gothic"/>
                <a:cs typeface="Century Gothic"/>
              </a:rPr>
              <a:t>autoridad</a:t>
            </a:r>
            <a:r>
              <a:rPr sz="1133" spc="-73" dirty="0">
                <a:latin typeface="Century Gothic"/>
                <a:cs typeface="Century Gothic"/>
              </a:rPr>
              <a:t> </a:t>
            </a:r>
            <a:r>
              <a:rPr sz="1133" dirty="0">
                <a:latin typeface="Century Gothic"/>
                <a:cs typeface="Century Gothic"/>
              </a:rPr>
              <a:t>competente.</a:t>
            </a:r>
            <a:endParaRPr sz="1133">
              <a:latin typeface="Century Gothic"/>
              <a:cs typeface="Century Gothic"/>
            </a:endParaRPr>
          </a:p>
        </p:txBody>
      </p:sp>
      <p:sp>
        <p:nvSpPr>
          <p:cNvPr id="13" name="object 10">
            <a:extLst>
              <a:ext uri="{FF2B5EF4-FFF2-40B4-BE49-F238E27FC236}">
                <a16:creationId xmlns:a16="http://schemas.microsoft.com/office/drawing/2014/main" id="{34137CB3-BAAE-4741-9680-AD0471B2875F}"/>
              </a:ext>
            </a:extLst>
          </p:cNvPr>
          <p:cNvSpPr txBox="1"/>
          <p:nvPr/>
        </p:nvSpPr>
        <p:spPr>
          <a:xfrm>
            <a:off x="4513579" y="3613764"/>
            <a:ext cx="1811020" cy="172762"/>
          </a:xfrm>
          <a:prstGeom prst="rect">
            <a:avLst/>
          </a:prstGeom>
        </p:spPr>
        <p:txBody>
          <a:bodyPr vert="horz" wrap="square" lIns="0" tIns="8467" rIns="0" bIns="0" rtlCol="0">
            <a:spAutoFit/>
          </a:bodyPr>
          <a:lstStyle/>
          <a:p>
            <a:pPr>
              <a:spcBef>
                <a:spcPts val="67"/>
              </a:spcBef>
            </a:pPr>
            <a:r>
              <a:rPr sz="1067" i="1" dirty="0">
                <a:latin typeface="Century Gothic"/>
                <a:cs typeface="Century Gothic"/>
              </a:rPr>
              <a:t>La solicitud debe</a:t>
            </a:r>
            <a:r>
              <a:rPr sz="1067" i="1" spc="-70" dirty="0">
                <a:latin typeface="Century Gothic"/>
                <a:cs typeface="Century Gothic"/>
              </a:rPr>
              <a:t> </a:t>
            </a:r>
            <a:r>
              <a:rPr sz="1067" i="1" spc="-3" dirty="0">
                <a:latin typeface="Century Gothic"/>
                <a:cs typeface="Century Gothic"/>
              </a:rPr>
              <a:t>contener:</a:t>
            </a:r>
            <a:endParaRPr sz="1067">
              <a:latin typeface="Century Gothic"/>
              <a:cs typeface="Century Gothic"/>
            </a:endParaRPr>
          </a:p>
        </p:txBody>
      </p:sp>
      <p:sp>
        <p:nvSpPr>
          <p:cNvPr id="14" name="object 11">
            <a:extLst>
              <a:ext uri="{FF2B5EF4-FFF2-40B4-BE49-F238E27FC236}">
                <a16:creationId xmlns:a16="http://schemas.microsoft.com/office/drawing/2014/main" id="{45B06EF9-3C27-40C7-9F79-F5DB658444C7}"/>
              </a:ext>
            </a:extLst>
          </p:cNvPr>
          <p:cNvSpPr txBox="1"/>
          <p:nvPr/>
        </p:nvSpPr>
        <p:spPr>
          <a:xfrm>
            <a:off x="4513580" y="3938884"/>
            <a:ext cx="2732193" cy="1322243"/>
          </a:xfrm>
          <a:prstGeom prst="rect">
            <a:avLst/>
          </a:prstGeom>
        </p:spPr>
        <p:txBody>
          <a:bodyPr vert="horz" wrap="square" lIns="0" tIns="8467" rIns="0" bIns="0" rtlCol="0">
            <a:spAutoFit/>
          </a:bodyPr>
          <a:lstStyle/>
          <a:p>
            <a:pPr marL="191356" marR="3387" indent="-191356" algn="just">
              <a:spcBef>
                <a:spcPts val="67"/>
              </a:spcBef>
              <a:buFont typeface="Arial"/>
              <a:buChar char="•"/>
              <a:tabLst>
                <a:tab pos="191356" algn="l"/>
              </a:tabLst>
            </a:pPr>
            <a:r>
              <a:rPr sz="1067" i="1" spc="-3" dirty="0">
                <a:latin typeface="Century Gothic"/>
                <a:cs typeface="Century Gothic"/>
              </a:rPr>
              <a:t>Cuantificación </a:t>
            </a:r>
            <a:r>
              <a:rPr sz="1067" i="1" dirty="0">
                <a:latin typeface="Century Gothic"/>
                <a:cs typeface="Century Gothic"/>
              </a:rPr>
              <a:t>de </a:t>
            </a:r>
            <a:r>
              <a:rPr sz="1067" i="1" spc="-3" dirty="0">
                <a:latin typeface="Century Gothic"/>
                <a:cs typeface="Century Gothic"/>
              </a:rPr>
              <a:t>la ampliación  excepcional </a:t>
            </a:r>
            <a:r>
              <a:rPr sz="1067" i="1" dirty="0">
                <a:latin typeface="Century Gothic"/>
                <a:cs typeface="Century Gothic"/>
              </a:rPr>
              <a:t>de plazo </a:t>
            </a:r>
            <a:r>
              <a:rPr sz="1067" i="1" spc="-3" dirty="0">
                <a:latin typeface="Century Gothic"/>
                <a:cs typeface="Century Gothic"/>
              </a:rPr>
              <a:t>contractual,  basada </a:t>
            </a:r>
            <a:r>
              <a:rPr sz="1067" i="1" dirty="0">
                <a:latin typeface="Century Gothic"/>
                <a:cs typeface="Century Gothic"/>
              </a:rPr>
              <a:t>en </a:t>
            </a:r>
            <a:r>
              <a:rPr sz="1067" i="1" spc="-3" dirty="0">
                <a:latin typeface="Century Gothic"/>
                <a:cs typeface="Century Gothic"/>
              </a:rPr>
              <a:t>la </a:t>
            </a:r>
            <a:r>
              <a:rPr sz="1067" i="1" dirty="0">
                <a:latin typeface="Century Gothic"/>
                <a:cs typeface="Century Gothic"/>
              </a:rPr>
              <a:t>ruta </a:t>
            </a:r>
            <a:r>
              <a:rPr sz="1067" i="1" spc="-3" dirty="0">
                <a:latin typeface="Century Gothic"/>
                <a:cs typeface="Century Gothic"/>
              </a:rPr>
              <a:t>crítica </a:t>
            </a:r>
            <a:r>
              <a:rPr sz="1067" i="1" dirty="0">
                <a:latin typeface="Century Gothic"/>
                <a:cs typeface="Century Gothic"/>
              </a:rPr>
              <a:t>de </a:t>
            </a:r>
            <a:r>
              <a:rPr sz="1067" i="1" spc="-3" dirty="0">
                <a:latin typeface="Century Gothic"/>
                <a:cs typeface="Century Gothic"/>
              </a:rPr>
              <a:t>la</a:t>
            </a:r>
            <a:r>
              <a:rPr sz="1067" i="1" spc="-57" dirty="0">
                <a:latin typeface="Century Gothic"/>
                <a:cs typeface="Century Gothic"/>
              </a:rPr>
              <a:t> </a:t>
            </a:r>
            <a:r>
              <a:rPr sz="1067" i="1" dirty="0">
                <a:latin typeface="Century Gothic"/>
                <a:cs typeface="Century Gothic"/>
              </a:rPr>
              <a:t>obra.</a:t>
            </a:r>
            <a:endParaRPr sz="1067">
              <a:latin typeface="Century Gothic"/>
              <a:cs typeface="Century Gothic"/>
            </a:endParaRPr>
          </a:p>
          <a:p>
            <a:pPr marL="191356" indent="-191356" algn="just">
              <a:buFont typeface="Arial"/>
              <a:buChar char="•"/>
              <a:tabLst>
                <a:tab pos="191356" algn="l"/>
              </a:tabLst>
            </a:pPr>
            <a:r>
              <a:rPr sz="1067" i="1" dirty="0">
                <a:latin typeface="Century Gothic"/>
                <a:cs typeface="Century Gothic"/>
              </a:rPr>
              <a:t>Nuevo </a:t>
            </a:r>
            <a:r>
              <a:rPr sz="1067" i="1" spc="-3" dirty="0">
                <a:latin typeface="Century Gothic"/>
                <a:cs typeface="Century Gothic"/>
              </a:rPr>
              <a:t>cronograma </a:t>
            </a:r>
            <a:r>
              <a:rPr sz="1067" i="1" dirty="0">
                <a:latin typeface="Century Gothic"/>
                <a:cs typeface="Century Gothic"/>
              </a:rPr>
              <a:t>de</a:t>
            </a:r>
            <a:r>
              <a:rPr sz="1067" i="1" spc="-3" dirty="0">
                <a:latin typeface="Century Gothic"/>
                <a:cs typeface="Century Gothic"/>
              </a:rPr>
              <a:t> </a:t>
            </a:r>
            <a:r>
              <a:rPr sz="1067" i="1" dirty="0">
                <a:latin typeface="Century Gothic"/>
                <a:cs typeface="Century Gothic"/>
              </a:rPr>
              <a:t>ejecución</a:t>
            </a:r>
            <a:endParaRPr sz="1067">
              <a:latin typeface="Century Gothic"/>
              <a:cs typeface="Century Gothic"/>
            </a:endParaRPr>
          </a:p>
          <a:p>
            <a:pPr marL="191356" marR="2540" indent="-191356" algn="just">
              <a:buFont typeface="Arial"/>
              <a:buChar char="•"/>
              <a:tabLst>
                <a:tab pos="191356" algn="l"/>
              </a:tabLst>
            </a:pPr>
            <a:r>
              <a:rPr sz="1067" i="1" spc="-3" dirty="0">
                <a:latin typeface="Century Gothic"/>
                <a:cs typeface="Century Gothic"/>
              </a:rPr>
              <a:t>Programa </a:t>
            </a:r>
            <a:r>
              <a:rPr sz="1067" i="1" dirty="0">
                <a:latin typeface="Century Gothic"/>
                <a:cs typeface="Century Gothic"/>
              </a:rPr>
              <a:t>de </a:t>
            </a:r>
            <a:r>
              <a:rPr sz="1067" i="1" spc="-3" dirty="0">
                <a:latin typeface="Century Gothic"/>
                <a:cs typeface="Century Gothic"/>
              </a:rPr>
              <a:t>ejecución </a:t>
            </a:r>
            <a:r>
              <a:rPr sz="1067" i="1" dirty="0">
                <a:latin typeface="Century Gothic"/>
                <a:cs typeface="Century Gothic"/>
              </a:rPr>
              <a:t>de </a:t>
            </a:r>
            <a:r>
              <a:rPr sz="1067" i="1" spc="-3" dirty="0">
                <a:latin typeface="Century Gothic"/>
                <a:cs typeface="Century Gothic"/>
              </a:rPr>
              <a:t>obra  </a:t>
            </a:r>
            <a:r>
              <a:rPr sz="1067" i="1" spc="-10" dirty="0">
                <a:latin typeface="Century Gothic"/>
                <a:cs typeface="Century Gothic"/>
              </a:rPr>
              <a:t>(CPM)</a:t>
            </a:r>
            <a:endParaRPr sz="1067">
              <a:latin typeface="Century Gothic"/>
              <a:cs typeface="Century Gothic"/>
            </a:endParaRPr>
          </a:p>
          <a:p>
            <a:pPr marL="190933" indent="-190933">
              <a:buFont typeface="Arial"/>
              <a:buChar char="•"/>
              <a:tabLst>
                <a:tab pos="190933" algn="l"/>
                <a:tab pos="191356" algn="l"/>
                <a:tab pos="1083788" algn="l"/>
                <a:tab pos="1414004" algn="l"/>
                <a:tab pos="2079517" algn="l"/>
                <a:tab pos="2409734" algn="l"/>
              </a:tabLst>
            </a:pPr>
            <a:r>
              <a:rPr sz="1067" i="1" dirty="0">
                <a:latin typeface="Century Gothic"/>
                <a:cs typeface="Century Gothic"/>
              </a:rPr>
              <a:t>Calenda</a:t>
            </a:r>
            <a:r>
              <a:rPr sz="1067" i="1" spc="-17" dirty="0">
                <a:latin typeface="Century Gothic"/>
                <a:cs typeface="Century Gothic"/>
              </a:rPr>
              <a:t>r</a:t>
            </a:r>
            <a:r>
              <a:rPr sz="1067" i="1" spc="10" dirty="0">
                <a:latin typeface="Century Gothic"/>
                <a:cs typeface="Century Gothic"/>
              </a:rPr>
              <a:t>i</a:t>
            </a:r>
            <a:r>
              <a:rPr sz="1067" i="1" dirty="0">
                <a:latin typeface="Century Gothic"/>
                <a:cs typeface="Century Gothic"/>
              </a:rPr>
              <a:t>o	de	a</a:t>
            </a:r>
            <a:r>
              <a:rPr sz="1067" i="1" spc="-20" dirty="0">
                <a:latin typeface="Century Gothic"/>
                <a:cs typeface="Century Gothic"/>
              </a:rPr>
              <a:t>v</a:t>
            </a:r>
            <a:r>
              <a:rPr sz="1067" i="1" dirty="0">
                <a:latin typeface="Century Gothic"/>
                <a:cs typeface="Century Gothic"/>
              </a:rPr>
              <a:t>an</a:t>
            </a:r>
            <a:r>
              <a:rPr sz="1067" i="1" spc="-10" dirty="0">
                <a:latin typeface="Century Gothic"/>
                <a:cs typeface="Century Gothic"/>
              </a:rPr>
              <a:t>c</a:t>
            </a:r>
            <a:r>
              <a:rPr sz="1067" i="1" dirty="0">
                <a:latin typeface="Century Gothic"/>
                <a:cs typeface="Century Gothic"/>
              </a:rPr>
              <a:t>e	de	</a:t>
            </a:r>
            <a:r>
              <a:rPr sz="1067" i="1" spc="-7" dirty="0">
                <a:latin typeface="Century Gothic"/>
                <a:cs typeface="Century Gothic"/>
              </a:rPr>
              <a:t>o</a:t>
            </a:r>
            <a:r>
              <a:rPr sz="1067" i="1" dirty="0">
                <a:latin typeface="Century Gothic"/>
                <a:cs typeface="Century Gothic"/>
              </a:rPr>
              <a:t>bra</a:t>
            </a:r>
            <a:endParaRPr sz="1067">
              <a:latin typeface="Century Gothic"/>
              <a:cs typeface="Century Gothic"/>
            </a:endParaRPr>
          </a:p>
          <a:p>
            <a:pPr marL="191356">
              <a:spcBef>
                <a:spcPts val="3"/>
              </a:spcBef>
            </a:pPr>
            <a:r>
              <a:rPr sz="1067" i="1" dirty="0">
                <a:latin typeface="Century Gothic"/>
                <a:cs typeface="Century Gothic"/>
              </a:rPr>
              <a:t>actualizado.</a:t>
            </a:r>
            <a:endParaRPr sz="1067">
              <a:latin typeface="Century Gothic"/>
              <a:cs typeface="Century Gothic"/>
            </a:endParaRPr>
          </a:p>
        </p:txBody>
      </p:sp>
      <p:sp>
        <p:nvSpPr>
          <p:cNvPr id="15" name="object 12">
            <a:extLst>
              <a:ext uri="{FF2B5EF4-FFF2-40B4-BE49-F238E27FC236}">
                <a16:creationId xmlns:a16="http://schemas.microsoft.com/office/drawing/2014/main" id="{6AF98CE9-072B-41E3-A093-4606AFC82348}"/>
              </a:ext>
            </a:extLst>
          </p:cNvPr>
          <p:cNvSpPr txBox="1"/>
          <p:nvPr/>
        </p:nvSpPr>
        <p:spPr>
          <a:xfrm>
            <a:off x="4513580" y="5239787"/>
            <a:ext cx="2733886" cy="993819"/>
          </a:xfrm>
          <a:prstGeom prst="rect">
            <a:avLst/>
          </a:prstGeom>
        </p:spPr>
        <p:txBody>
          <a:bodyPr vert="horz" wrap="square" lIns="0" tIns="8467" rIns="0" bIns="0" rtlCol="0">
            <a:spAutoFit/>
          </a:bodyPr>
          <a:lstStyle/>
          <a:p>
            <a:pPr marL="190933" marR="3387" indent="-190933">
              <a:spcBef>
                <a:spcPts val="67"/>
              </a:spcBef>
              <a:buFont typeface="Arial"/>
              <a:buChar char="•"/>
              <a:tabLst>
                <a:tab pos="190933" algn="l"/>
                <a:tab pos="191356" algn="l"/>
              </a:tabLst>
            </a:pPr>
            <a:r>
              <a:rPr sz="1067" i="1" dirty="0">
                <a:latin typeface="Century Gothic"/>
                <a:cs typeface="Century Gothic"/>
              </a:rPr>
              <a:t>Nuevo calendario de adquisición de  </a:t>
            </a:r>
            <a:r>
              <a:rPr sz="1067" i="1" spc="-3" dirty="0">
                <a:latin typeface="Century Gothic"/>
                <a:cs typeface="Century Gothic"/>
              </a:rPr>
              <a:t>materiales </a:t>
            </a:r>
            <a:r>
              <a:rPr sz="1067" i="1" dirty="0">
                <a:latin typeface="Century Gothic"/>
                <a:cs typeface="Century Gothic"/>
              </a:rPr>
              <a:t>y de utilización de</a:t>
            </a:r>
            <a:r>
              <a:rPr sz="1067" i="1" spc="-63" dirty="0">
                <a:latin typeface="Century Gothic"/>
                <a:cs typeface="Century Gothic"/>
              </a:rPr>
              <a:t> </a:t>
            </a:r>
            <a:r>
              <a:rPr sz="1067" i="1" dirty="0">
                <a:latin typeface="Century Gothic"/>
                <a:cs typeface="Century Gothic"/>
              </a:rPr>
              <a:t>equipos.</a:t>
            </a:r>
            <a:endParaRPr sz="1067">
              <a:latin typeface="Century Gothic"/>
              <a:cs typeface="Century Gothic"/>
            </a:endParaRPr>
          </a:p>
          <a:p>
            <a:pPr marL="190933" marR="5080" indent="-190933">
              <a:buFont typeface="Arial"/>
              <a:buChar char="•"/>
              <a:tabLst>
                <a:tab pos="190933" algn="l"/>
                <a:tab pos="191356" algn="l"/>
              </a:tabLst>
            </a:pPr>
            <a:r>
              <a:rPr sz="1067" i="1" spc="-3" dirty="0">
                <a:latin typeface="Century Gothic"/>
                <a:cs typeface="Century Gothic"/>
              </a:rPr>
              <a:t>Plan </a:t>
            </a:r>
            <a:r>
              <a:rPr sz="1067" i="1" dirty="0">
                <a:latin typeface="Century Gothic"/>
                <a:cs typeface="Century Gothic"/>
              </a:rPr>
              <a:t>de seguridad y </a:t>
            </a:r>
            <a:r>
              <a:rPr sz="1067" i="1" spc="-3" dirty="0">
                <a:latin typeface="Century Gothic"/>
                <a:cs typeface="Century Gothic"/>
              </a:rPr>
              <a:t>salud para los  </a:t>
            </a:r>
            <a:r>
              <a:rPr sz="1067" i="1" dirty="0">
                <a:latin typeface="Century Gothic"/>
                <a:cs typeface="Century Gothic"/>
              </a:rPr>
              <a:t>trabajadores</a:t>
            </a:r>
            <a:r>
              <a:rPr sz="1067" i="1" spc="-30" dirty="0">
                <a:latin typeface="Century Gothic"/>
                <a:cs typeface="Century Gothic"/>
              </a:rPr>
              <a:t> </a:t>
            </a:r>
            <a:r>
              <a:rPr sz="1067" i="1" dirty="0">
                <a:latin typeface="Century Gothic"/>
                <a:cs typeface="Century Gothic"/>
              </a:rPr>
              <a:t>actualizado.</a:t>
            </a:r>
            <a:endParaRPr sz="1067">
              <a:latin typeface="Century Gothic"/>
              <a:cs typeface="Century Gothic"/>
            </a:endParaRPr>
          </a:p>
          <a:p>
            <a:pPr marL="190933" marR="5504" indent="-190933">
              <a:buFont typeface="Arial"/>
              <a:buChar char="•"/>
              <a:tabLst>
                <a:tab pos="190933" algn="l"/>
                <a:tab pos="191356" algn="l"/>
              </a:tabLst>
            </a:pPr>
            <a:r>
              <a:rPr sz="1067" i="1" spc="-3" dirty="0">
                <a:latin typeface="Century Gothic"/>
                <a:cs typeface="Century Gothic"/>
              </a:rPr>
              <a:t>Propuesta </a:t>
            </a:r>
            <a:r>
              <a:rPr sz="1067" i="1" dirty="0">
                <a:latin typeface="Century Gothic"/>
                <a:cs typeface="Century Gothic"/>
              </a:rPr>
              <a:t>de </a:t>
            </a:r>
            <a:r>
              <a:rPr sz="1067" i="1" spc="-3" dirty="0">
                <a:latin typeface="Century Gothic"/>
                <a:cs typeface="Century Gothic"/>
              </a:rPr>
              <a:t>reemplazo </a:t>
            </a:r>
            <a:r>
              <a:rPr sz="1067" i="1" dirty="0">
                <a:latin typeface="Century Gothic"/>
                <a:cs typeface="Century Gothic"/>
              </a:rPr>
              <a:t>de personal  </a:t>
            </a:r>
            <a:r>
              <a:rPr sz="1067" i="1" spc="-3" dirty="0">
                <a:latin typeface="Century Gothic"/>
                <a:cs typeface="Century Gothic"/>
              </a:rPr>
              <a:t>clave.</a:t>
            </a:r>
            <a:endParaRPr sz="1067">
              <a:latin typeface="Century Gothic"/>
              <a:cs typeface="Century Gothic"/>
            </a:endParaRPr>
          </a:p>
        </p:txBody>
      </p:sp>
      <p:sp>
        <p:nvSpPr>
          <p:cNvPr id="16" name="object 13">
            <a:extLst>
              <a:ext uri="{FF2B5EF4-FFF2-40B4-BE49-F238E27FC236}">
                <a16:creationId xmlns:a16="http://schemas.microsoft.com/office/drawing/2014/main" id="{2BB8DAAF-E449-43D5-A2FE-1A0BB3F16226}"/>
              </a:ext>
            </a:extLst>
          </p:cNvPr>
          <p:cNvSpPr txBox="1"/>
          <p:nvPr/>
        </p:nvSpPr>
        <p:spPr>
          <a:xfrm>
            <a:off x="8432800" y="3289491"/>
            <a:ext cx="3098800" cy="951222"/>
          </a:xfrm>
          <a:prstGeom prst="rect">
            <a:avLst/>
          </a:prstGeom>
        </p:spPr>
        <p:txBody>
          <a:bodyPr vert="horz" wrap="square" lIns="0" tIns="78740" rIns="0" bIns="0" rtlCol="0">
            <a:spAutoFit/>
          </a:bodyPr>
          <a:lstStyle/>
          <a:p>
            <a:pPr marL="151138" algn="ctr">
              <a:spcBef>
                <a:spcPts val="620"/>
              </a:spcBef>
            </a:pPr>
            <a:r>
              <a:rPr sz="1133" b="1" spc="-3" dirty="0">
                <a:latin typeface="Century Gothic"/>
                <a:cs typeface="Century Gothic"/>
              </a:rPr>
              <a:t>SI</a:t>
            </a:r>
            <a:endParaRPr sz="1133">
              <a:latin typeface="Century Gothic"/>
              <a:cs typeface="Century Gothic"/>
            </a:endParaRPr>
          </a:p>
          <a:p>
            <a:pPr marL="366625" marR="268830"/>
            <a:r>
              <a:rPr sz="1133" spc="-3" dirty="0">
                <a:latin typeface="Century Gothic"/>
                <a:cs typeface="Century Gothic"/>
              </a:rPr>
              <a:t>La Entidad, </a:t>
            </a:r>
            <a:r>
              <a:rPr sz="1133" dirty="0">
                <a:latin typeface="Century Gothic"/>
                <a:cs typeface="Century Gothic"/>
              </a:rPr>
              <a:t>previa </a:t>
            </a:r>
            <a:r>
              <a:rPr sz="1133" spc="-3" dirty="0">
                <a:latin typeface="Century Gothic"/>
                <a:cs typeface="Century Gothic"/>
              </a:rPr>
              <a:t>opinión </a:t>
            </a:r>
            <a:r>
              <a:rPr sz="1133" spc="-7" dirty="0">
                <a:latin typeface="Century Gothic"/>
                <a:cs typeface="Century Gothic"/>
              </a:rPr>
              <a:t>del </a:t>
            </a:r>
            <a:r>
              <a:rPr sz="1133" spc="-3" dirty="0">
                <a:latin typeface="Century Gothic"/>
                <a:cs typeface="Century Gothic"/>
              </a:rPr>
              <a:t>área  usuaria, </a:t>
            </a:r>
            <a:r>
              <a:rPr sz="1133" spc="-7" dirty="0">
                <a:latin typeface="Century Gothic"/>
                <a:cs typeface="Century Gothic"/>
              </a:rPr>
              <a:t>debe </a:t>
            </a:r>
            <a:r>
              <a:rPr sz="1133" dirty="0">
                <a:latin typeface="Century Gothic"/>
                <a:cs typeface="Century Gothic"/>
              </a:rPr>
              <a:t>notificar </a:t>
            </a:r>
            <a:r>
              <a:rPr sz="1133" spc="-3" dirty="0">
                <a:latin typeface="Century Gothic"/>
                <a:cs typeface="Century Gothic"/>
              </a:rPr>
              <a:t>su  </a:t>
            </a:r>
            <a:r>
              <a:rPr sz="1133" dirty="0">
                <a:latin typeface="Century Gothic"/>
                <a:cs typeface="Century Gothic"/>
              </a:rPr>
              <a:t>pronunciamiento </a:t>
            </a:r>
            <a:r>
              <a:rPr sz="1133" spc="-3" dirty="0">
                <a:latin typeface="Century Gothic"/>
                <a:cs typeface="Century Gothic"/>
              </a:rPr>
              <a:t>al Ejecutor de  Obra.</a:t>
            </a:r>
            <a:endParaRPr sz="1133">
              <a:latin typeface="Century Gothic"/>
              <a:cs typeface="Century Gothic"/>
            </a:endParaRPr>
          </a:p>
        </p:txBody>
      </p:sp>
      <p:sp>
        <p:nvSpPr>
          <p:cNvPr id="17" name="object 14">
            <a:extLst>
              <a:ext uri="{FF2B5EF4-FFF2-40B4-BE49-F238E27FC236}">
                <a16:creationId xmlns:a16="http://schemas.microsoft.com/office/drawing/2014/main" id="{07A1922E-0EAB-495F-AAC0-862E7F6F42D3}"/>
              </a:ext>
            </a:extLst>
          </p:cNvPr>
          <p:cNvSpPr txBox="1"/>
          <p:nvPr/>
        </p:nvSpPr>
        <p:spPr>
          <a:xfrm>
            <a:off x="8432800" y="4356291"/>
            <a:ext cx="3098800" cy="776879"/>
          </a:xfrm>
          <a:prstGeom prst="rect">
            <a:avLst/>
          </a:prstGeom>
        </p:spPr>
        <p:txBody>
          <a:bodyPr vert="horz" wrap="square" lIns="0" tIns="78740" rIns="0" bIns="0" rtlCol="0">
            <a:spAutoFit/>
          </a:bodyPr>
          <a:lstStyle/>
          <a:p>
            <a:pPr marL="152408" algn="ctr">
              <a:spcBef>
                <a:spcPts val="620"/>
              </a:spcBef>
            </a:pPr>
            <a:r>
              <a:rPr sz="1133" b="1" dirty="0">
                <a:latin typeface="Century Gothic"/>
                <a:cs typeface="Century Gothic"/>
              </a:rPr>
              <a:t>NO</a:t>
            </a:r>
            <a:endParaRPr sz="1133">
              <a:latin typeface="Century Gothic"/>
              <a:cs typeface="Century Gothic"/>
            </a:endParaRPr>
          </a:p>
          <a:p>
            <a:pPr marL="366625" marR="277297"/>
            <a:r>
              <a:rPr sz="1133" spc="-3" dirty="0">
                <a:latin typeface="Century Gothic"/>
                <a:cs typeface="Century Gothic"/>
              </a:rPr>
              <a:t>Si </a:t>
            </a:r>
            <a:r>
              <a:rPr sz="1133" spc="10" dirty="0">
                <a:latin typeface="Century Gothic"/>
                <a:cs typeface="Century Gothic"/>
              </a:rPr>
              <a:t>la </a:t>
            </a:r>
            <a:r>
              <a:rPr sz="1133" spc="-3" dirty="0">
                <a:latin typeface="Century Gothic"/>
                <a:cs typeface="Century Gothic"/>
              </a:rPr>
              <a:t>Entidad </a:t>
            </a:r>
            <a:r>
              <a:rPr sz="1133" dirty="0">
                <a:latin typeface="Century Gothic"/>
                <a:cs typeface="Century Gothic"/>
              </a:rPr>
              <a:t>observa </a:t>
            </a:r>
            <a:r>
              <a:rPr sz="1133" spc="10" dirty="0">
                <a:latin typeface="Century Gothic"/>
                <a:cs typeface="Century Gothic"/>
              </a:rPr>
              <a:t>la </a:t>
            </a:r>
            <a:r>
              <a:rPr sz="1133" dirty="0">
                <a:latin typeface="Century Gothic"/>
                <a:cs typeface="Century Gothic"/>
              </a:rPr>
              <a:t>solicitud,</a:t>
            </a:r>
            <a:r>
              <a:rPr sz="1133" spc="-160" dirty="0">
                <a:latin typeface="Century Gothic"/>
                <a:cs typeface="Century Gothic"/>
              </a:rPr>
              <a:t> </a:t>
            </a:r>
            <a:r>
              <a:rPr sz="1133" spc="-3" dirty="0">
                <a:latin typeface="Century Gothic"/>
                <a:cs typeface="Century Gothic"/>
              </a:rPr>
              <a:t>se  </a:t>
            </a:r>
            <a:r>
              <a:rPr sz="1133" dirty="0">
                <a:latin typeface="Century Gothic"/>
                <a:cs typeface="Century Gothic"/>
              </a:rPr>
              <a:t>otorgarán </a:t>
            </a:r>
            <a:r>
              <a:rPr sz="1133" b="1" dirty="0">
                <a:latin typeface="Century Gothic"/>
                <a:cs typeface="Century Gothic"/>
              </a:rPr>
              <a:t>2 </a:t>
            </a:r>
            <a:r>
              <a:rPr sz="1133" b="1" spc="-7" dirty="0">
                <a:latin typeface="Century Gothic"/>
                <a:cs typeface="Century Gothic"/>
              </a:rPr>
              <a:t>días hábiles </a:t>
            </a:r>
            <a:r>
              <a:rPr sz="1133" b="1" spc="-3" dirty="0">
                <a:latin typeface="Century Gothic"/>
                <a:cs typeface="Century Gothic"/>
              </a:rPr>
              <a:t>para la  </a:t>
            </a:r>
            <a:r>
              <a:rPr sz="1133" b="1" spc="-7" dirty="0">
                <a:latin typeface="Century Gothic"/>
                <a:cs typeface="Century Gothic"/>
              </a:rPr>
              <a:t>subsanación.</a:t>
            </a:r>
            <a:endParaRPr sz="1133">
              <a:latin typeface="Century Gothic"/>
              <a:cs typeface="Century Gothic"/>
            </a:endParaRPr>
          </a:p>
        </p:txBody>
      </p:sp>
      <p:sp>
        <p:nvSpPr>
          <p:cNvPr id="18" name="object 15">
            <a:extLst>
              <a:ext uri="{FF2B5EF4-FFF2-40B4-BE49-F238E27FC236}">
                <a16:creationId xmlns:a16="http://schemas.microsoft.com/office/drawing/2014/main" id="{8A184EE6-DB00-4768-A442-506F4F745D31}"/>
              </a:ext>
            </a:extLst>
          </p:cNvPr>
          <p:cNvSpPr txBox="1"/>
          <p:nvPr/>
        </p:nvSpPr>
        <p:spPr>
          <a:xfrm>
            <a:off x="5123180" y="1722903"/>
            <a:ext cx="2047663" cy="594051"/>
          </a:xfrm>
          <a:prstGeom prst="rect">
            <a:avLst/>
          </a:prstGeom>
        </p:spPr>
        <p:txBody>
          <a:bodyPr vert="horz" wrap="square" lIns="0" tIns="93133" rIns="0" bIns="0" rtlCol="0">
            <a:spAutoFit/>
          </a:bodyPr>
          <a:lstStyle/>
          <a:p>
            <a:pPr marL="847" algn="ctr">
              <a:spcBef>
                <a:spcPts val="733"/>
              </a:spcBef>
            </a:pPr>
            <a:r>
              <a:rPr sz="1333" dirty="0">
                <a:solidFill>
                  <a:srgbClr val="18354F"/>
                </a:solidFill>
                <a:latin typeface="Century Gothic"/>
                <a:cs typeface="Century Gothic"/>
              </a:rPr>
              <a:t>Plazo:</a:t>
            </a:r>
            <a:endParaRPr sz="1333">
              <a:latin typeface="Century Gothic"/>
              <a:cs typeface="Century Gothic"/>
            </a:endParaRPr>
          </a:p>
          <a:p>
            <a:pPr algn="ctr">
              <a:spcBef>
                <a:spcPts val="670"/>
              </a:spcBef>
            </a:pPr>
            <a:r>
              <a:rPr sz="1333" spc="-10" dirty="0">
                <a:solidFill>
                  <a:srgbClr val="18354F"/>
                </a:solidFill>
                <a:latin typeface="Century Gothic"/>
                <a:cs typeface="Century Gothic"/>
              </a:rPr>
              <a:t>Hasta </a:t>
            </a:r>
            <a:r>
              <a:rPr sz="1333" spc="-3" dirty="0">
                <a:solidFill>
                  <a:srgbClr val="18354F"/>
                </a:solidFill>
                <a:latin typeface="Century Gothic"/>
                <a:cs typeface="Century Gothic"/>
              </a:rPr>
              <a:t>15 </a:t>
            </a:r>
            <a:r>
              <a:rPr sz="1333" spc="3" dirty="0">
                <a:solidFill>
                  <a:srgbClr val="18354F"/>
                </a:solidFill>
                <a:latin typeface="Century Gothic"/>
                <a:cs typeface="Century Gothic"/>
              </a:rPr>
              <a:t>días</a:t>
            </a:r>
            <a:r>
              <a:rPr sz="1333" spc="-33" dirty="0">
                <a:solidFill>
                  <a:srgbClr val="18354F"/>
                </a:solidFill>
                <a:latin typeface="Century Gothic"/>
                <a:cs typeface="Century Gothic"/>
              </a:rPr>
              <a:t> </a:t>
            </a:r>
            <a:r>
              <a:rPr sz="1333" dirty="0">
                <a:solidFill>
                  <a:srgbClr val="18354F"/>
                </a:solidFill>
                <a:latin typeface="Century Gothic"/>
                <a:cs typeface="Century Gothic"/>
              </a:rPr>
              <a:t>calendario</a:t>
            </a:r>
            <a:endParaRPr sz="1333">
              <a:latin typeface="Century Gothic"/>
              <a:cs typeface="Century Gothic"/>
            </a:endParaRPr>
          </a:p>
        </p:txBody>
      </p:sp>
      <p:sp>
        <p:nvSpPr>
          <p:cNvPr id="19" name="object 16">
            <a:extLst>
              <a:ext uri="{FF2B5EF4-FFF2-40B4-BE49-F238E27FC236}">
                <a16:creationId xmlns:a16="http://schemas.microsoft.com/office/drawing/2014/main" id="{77AAEF97-132B-463B-A748-B2D1D569716C}"/>
              </a:ext>
            </a:extLst>
          </p:cNvPr>
          <p:cNvSpPr/>
          <p:nvPr/>
        </p:nvSpPr>
        <p:spPr>
          <a:xfrm>
            <a:off x="9702800" y="2366624"/>
            <a:ext cx="643467" cy="770467"/>
          </a:xfrm>
          <a:prstGeom prst="rect">
            <a:avLst/>
          </a:prstGeom>
          <a:blipFill>
            <a:blip r:embed="rId2" cstate="print"/>
            <a:stretch>
              <a:fillRect/>
            </a:stretch>
          </a:blipFill>
        </p:spPr>
        <p:txBody>
          <a:bodyPr wrap="square" lIns="0" tIns="0" rIns="0" bIns="0" rtlCol="0"/>
          <a:lstStyle/>
          <a:p>
            <a:endParaRPr sz="1200"/>
          </a:p>
        </p:txBody>
      </p:sp>
      <p:sp>
        <p:nvSpPr>
          <p:cNvPr id="20" name="object 17">
            <a:extLst>
              <a:ext uri="{FF2B5EF4-FFF2-40B4-BE49-F238E27FC236}">
                <a16:creationId xmlns:a16="http://schemas.microsoft.com/office/drawing/2014/main" id="{C64F92F5-97B9-4FB5-BFA5-599A6D29860F}"/>
              </a:ext>
            </a:extLst>
          </p:cNvPr>
          <p:cNvSpPr/>
          <p:nvPr/>
        </p:nvSpPr>
        <p:spPr>
          <a:xfrm>
            <a:off x="1930400" y="2366624"/>
            <a:ext cx="643467" cy="770467"/>
          </a:xfrm>
          <a:prstGeom prst="rect">
            <a:avLst/>
          </a:prstGeom>
          <a:blipFill>
            <a:blip r:embed="rId3" cstate="print"/>
            <a:stretch>
              <a:fillRect/>
            </a:stretch>
          </a:blipFill>
        </p:spPr>
        <p:txBody>
          <a:bodyPr wrap="square" lIns="0" tIns="0" rIns="0" bIns="0" rtlCol="0"/>
          <a:lstStyle/>
          <a:p>
            <a:endParaRPr sz="1200"/>
          </a:p>
        </p:txBody>
      </p:sp>
      <p:sp>
        <p:nvSpPr>
          <p:cNvPr id="21" name="object 18">
            <a:extLst>
              <a:ext uri="{FF2B5EF4-FFF2-40B4-BE49-F238E27FC236}">
                <a16:creationId xmlns:a16="http://schemas.microsoft.com/office/drawing/2014/main" id="{E9C728C9-1028-4266-8A67-8D0F449CBEBE}"/>
              </a:ext>
            </a:extLst>
          </p:cNvPr>
          <p:cNvSpPr/>
          <p:nvPr/>
        </p:nvSpPr>
        <p:spPr>
          <a:xfrm>
            <a:off x="7924800" y="3455438"/>
            <a:ext cx="755227" cy="596053"/>
          </a:xfrm>
          <a:prstGeom prst="rect">
            <a:avLst/>
          </a:prstGeom>
          <a:blipFill>
            <a:blip r:embed="rId4" cstate="print"/>
            <a:stretch>
              <a:fillRect/>
            </a:stretch>
          </a:blipFill>
        </p:spPr>
        <p:txBody>
          <a:bodyPr wrap="square" lIns="0" tIns="0" rIns="0" bIns="0" rtlCol="0"/>
          <a:lstStyle/>
          <a:p>
            <a:endParaRPr sz="1200"/>
          </a:p>
        </p:txBody>
      </p:sp>
      <p:sp>
        <p:nvSpPr>
          <p:cNvPr id="22" name="object 19">
            <a:extLst>
              <a:ext uri="{FF2B5EF4-FFF2-40B4-BE49-F238E27FC236}">
                <a16:creationId xmlns:a16="http://schemas.microsoft.com/office/drawing/2014/main" id="{DD54AD28-6444-48F9-828D-2D5041FFEBB8}"/>
              </a:ext>
            </a:extLst>
          </p:cNvPr>
          <p:cNvSpPr/>
          <p:nvPr/>
        </p:nvSpPr>
        <p:spPr>
          <a:xfrm>
            <a:off x="7975600" y="4508691"/>
            <a:ext cx="596053" cy="596053"/>
          </a:xfrm>
          <a:prstGeom prst="rect">
            <a:avLst/>
          </a:prstGeom>
          <a:blipFill>
            <a:blip r:embed="rId5" cstate="print"/>
            <a:stretch>
              <a:fillRect/>
            </a:stretch>
          </a:blipFill>
        </p:spPr>
        <p:txBody>
          <a:bodyPr wrap="square" lIns="0" tIns="0" rIns="0" bIns="0" rtlCol="0"/>
          <a:lstStyle/>
          <a:p>
            <a:endParaRPr sz="1200"/>
          </a:p>
        </p:txBody>
      </p:sp>
      <p:sp>
        <p:nvSpPr>
          <p:cNvPr id="23" name="object 20">
            <a:extLst>
              <a:ext uri="{FF2B5EF4-FFF2-40B4-BE49-F238E27FC236}">
                <a16:creationId xmlns:a16="http://schemas.microsoft.com/office/drawing/2014/main" id="{22FC25B6-26BF-418C-A329-5316AC990751}"/>
              </a:ext>
            </a:extLst>
          </p:cNvPr>
          <p:cNvSpPr txBox="1"/>
          <p:nvPr/>
        </p:nvSpPr>
        <p:spPr>
          <a:xfrm>
            <a:off x="8689763" y="5392187"/>
            <a:ext cx="2583180" cy="1444392"/>
          </a:xfrm>
          <a:prstGeom prst="rect">
            <a:avLst/>
          </a:prstGeom>
        </p:spPr>
        <p:txBody>
          <a:bodyPr vert="horz" wrap="square" lIns="0" tIns="8467" rIns="0" bIns="0" rtlCol="0">
            <a:spAutoFit/>
          </a:bodyPr>
          <a:lstStyle/>
          <a:p>
            <a:pPr marL="8467" marR="3387">
              <a:spcBef>
                <a:spcPts val="67"/>
              </a:spcBef>
            </a:pPr>
            <a:r>
              <a:rPr sz="1333" b="1" dirty="0">
                <a:solidFill>
                  <a:srgbClr val="B77441"/>
                </a:solidFill>
                <a:latin typeface="Century Gothic"/>
                <a:cs typeface="Century Gothic"/>
              </a:rPr>
              <a:t>La solicitud </a:t>
            </a:r>
            <a:r>
              <a:rPr sz="1333" b="1" spc="-3" dirty="0">
                <a:solidFill>
                  <a:srgbClr val="B77441"/>
                </a:solidFill>
                <a:latin typeface="Century Gothic"/>
                <a:cs typeface="Century Gothic"/>
              </a:rPr>
              <a:t>de ampliación  excepcional de plazo quedará  aprobada en los términos  propuestos por el contratista </a:t>
            </a:r>
            <a:r>
              <a:rPr sz="1333" b="1" dirty="0">
                <a:solidFill>
                  <a:srgbClr val="B77441"/>
                </a:solidFill>
                <a:latin typeface="Century Gothic"/>
                <a:cs typeface="Century Gothic"/>
              </a:rPr>
              <a:t>si  la </a:t>
            </a:r>
            <a:r>
              <a:rPr sz="1333" b="1" spc="-3" dirty="0">
                <a:solidFill>
                  <a:srgbClr val="B77441"/>
                </a:solidFill>
                <a:latin typeface="Century Gothic"/>
                <a:cs typeface="Century Gothic"/>
              </a:rPr>
              <a:t>Entidad no cumple con  notificarle </a:t>
            </a:r>
            <a:r>
              <a:rPr sz="1333" b="1" dirty="0">
                <a:solidFill>
                  <a:srgbClr val="B77441"/>
                </a:solidFill>
                <a:latin typeface="Century Gothic"/>
                <a:cs typeface="Century Gothic"/>
              </a:rPr>
              <a:t>su </a:t>
            </a:r>
            <a:r>
              <a:rPr sz="1333" b="1" spc="-3" dirty="0">
                <a:solidFill>
                  <a:srgbClr val="B77441"/>
                </a:solidFill>
                <a:latin typeface="Century Gothic"/>
                <a:cs typeface="Century Gothic"/>
              </a:rPr>
              <a:t>pronunciamiento  dentro del plazo</a:t>
            </a:r>
            <a:r>
              <a:rPr sz="1333" b="1" spc="-20" dirty="0">
                <a:solidFill>
                  <a:srgbClr val="B77441"/>
                </a:solidFill>
                <a:latin typeface="Century Gothic"/>
                <a:cs typeface="Century Gothic"/>
              </a:rPr>
              <a:t> </a:t>
            </a:r>
            <a:r>
              <a:rPr sz="1333" b="1" spc="-3" dirty="0">
                <a:solidFill>
                  <a:srgbClr val="B77441"/>
                </a:solidFill>
                <a:latin typeface="Century Gothic"/>
                <a:cs typeface="Century Gothic"/>
              </a:rPr>
              <a:t>establecido.</a:t>
            </a:r>
            <a:endParaRPr sz="1333">
              <a:latin typeface="Century Gothic"/>
              <a:cs typeface="Century Gothic"/>
            </a:endParaRPr>
          </a:p>
        </p:txBody>
      </p:sp>
      <p:sp>
        <p:nvSpPr>
          <p:cNvPr id="24" name="object 21">
            <a:extLst>
              <a:ext uri="{FF2B5EF4-FFF2-40B4-BE49-F238E27FC236}">
                <a16:creationId xmlns:a16="http://schemas.microsoft.com/office/drawing/2014/main" id="{A8ED4108-6304-41E5-A6F6-AD46AB28378C}"/>
              </a:ext>
            </a:extLst>
          </p:cNvPr>
          <p:cNvSpPr/>
          <p:nvPr/>
        </p:nvSpPr>
        <p:spPr>
          <a:xfrm>
            <a:off x="8143278" y="5519680"/>
            <a:ext cx="213895" cy="966383"/>
          </a:xfrm>
          <a:prstGeom prst="rect">
            <a:avLst/>
          </a:prstGeom>
          <a:blipFill>
            <a:blip r:embed="rId6" cstate="print"/>
            <a:stretch>
              <a:fillRect/>
            </a:stretch>
          </a:blipFill>
        </p:spPr>
        <p:txBody>
          <a:bodyPr wrap="square" lIns="0" tIns="0" rIns="0" bIns="0" rtlCol="0"/>
          <a:lstStyle/>
          <a:p>
            <a:endParaRPr sz="1200"/>
          </a:p>
        </p:txBody>
      </p:sp>
      <p:sp>
        <p:nvSpPr>
          <p:cNvPr id="25" name="object 22">
            <a:extLst>
              <a:ext uri="{FF2B5EF4-FFF2-40B4-BE49-F238E27FC236}">
                <a16:creationId xmlns:a16="http://schemas.microsoft.com/office/drawing/2014/main" id="{20540030-AD30-49C9-8BE4-05D44BBB9FE4}"/>
              </a:ext>
            </a:extLst>
          </p:cNvPr>
          <p:cNvSpPr txBox="1"/>
          <p:nvPr/>
        </p:nvSpPr>
        <p:spPr>
          <a:xfrm>
            <a:off x="8623723" y="1686328"/>
            <a:ext cx="2664883" cy="583194"/>
          </a:xfrm>
          <a:prstGeom prst="rect">
            <a:avLst/>
          </a:prstGeom>
        </p:spPr>
        <p:txBody>
          <a:bodyPr vert="horz" wrap="square" lIns="0" tIns="8467" rIns="0" bIns="0" rtlCol="0">
            <a:spAutoFit/>
          </a:bodyPr>
          <a:lstStyle/>
          <a:p>
            <a:pPr marR="3387" algn="r">
              <a:spcBef>
                <a:spcPts val="67"/>
              </a:spcBef>
            </a:pPr>
            <a:r>
              <a:rPr sz="1867" b="1" dirty="0">
                <a:solidFill>
                  <a:srgbClr val="18354F"/>
                </a:solidFill>
                <a:latin typeface="Century Gothic"/>
                <a:cs typeface="Century Gothic"/>
              </a:rPr>
              <a:t>Emitir</a:t>
            </a:r>
            <a:r>
              <a:rPr sz="1867" b="1" spc="-47" dirty="0">
                <a:solidFill>
                  <a:srgbClr val="18354F"/>
                </a:solidFill>
                <a:latin typeface="Century Gothic"/>
                <a:cs typeface="Century Gothic"/>
              </a:rPr>
              <a:t> </a:t>
            </a:r>
            <a:r>
              <a:rPr sz="1867" b="1" spc="-3" dirty="0">
                <a:solidFill>
                  <a:srgbClr val="18354F"/>
                </a:solidFill>
                <a:latin typeface="Century Gothic"/>
                <a:cs typeface="Century Gothic"/>
              </a:rPr>
              <a:t>pronunciamiento</a:t>
            </a:r>
            <a:endParaRPr sz="1867">
              <a:latin typeface="Century Gothic"/>
              <a:cs typeface="Century Gothic"/>
            </a:endParaRPr>
          </a:p>
          <a:p>
            <a:pPr marR="61810" algn="r">
              <a:spcBef>
                <a:spcPts val="27"/>
              </a:spcBef>
            </a:pPr>
            <a:r>
              <a:rPr sz="1867" b="1" dirty="0">
                <a:solidFill>
                  <a:srgbClr val="18354F"/>
                </a:solidFill>
                <a:latin typeface="Century Gothic"/>
                <a:cs typeface="Century Gothic"/>
              </a:rPr>
              <a:t>¿Solicitud</a:t>
            </a:r>
            <a:r>
              <a:rPr sz="1867" b="1" spc="-70" dirty="0">
                <a:solidFill>
                  <a:srgbClr val="18354F"/>
                </a:solidFill>
                <a:latin typeface="Century Gothic"/>
                <a:cs typeface="Century Gothic"/>
              </a:rPr>
              <a:t> </a:t>
            </a:r>
            <a:r>
              <a:rPr sz="1867" b="1" spc="-7" dirty="0">
                <a:solidFill>
                  <a:srgbClr val="18354F"/>
                </a:solidFill>
                <a:latin typeface="Century Gothic"/>
                <a:cs typeface="Century Gothic"/>
              </a:rPr>
              <a:t>aprobada?</a:t>
            </a:r>
            <a:endParaRPr sz="1867">
              <a:latin typeface="Century Gothic"/>
              <a:cs typeface="Century Gothic"/>
            </a:endParaRPr>
          </a:p>
        </p:txBody>
      </p:sp>
      <p:sp>
        <p:nvSpPr>
          <p:cNvPr id="26" name="Rectángulo 25">
            <a:extLst>
              <a:ext uri="{FF2B5EF4-FFF2-40B4-BE49-F238E27FC236}">
                <a16:creationId xmlns:a16="http://schemas.microsoft.com/office/drawing/2014/main" id="{62DC7C94-16CF-4ED7-B0EF-7B3A8ADCA0AB}"/>
              </a:ext>
            </a:extLst>
          </p:cNvPr>
          <p:cNvSpPr/>
          <p:nvPr/>
        </p:nvSpPr>
        <p:spPr>
          <a:xfrm>
            <a:off x="5123180" y="101608"/>
            <a:ext cx="5244465" cy="826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CuadroTexto 26">
            <a:extLst>
              <a:ext uri="{FF2B5EF4-FFF2-40B4-BE49-F238E27FC236}">
                <a16:creationId xmlns:a16="http://schemas.microsoft.com/office/drawing/2014/main" id="{1A6A2738-E0C3-47AD-8FD1-007D10D21C6A}"/>
              </a:ext>
            </a:extLst>
          </p:cNvPr>
          <p:cNvSpPr txBox="1"/>
          <p:nvPr/>
        </p:nvSpPr>
        <p:spPr>
          <a:xfrm>
            <a:off x="5123180" y="330208"/>
            <a:ext cx="6097905" cy="338455"/>
          </a:xfrm>
          <a:prstGeom prst="rect">
            <a:avLst/>
          </a:prstGeom>
          <a:noFill/>
        </p:spPr>
        <p:txBody>
          <a:bodyPr vert="horz" wrap="square" lIns="91440" tIns="45720" rIns="91440" bIns="45720" numCol="1" anchor="t">
            <a:spAutoFit/>
          </a:bodyPr>
          <a:lstStyle/>
          <a:p>
            <a:pPr marL="285750" indent="-285750" algn="l" defTabSz="914400" eaLnBrk="1" latinLnBrk="0" hangingPunct="1">
              <a:lnSpc>
                <a:spcPct val="100000"/>
              </a:lnSpc>
              <a:spcBef>
                <a:spcPts val="0"/>
              </a:spcBef>
              <a:spcAft>
                <a:spcPts val="0"/>
              </a:spcAft>
              <a:buFont typeface="Arial"/>
              <a:buChar char="•"/>
            </a:pPr>
            <a:r>
              <a:rPr lang="en-US" altLang="ko-KR" sz="1600">
                <a:solidFill>
                  <a:schemeClr val="bg1"/>
                </a:solidFill>
                <a:latin typeface="NanumGothic" charset="0"/>
                <a:ea typeface="Calibri" charset="0"/>
              </a:rPr>
              <a:t>Procedimiento de ampliación del plazo excepcional</a:t>
            </a:r>
            <a:endParaRPr lang="ko-KR" altLang="en-US" sz="1600">
              <a:solidFill>
                <a:schemeClr val="bg1"/>
              </a:solidFill>
              <a:latin typeface="NanumGothic" charset="0"/>
              <a:ea typeface="Calibri" charset="0"/>
            </a:endParaRPr>
          </a:p>
        </p:txBody>
      </p:sp>
    </p:spTree>
    <p:extLst>
      <p:ext uri="{BB962C8B-B14F-4D97-AF65-F5344CB8AC3E}">
        <p14:creationId xmlns:p14="http://schemas.microsoft.com/office/powerpoint/2010/main" val="7342968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24555" y="395495"/>
            <a:ext cx="8710929" cy="747213"/>
          </a:xfrm>
          <a:prstGeom prst="rect">
            <a:avLst/>
          </a:prstGeom>
        </p:spPr>
        <p:txBody>
          <a:bodyPr vert="horz" wrap="square" lIns="0" tIns="8467" rIns="0" bIns="0" rtlCol="0" anchor="ctr">
            <a:spAutoFit/>
          </a:bodyPr>
          <a:lstStyle/>
          <a:p>
            <a:pPr marL="8467" marR="3387">
              <a:lnSpc>
                <a:spcPct val="100000"/>
              </a:lnSpc>
              <a:spcBef>
                <a:spcPts val="67"/>
              </a:spcBef>
            </a:pPr>
            <a:r>
              <a:rPr sz="2400" spc="-3" dirty="0"/>
              <a:t>Sobre </a:t>
            </a:r>
            <a:r>
              <a:rPr sz="2400" dirty="0"/>
              <a:t>la </a:t>
            </a:r>
            <a:r>
              <a:rPr sz="2400" spc="-7" dirty="0"/>
              <a:t>cuantificación </a:t>
            </a:r>
            <a:r>
              <a:rPr sz="2400" spc="-3" dirty="0"/>
              <a:t>de </a:t>
            </a:r>
            <a:r>
              <a:rPr sz="2400" dirty="0"/>
              <a:t>la </a:t>
            </a:r>
            <a:r>
              <a:rPr sz="2400" spc="-7" dirty="0"/>
              <a:t>ampliación </a:t>
            </a:r>
            <a:r>
              <a:rPr sz="2400" spc="-3" dirty="0"/>
              <a:t>de plazo </a:t>
            </a:r>
            <a:r>
              <a:rPr sz="2400" dirty="0"/>
              <a:t>y </a:t>
            </a:r>
            <a:r>
              <a:rPr sz="2400" spc="-3" dirty="0"/>
              <a:t>costos  de </a:t>
            </a:r>
            <a:r>
              <a:rPr sz="2400" dirty="0"/>
              <a:t>la </a:t>
            </a:r>
            <a:r>
              <a:rPr sz="2400" spc="-3" dirty="0"/>
              <a:t>implementación de </a:t>
            </a:r>
            <a:r>
              <a:rPr sz="2400" dirty="0"/>
              <a:t>medidas sanitarias</a:t>
            </a:r>
            <a:r>
              <a:rPr sz="2400" spc="-13" dirty="0"/>
              <a:t> </a:t>
            </a:r>
            <a:r>
              <a:rPr sz="2400" spc="-3" dirty="0"/>
              <a:t>COVID-19</a:t>
            </a:r>
            <a:endParaRPr sz="2400" dirty="0"/>
          </a:p>
        </p:txBody>
      </p:sp>
      <p:sp>
        <p:nvSpPr>
          <p:cNvPr id="3" name="object 3"/>
          <p:cNvSpPr txBox="1"/>
          <p:nvPr/>
        </p:nvSpPr>
        <p:spPr>
          <a:xfrm>
            <a:off x="1068663" y="4166615"/>
            <a:ext cx="4251113" cy="377882"/>
          </a:xfrm>
          <a:prstGeom prst="rect">
            <a:avLst/>
          </a:prstGeom>
        </p:spPr>
        <p:txBody>
          <a:bodyPr vert="horz" wrap="square" lIns="0" tIns="8467" rIns="0" bIns="0" rtlCol="0">
            <a:spAutoFit/>
          </a:bodyPr>
          <a:lstStyle/>
          <a:p>
            <a:pPr marL="8467" marR="3387">
              <a:spcBef>
                <a:spcPts val="67"/>
              </a:spcBef>
            </a:pPr>
            <a:r>
              <a:rPr sz="1200" dirty="0">
                <a:latin typeface="Century Gothic"/>
                <a:cs typeface="Century Gothic"/>
              </a:rPr>
              <a:t>La </a:t>
            </a:r>
            <a:r>
              <a:rPr sz="1200" spc="-3" dirty="0">
                <a:latin typeface="Century Gothic"/>
                <a:cs typeface="Century Gothic"/>
              </a:rPr>
              <a:t>solicitud debe </a:t>
            </a:r>
            <a:r>
              <a:rPr sz="1200" spc="-7" dirty="0">
                <a:latin typeface="Century Gothic"/>
                <a:cs typeface="Century Gothic"/>
              </a:rPr>
              <a:t>cuantificar </a:t>
            </a:r>
            <a:r>
              <a:rPr sz="1200" spc="3" dirty="0">
                <a:latin typeface="Century Gothic"/>
                <a:cs typeface="Century Gothic"/>
              </a:rPr>
              <a:t>los </a:t>
            </a:r>
            <a:r>
              <a:rPr sz="1200" spc="-7" dirty="0">
                <a:latin typeface="Century Gothic"/>
                <a:cs typeface="Century Gothic"/>
              </a:rPr>
              <a:t>siguientes costos directos  </a:t>
            </a:r>
            <a:r>
              <a:rPr sz="1200" dirty="0">
                <a:latin typeface="Century Gothic"/>
                <a:cs typeface="Century Gothic"/>
              </a:rPr>
              <a:t>y/o </a:t>
            </a:r>
            <a:r>
              <a:rPr sz="1200" spc="-7" dirty="0">
                <a:latin typeface="Century Gothic"/>
                <a:cs typeface="Century Gothic"/>
              </a:rPr>
              <a:t>gastos </a:t>
            </a:r>
            <a:r>
              <a:rPr sz="1200" spc="-3" dirty="0">
                <a:latin typeface="Century Gothic"/>
                <a:cs typeface="Century Gothic"/>
              </a:rPr>
              <a:t>generales</a:t>
            </a:r>
            <a:r>
              <a:rPr sz="1200" spc="30" dirty="0">
                <a:latin typeface="Century Gothic"/>
                <a:cs typeface="Century Gothic"/>
              </a:rPr>
              <a:t> </a:t>
            </a:r>
            <a:r>
              <a:rPr sz="1200" spc="-3" dirty="0">
                <a:latin typeface="Century Gothic"/>
                <a:cs typeface="Century Gothic"/>
              </a:rPr>
              <a:t>variables:</a:t>
            </a:r>
            <a:endParaRPr sz="1200">
              <a:latin typeface="Century Gothic"/>
              <a:cs typeface="Century Gothic"/>
            </a:endParaRPr>
          </a:p>
        </p:txBody>
      </p:sp>
      <p:sp>
        <p:nvSpPr>
          <p:cNvPr id="4" name="object 4"/>
          <p:cNvSpPr/>
          <p:nvPr/>
        </p:nvSpPr>
        <p:spPr>
          <a:xfrm>
            <a:off x="660400" y="4654973"/>
            <a:ext cx="1778000" cy="938107"/>
          </a:xfrm>
          <a:custGeom>
            <a:avLst/>
            <a:gdLst/>
            <a:ahLst/>
            <a:cxnLst/>
            <a:rect l="l" t="t" r="r" b="b"/>
            <a:pathLst>
              <a:path w="2667000" h="1407159">
                <a:moveTo>
                  <a:pt x="2667000" y="0"/>
                </a:moveTo>
                <a:lnTo>
                  <a:pt x="0" y="0"/>
                </a:lnTo>
                <a:lnTo>
                  <a:pt x="0" y="1407160"/>
                </a:lnTo>
                <a:lnTo>
                  <a:pt x="2667000" y="1407160"/>
                </a:lnTo>
                <a:lnTo>
                  <a:pt x="2667000" y="0"/>
                </a:lnTo>
                <a:close/>
              </a:path>
            </a:pathLst>
          </a:custGeom>
          <a:solidFill>
            <a:srgbClr val="F1F1F1"/>
          </a:solidFill>
        </p:spPr>
        <p:txBody>
          <a:bodyPr wrap="square" lIns="0" tIns="0" rIns="0" bIns="0" rtlCol="0"/>
          <a:lstStyle/>
          <a:p>
            <a:endParaRPr sz="1200"/>
          </a:p>
        </p:txBody>
      </p:sp>
      <p:sp>
        <p:nvSpPr>
          <p:cNvPr id="5" name="object 5"/>
          <p:cNvSpPr/>
          <p:nvPr/>
        </p:nvSpPr>
        <p:spPr>
          <a:xfrm>
            <a:off x="2489200" y="4654973"/>
            <a:ext cx="1625600" cy="938107"/>
          </a:xfrm>
          <a:custGeom>
            <a:avLst/>
            <a:gdLst/>
            <a:ahLst/>
            <a:cxnLst/>
            <a:rect l="l" t="t" r="r" b="b"/>
            <a:pathLst>
              <a:path w="2438400" h="1407159">
                <a:moveTo>
                  <a:pt x="2438400" y="0"/>
                </a:moveTo>
                <a:lnTo>
                  <a:pt x="0" y="0"/>
                </a:lnTo>
                <a:lnTo>
                  <a:pt x="0" y="1407160"/>
                </a:lnTo>
                <a:lnTo>
                  <a:pt x="2438400" y="1407160"/>
                </a:lnTo>
                <a:lnTo>
                  <a:pt x="2438400" y="0"/>
                </a:lnTo>
                <a:close/>
              </a:path>
            </a:pathLst>
          </a:custGeom>
          <a:solidFill>
            <a:srgbClr val="F1F1F1"/>
          </a:solidFill>
        </p:spPr>
        <p:txBody>
          <a:bodyPr wrap="square" lIns="0" tIns="0" rIns="0" bIns="0" rtlCol="0"/>
          <a:lstStyle/>
          <a:p>
            <a:endParaRPr sz="1200"/>
          </a:p>
        </p:txBody>
      </p:sp>
      <p:sp>
        <p:nvSpPr>
          <p:cNvPr id="6" name="object 6"/>
          <p:cNvSpPr txBox="1"/>
          <p:nvPr/>
        </p:nvSpPr>
        <p:spPr>
          <a:xfrm>
            <a:off x="2711873" y="4739851"/>
            <a:ext cx="1171363" cy="764206"/>
          </a:xfrm>
          <a:prstGeom prst="rect">
            <a:avLst/>
          </a:prstGeom>
        </p:spPr>
        <p:txBody>
          <a:bodyPr vert="horz" wrap="square" lIns="0" tIns="24977" rIns="0" bIns="0" rtlCol="0">
            <a:spAutoFit/>
          </a:bodyPr>
          <a:lstStyle/>
          <a:p>
            <a:pPr marL="8467" marR="3387" algn="ctr">
              <a:lnSpc>
                <a:spcPct val="89900"/>
              </a:lnSpc>
              <a:spcBef>
                <a:spcPts val="197"/>
              </a:spcBef>
            </a:pPr>
            <a:r>
              <a:rPr sz="1067" spc="30" dirty="0">
                <a:latin typeface="Century Gothic"/>
                <a:cs typeface="Century Gothic"/>
              </a:rPr>
              <a:t>Por </a:t>
            </a:r>
            <a:r>
              <a:rPr sz="1067" spc="47" dirty="0">
                <a:latin typeface="Century Gothic"/>
                <a:cs typeface="Century Gothic"/>
              </a:rPr>
              <a:t>elaboración  </a:t>
            </a:r>
            <a:r>
              <a:rPr sz="1067" spc="27" dirty="0">
                <a:latin typeface="Century Gothic"/>
                <a:cs typeface="Century Gothic"/>
              </a:rPr>
              <a:t>de </a:t>
            </a:r>
            <a:r>
              <a:rPr sz="1067" spc="37" dirty="0">
                <a:latin typeface="Century Gothic"/>
                <a:cs typeface="Century Gothic"/>
              </a:rPr>
              <a:t>los  </a:t>
            </a:r>
            <a:r>
              <a:rPr sz="1067" spc="47" dirty="0">
                <a:latin typeface="Century Gothic"/>
                <a:cs typeface="Century Gothic"/>
              </a:rPr>
              <a:t>documentos  exigidos </a:t>
            </a:r>
            <a:r>
              <a:rPr sz="1067" dirty="0">
                <a:latin typeface="Century Gothic"/>
                <a:cs typeface="Century Gothic"/>
              </a:rPr>
              <a:t>y  </a:t>
            </a:r>
            <a:r>
              <a:rPr sz="1067" spc="47" dirty="0">
                <a:latin typeface="Century Gothic"/>
                <a:cs typeface="Century Gothic"/>
              </a:rPr>
              <a:t>adecuaciones</a:t>
            </a:r>
            <a:endParaRPr sz="1067">
              <a:latin typeface="Century Gothic"/>
              <a:cs typeface="Century Gothic"/>
            </a:endParaRPr>
          </a:p>
        </p:txBody>
      </p:sp>
      <p:sp>
        <p:nvSpPr>
          <p:cNvPr id="7" name="object 7"/>
          <p:cNvSpPr txBox="1"/>
          <p:nvPr/>
        </p:nvSpPr>
        <p:spPr>
          <a:xfrm>
            <a:off x="1082040" y="2209800"/>
            <a:ext cx="4216400" cy="1787306"/>
          </a:xfrm>
          <a:prstGeom prst="rect">
            <a:avLst/>
          </a:prstGeom>
          <a:solidFill>
            <a:srgbClr val="F1F1F1"/>
          </a:solidFill>
        </p:spPr>
        <p:txBody>
          <a:bodyPr vert="horz" wrap="square" lIns="0" tIns="129117" rIns="0" bIns="0" rtlCol="0">
            <a:spAutoFit/>
          </a:bodyPr>
          <a:lstStyle/>
          <a:p>
            <a:pPr marL="248932" marR="188816">
              <a:spcBef>
                <a:spcPts val="1017"/>
              </a:spcBef>
            </a:pPr>
            <a:r>
              <a:rPr sz="1200" spc="-3" dirty="0">
                <a:latin typeface="Century Gothic"/>
                <a:cs typeface="Century Gothic"/>
              </a:rPr>
              <a:t>Para realizar </a:t>
            </a:r>
            <a:r>
              <a:rPr sz="1200" spc="3" dirty="0">
                <a:latin typeface="Century Gothic"/>
                <a:cs typeface="Century Gothic"/>
              </a:rPr>
              <a:t>la </a:t>
            </a:r>
            <a:r>
              <a:rPr sz="1200" spc="-3" dirty="0">
                <a:latin typeface="Century Gothic"/>
                <a:cs typeface="Century Gothic"/>
              </a:rPr>
              <a:t>cuantificación, </a:t>
            </a:r>
            <a:r>
              <a:rPr sz="1200" spc="-7" dirty="0">
                <a:latin typeface="Century Gothic"/>
                <a:cs typeface="Century Gothic"/>
              </a:rPr>
              <a:t>el Ejecutor </a:t>
            </a:r>
            <a:r>
              <a:rPr sz="1200" dirty="0">
                <a:latin typeface="Century Gothic"/>
                <a:cs typeface="Century Gothic"/>
              </a:rPr>
              <a:t>de </a:t>
            </a:r>
            <a:r>
              <a:rPr sz="1200" spc="-7" dirty="0">
                <a:latin typeface="Century Gothic"/>
                <a:cs typeface="Century Gothic"/>
              </a:rPr>
              <a:t>Obra,  </a:t>
            </a:r>
            <a:r>
              <a:rPr sz="1200" spc="-3" dirty="0">
                <a:latin typeface="Century Gothic"/>
                <a:cs typeface="Century Gothic"/>
              </a:rPr>
              <a:t>debe considerar</a:t>
            </a:r>
            <a:r>
              <a:rPr sz="1200" spc="17" dirty="0">
                <a:latin typeface="Century Gothic"/>
                <a:cs typeface="Century Gothic"/>
              </a:rPr>
              <a:t> </a:t>
            </a:r>
            <a:r>
              <a:rPr sz="1200" dirty="0">
                <a:latin typeface="Century Gothic"/>
                <a:cs typeface="Century Gothic"/>
              </a:rPr>
              <a:t>:</a:t>
            </a:r>
            <a:endParaRPr sz="1200">
              <a:latin typeface="Century Gothic"/>
              <a:cs typeface="Century Gothic"/>
            </a:endParaRPr>
          </a:p>
          <a:p>
            <a:pPr>
              <a:spcBef>
                <a:spcPts val="10"/>
              </a:spcBef>
            </a:pPr>
            <a:endParaRPr sz="1167">
              <a:latin typeface="Century Gothic"/>
              <a:cs typeface="Century Gothic"/>
            </a:endParaRPr>
          </a:p>
          <a:p>
            <a:pPr marL="440289" marR="331063" indent="-191356">
              <a:spcBef>
                <a:spcPts val="3"/>
              </a:spcBef>
              <a:buFont typeface="Arial"/>
              <a:buChar char="•"/>
              <a:tabLst>
                <a:tab pos="440289" algn="l"/>
                <a:tab pos="440712" algn="l"/>
              </a:tabLst>
            </a:pPr>
            <a:r>
              <a:rPr sz="1200" spc="-3" dirty="0">
                <a:latin typeface="Century Gothic"/>
                <a:cs typeface="Century Gothic"/>
              </a:rPr>
              <a:t>El plazo </a:t>
            </a:r>
            <a:r>
              <a:rPr sz="1200" spc="-7" dirty="0">
                <a:latin typeface="Century Gothic"/>
                <a:cs typeface="Century Gothic"/>
              </a:rPr>
              <a:t>en </a:t>
            </a:r>
            <a:r>
              <a:rPr sz="1200" dirty="0">
                <a:latin typeface="Century Gothic"/>
                <a:cs typeface="Century Gothic"/>
              </a:rPr>
              <a:t>función de </a:t>
            </a:r>
            <a:r>
              <a:rPr sz="1200" spc="3" dirty="0">
                <a:latin typeface="Century Gothic"/>
                <a:cs typeface="Century Gothic"/>
              </a:rPr>
              <a:t>la </a:t>
            </a:r>
            <a:r>
              <a:rPr sz="1200" spc="-7" dirty="0">
                <a:latin typeface="Century Gothic"/>
                <a:cs typeface="Century Gothic"/>
              </a:rPr>
              <a:t>afectación </a:t>
            </a:r>
            <a:r>
              <a:rPr sz="1200" dirty="0">
                <a:latin typeface="Century Gothic"/>
                <a:cs typeface="Century Gothic"/>
              </a:rPr>
              <a:t>de </a:t>
            </a:r>
            <a:r>
              <a:rPr sz="1200" spc="3" dirty="0">
                <a:latin typeface="Century Gothic"/>
                <a:cs typeface="Century Gothic"/>
              </a:rPr>
              <a:t>la </a:t>
            </a:r>
            <a:r>
              <a:rPr sz="1200" spc="-7" dirty="0">
                <a:latin typeface="Century Gothic"/>
                <a:cs typeface="Century Gothic"/>
              </a:rPr>
              <a:t>ruta  crítica</a:t>
            </a:r>
            <a:r>
              <a:rPr sz="1200" b="1" spc="-7" dirty="0">
                <a:latin typeface="Century Gothic"/>
                <a:cs typeface="Century Gothic"/>
              </a:rPr>
              <a:t>.</a:t>
            </a:r>
            <a:endParaRPr sz="1200">
              <a:latin typeface="Century Gothic"/>
              <a:cs typeface="Century Gothic"/>
            </a:endParaRPr>
          </a:p>
          <a:p>
            <a:pPr marL="440289" marR="661279" indent="-191356">
              <a:buFont typeface="Arial"/>
              <a:buChar char="•"/>
              <a:tabLst>
                <a:tab pos="440289" algn="l"/>
                <a:tab pos="440712" algn="l"/>
              </a:tabLst>
            </a:pPr>
            <a:r>
              <a:rPr sz="1200" dirty="0">
                <a:latin typeface="Century Gothic"/>
                <a:cs typeface="Century Gothic"/>
              </a:rPr>
              <a:t>Los </a:t>
            </a:r>
            <a:r>
              <a:rPr sz="1200" spc="-3" dirty="0">
                <a:latin typeface="Century Gothic"/>
                <a:cs typeface="Century Gothic"/>
              </a:rPr>
              <a:t>rendimientos que se estiman para </a:t>
            </a:r>
            <a:r>
              <a:rPr sz="1200" spc="3" dirty="0">
                <a:latin typeface="Century Gothic"/>
                <a:cs typeface="Century Gothic"/>
              </a:rPr>
              <a:t>la  </a:t>
            </a:r>
            <a:r>
              <a:rPr sz="1200" spc="-30" dirty="0">
                <a:latin typeface="Century Gothic"/>
                <a:cs typeface="Century Gothic"/>
              </a:rPr>
              <a:t>ejecuci</a:t>
            </a:r>
            <a:r>
              <a:rPr sz="1400" spc="-45" baseline="-25793" dirty="0">
                <a:latin typeface="Calibri"/>
                <a:cs typeface="Calibri"/>
              </a:rPr>
              <a:t>.</a:t>
            </a:r>
            <a:r>
              <a:rPr sz="1200" spc="-30" dirty="0">
                <a:latin typeface="Century Gothic"/>
                <a:cs typeface="Century Gothic"/>
              </a:rPr>
              <a:t>ón </a:t>
            </a:r>
            <a:r>
              <a:rPr sz="1200" dirty="0">
                <a:latin typeface="Century Gothic"/>
                <a:cs typeface="Century Gothic"/>
              </a:rPr>
              <a:t>de </a:t>
            </a:r>
            <a:r>
              <a:rPr sz="1200" spc="3" dirty="0">
                <a:latin typeface="Century Gothic"/>
                <a:cs typeface="Century Gothic"/>
              </a:rPr>
              <a:t>los </a:t>
            </a:r>
            <a:r>
              <a:rPr sz="1200" spc="-10" dirty="0">
                <a:latin typeface="Century Gothic"/>
                <a:cs typeface="Century Gothic"/>
              </a:rPr>
              <a:t>trabajos </a:t>
            </a:r>
            <a:r>
              <a:rPr sz="1200" dirty="0">
                <a:latin typeface="Century Gothic"/>
                <a:cs typeface="Century Gothic"/>
              </a:rPr>
              <a:t>con </a:t>
            </a:r>
            <a:r>
              <a:rPr sz="1200" spc="3" dirty="0">
                <a:latin typeface="Century Gothic"/>
                <a:cs typeface="Century Gothic"/>
              </a:rPr>
              <a:t>la  </a:t>
            </a:r>
            <a:r>
              <a:rPr sz="1200" spc="-3" dirty="0">
                <a:latin typeface="Century Gothic"/>
                <a:cs typeface="Century Gothic"/>
              </a:rPr>
              <a:t>implementación </a:t>
            </a:r>
            <a:r>
              <a:rPr sz="1200" dirty="0">
                <a:latin typeface="Century Gothic"/>
                <a:cs typeface="Century Gothic"/>
              </a:rPr>
              <a:t>de las medidas </a:t>
            </a:r>
            <a:r>
              <a:rPr sz="1200" spc="-7" dirty="0">
                <a:latin typeface="Century Gothic"/>
                <a:cs typeface="Century Gothic"/>
              </a:rPr>
              <a:t>sanitarias  </a:t>
            </a:r>
            <a:r>
              <a:rPr sz="1200" dirty="0">
                <a:latin typeface="Century Gothic"/>
                <a:cs typeface="Century Gothic"/>
              </a:rPr>
              <a:t>COVID-19.</a:t>
            </a:r>
            <a:endParaRPr sz="1200">
              <a:latin typeface="Century Gothic"/>
              <a:cs typeface="Century Gothic"/>
            </a:endParaRPr>
          </a:p>
        </p:txBody>
      </p:sp>
      <p:sp>
        <p:nvSpPr>
          <p:cNvPr id="8" name="object 8"/>
          <p:cNvSpPr txBox="1"/>
          <p:nvPr/>
        </p:nvSpPr>
        <p:spPr>
          <a:xfrm>
            <a:off x="2239434" y="5785951"/>
            <a:ext cx="2276686" cy="829031"/>
          </a:xfrm>
          <a:prstGeom prst="rect">
            <a:avLst/>
          </a:prstGeom>
        </p:spPr>
        <p:txBody>
          <a:bodyPr vert="horz" wrap="square" lIns="0" tIns="8467" rIns="0" bIns="0" rtlCol="0">
            <a:spAutoFit/>
          </a:bodyPr>
          <a:lstStyle/>
          <a:p>
            <a:pPr marL="8467" marR="3387" algn="ctr">
              <a:spcBef>
                <a:spcPts val="67"/>
              </a:spcBef>
            </a:pPr>
            <a:r>
              <a:rPr sz="1333" b="1" dirty="0">
                <a:solidFill>
                  <a:srgbClr val="B77441"/>
                </a:solidFill>
                <a:latin typeface="Century Gothic"/>
                <a:cs typeface="Century Gothic"/>
              </a:rPr>
              <a:t>Todo </a:t>
            </a:r>
            <a:r>
              <a:rPr sz="1333" b="1" spc="-3" dirty="0">
                <a:solidFill>
                  <a:srgbClr val="B77441"/>
                </a:solidFill>
                <a:latin typeface="Century Gothic"/>
                <a:cs typeface="Century Gothic"/>
              </a:rPr>
              <a:t>costo </a:t>
            </a:r>
            <a:r>
              <a:rPr sz="1333" b="1" dirty="0">
                <a:solidFill>
                  <a:srgbClr val="B77441"/>
                </a:solidFill>
                <a:latin typeface="Century Gothic"/>
                <a:cs typeface="Century Gothic"/>
              </a:rPr>
              <a:t>o </a:t>
            </a:r>
            <a:r>
              <a:rPr sz="1333" b="1" spc="-3" dirty="0">
                <a:solidFill>
                  <a:srgbClr val="B77441"/>
                </a:solidFill>
                <a:latin typeface="Century Gothic"/>
                <a:cs typeface="Century Gothic"/>
              </a:rPr>
              <a:t>gasto deberá  encontrarse debidamente  documentado con</a:t>
            </a:r>
            <a:r>
              <a:rPr sz="1333" b="1" spc="-76" dirty="0">
                <a:solidFill>
                  <a:srgbClr val="B77441"/>
                </a:solidFill>
                <a:latin typeface="Century Gothic"/>
                <a:cs typeface="Century Gothic"/>
              </a:rPr>
              <a:t> </a:t>
            </a:r>
            <a:r>
              <a:rPr sz="1333" b="1" spc="-3" dirty="0">
                <a:solidFill>
                  <a:srgbClr val="B77441"/>
                </a:solidFill>
                <a:latin typeface="Century Gothic"/>
                <a:cs typeface="Century Gothic"/>
              </a:rPr>
              <a:t>diversos  comprobantes de</a:t>
            </a:r>
            <a:r>
              <a:rPr sz="1333" b="1" spc="-43" dirty="0">
                <a:solidFill>
                  <a:srgbClr val="B77441"/>
                </a:solidFill>
                <a:latin typeface="Century Gothic"/>
                <a:cs typeface="Century Gothic"/>
              </a:rPr>
              <a:t> </a:t>
            </a:r>
            <a:r>
              <a:rPr sz="1333" b="1" spc="-3" dirty="0">
                <a:solidFill>
                  <a:srgbClr val="B77441"/>
                </a:solidFill>
                <a:latin typeface="Century Gothic"/>
                <a:cs typeface="Century Gothic"/>
              </a:rPr>
              <a:t>pago.</a:t>
            </a:r>
            <a:endParaRPr sz="1333">
              <a:latin typeface="Century Gothic"/>
              <a:cs typeface="Century Gothic"/>
            </a:endParaRPr>
          </a:p>
        </p:txBody>
      </p:sp>
      <p:sp>
        <p:nvSpPr>
          <p:cNvPr id="9" name="object 9"/>
          <p:cNvSpPr/>
          <p:nvPr/>
        </p:nvSpPr>
        <p:spPr>
          <a:xfrm>
            <a:off x="1928745" y="5730309"/>
            <a:ext cx="213895" cy="966383"/>
          </a:xfrm>
          <a:prstGeom prst="rect">
            <a:avLst/>
          </a:prstGeom>
          <a:blipFill>
            <a:blip r:embed="rId2" cstate="print"/>
            <a:stretch>
              <a:fillRect/>
            </a:stretch>
          </a:blipFill>
        </p:spPr>
        <p:txBody>
          <a:bodyPr wrap="square" lIns="0" tIns="0" rIns="0" bIns="0" rtlCol="0"/>
          <a:lstStyle/>
          <a:p>
            <a:endParaRPr sz="1200"/>
          </a:p>
        </p:txBody>
      </p:sp>
      <p:sp>
        <p:nvSpPr>
          <p:cNvPr id="10" name="object 10"/>
          <p:cNvSpPr/>
          <p:nvPr/>
        </p:nvSpPr>
        <p:spPr>
          <a:xfrm>
            <a:off x="4165600" y="4654973"/>
            <a:ext cx="1625600" cy="938107"/>
          </a:xfrm>
          <a:custGeom>
            <a:avLst/>
            <a:gdLst/>
            <a:ahLst/>
            <a:cxnLst/>
            <a:rect l="l" t="t" r="r" b="b"/>
            <a:pathLst>
              <a:path w="2438400" h="1407159">
                <a:moveTo>
                  <a:pt x="2438400" y="0"/>
                </a:moveTo>
                <a:lnTo>
                  <a:pt x="0" y="0"/>
                </a:lnTo>
                <a:lnTo>
                  <a:pt x="0" y="1407160"/>
                </a:lnTo>
                <a:lnTo>
                  <a:pt x="2438400" y="1407160"/>
                </a:lnTo>
                <a:lnTo>
                  <a:pt x="2438400" y="0"/>
                </a:lnTo>
                <a:close/>
              </a:path>
            </a:pathLst>
          </a:custGeom>
          <a:solidFill>
            <a:srgbClr val="F1F1F1"/>
          </a:solidFill>
        </p:spPr>
        <p:txBody>
          <a:bodyPr wrap="square" lIns="0" tIns="0" rIns="0" bIns="0" rtlCol="0"/>
          <a:lstStyle/>
          <a:p>
            <a:endParaRPr sz="1200"/>
          </a:p>
        </p:txBody>
      </p:sp>
      <p:sp>
        <p:nvSpPr>
          <p:cNvPr id="11" name="object 11"/>
          <p:cNvSpPr txBox="1"/>
          <p:nvPr/>
        </p:nvSpPr>
        <p:spPr>
          <a:xfrm>
            <a:off x="4383447" y="4836584"/>
            <a:ext cx="1182793" cy="450978"/>
          </a:xfrm>
          <a:prstGeom prst="rect">
            <a:avLst/>
          </a:prstGeom>
        </p:spPr>
        <p:txBody>
          <a:bodyPr vert="horz" wrap="square" lIns="0" tIns="27517" rIns="0" bIns="0" rtlCol="0">
            <a:spAutoFit/>
          </a:bodyPr>
          <a:lstStyle/>
          <a:p>
            <a:pPr marL="8467" marR="3387" algn="ctr">
              <a:lnSpc>
                <a:spcPts val="1147"/>
              </a:lnSpc>
              <a:spcBef>
                <a:spcPts val="217"/>
              </a:spcBef>
            </a:pPr>
            <a:r>
              <a:rPr sz="1067" spc="30" dirty="0">
                <a:latin typeface="Century Gothic"/>
                <a:cs typeface="Century Gothic"/>
              </a:rPr>
              <a:t>Por </a:t>
            </a:r>
            <a:r>
              <a:rPr sz="1067" spc="50" dirty="0">
                <a:latin typeface="Century Gothic"/>
                <a:cs typeface="Century Gothic"/>
              </a:rPr>
              <a:t>movilización  </a:t>
            </a:r>
            <a:r>
              <a:rPr sz="1067" spc="27" dirty="0">
                <a:latin typeface="Century Gothic"/>
                <a:cs typeface="Century Gothic"/>
              </a:rPr>
              <a:t>de </a:t>
            </a:r>
            <a:r>
              <a:rPr sz="1067" spc="43" dirty="0">
                <a:latin typeface="Century Gothic"/>
                <a:cs typeface="Century Gothic"/>
              </a:rPr>
              <a:t>personal </a:t>
            </a:r>
            <a:r>
              <a:rPr sz="1067" dirty="0">
                <a:latin typeface="Century Gothic"/>
                <a:cs typeface="Century Gothic"/>
              </a:rPr>
              <a:t>y  </a:t>
            </a:r>
            <a:r>
              <a:rPr sz="1067" spc="47" dirty="0">
                <a:latin typeface="Century Gothic"/>
                <a:cs typeface="Century Gothic"/>
              </a:rPr>
              <a:t>equipo</a:t>
            </a:r>
            <a:endParaRPr sz="1067">
              <a:latin typeface="Century Gothic"/>
              <a:cs typeface="Century Gothic"/>
            </a:endParaRPr>
          </a:p>
        </p:txBody>
      </p:sp>
      <p:sp>
        <p:nvSpPr>
          <p:cNvPr id="12" name="object 12"/>
          <p:cNvSpPr txBox="1"/>
          <p:nvPr/>
        </p:nvSpPr>
        <p:spPr>
          <a:xfrm>
            <a:off x="928624" y="4887384"/>
            <a:ext cx="1181100" cy="309914"/>
          </a:xfrm>
          <a:prstGeom prst="rect">
            <a:avLst/>
          </a:prstGeom>
        </p:spPr>
        <p:txBody>
          <a:bodyPr vert="horz" wrap="square" lIns="0" tIns="27517" rIns="0" bIns="0" rtlCol="0">
            <a:spAutoFit/>
          </a:bodyPr>
          <a:lstStyle/>
          <a:p>
            <a:pPr marL="289151" marR="3387" indent="-281107">
              <a:lnSpc>
                <a:spcPts val="1147"/>
              </a:lnSpc>
              <a:spcBef>
                <a:spcPts val="217"/>
              </a:spcBef>
            </a:pPr>
            <a:r>
              <a:rPr sz="1067" spc="30" dirty="0">
                <a:latin typeface="Century Gothic"/>
                <a:cs typeface="Century Gothic"/>
              </a:rPr>
              <a:t>Por </a:t>
            </a:r>
            <a:r>
              <a:rPr sz="1067" spc="50" dirty="0">
                <a:latin typeface="Century Gothic"/>
                <a:cs typeface="Century Gothic"/>
              </a:rPr>
              <a:t>paralización  </a:t>
            </a:r>
            <a:r>
              <a:rPr sz="1067" spc="27" dirty="0">
                <a:latin typeface="Century Gothic"/>
                <a:cs typeface="Century Gothic"/>
              </a:rPr>
              <a:t>de</a:t>
            </a:r>
            <a:r>
              <a:rPr sz="1067" spc="90" dirty="0">
                <a:latin typeface="Century Gothic"/>
                <a:cs typeface="Century Gothic"/>
              </a:rPr>
              <a:t> </a:t>
            </a:r>
            <a:r>
              <a:rPr sz="1067" spc="40" dirty="0">
                <a:latin typeface="Century Gothic"/>
                <a:cs typeface="Century Gothic"/>
              </a:rPr>
              <a:t>Obra</a:t>
            </a:r>
            <a:endParaRPr sz="1067">
              <a:latin typeface="Century Gothic"/>
              <a:cs typeface="Century Gothic"/>
            </a:endParaRPr>
          </a:p>
        </p:txBody>
      </p:sp>
      <p:sp>
        <p:nvSpPr>
          <p:cNvPr id="13" name="object 13"/>
          <p:cNvSpPr/>
          <p:nvPr/>
        </p:nvSpPr>
        <p:spPr>
          <a:xfrm>
            <a:off x="11452013" y="685800"/>
            <a:ext cx="739987" cy="5486400"/>
          </a:xfrm>
          <a:custGeom>
            <a:avLst/>
            <a:gdLst/>
            <a:ahLst/>
            <a:cxnLst/>
            <a:rect l="l" t="t" r="r" b="b"/>
            <a:pathLst>
              <a:path w="1109980" h="8229600">
                <a:moveTo>
                  <a:pt x="0" y="8229600"/>
                </a:moveTo>
                <a:lnTo>
                  <a:pt x="1109980" y="8229600"/>
                </a:lnTo>
                <a:lnTo>
                  <a:pt x="1109980" y="0"/>
                </a:lnTo>
                <a:lnTo>
                  <a:pt x="0" y="0"/>
                </a:lnTo>
                <a:lnTo>
                  <a:pt x="0" y="8229600"/>
                </a:lnTo>
                <a:close/>
              </a:path>
            </a:pathLst>
          </a:custGeom>
          <a:solidFill>
            <a:srgbClr val="18354F"/>
          </a:solidFill>
        </p:spPr>
        <p:txBody>
          <a:bodyPr wrap="square" lIns="0" tIns="0" rIns="0" bIns="0" rtlCol="0"/>
          <a:lstStyle/>
          <a:p>
            <a:endParaRPr sz="1200"/>
          </a:p>
        </p:txBody>
      </p:sp>
      <p:sp>
        <p:nvSpPr>
          <p:cNvPr id="14" name="object 14"/>
          <p:cNvSpPr txBox="1"/>
          <p:nvPr/>
        </p:nvSpPr>
        <p:spPr>
          <a:xfrm>
            <a:off x="6807200" y="2209800"/>
            <a:ext cx="4368800" cy="1751399"/>
          </a:xfrm>
          <a:prstGeom prst="rect">
            <a:avLst/>
          </a:prstGeom>
          <a:solidFill>
            <a:srgbClr val="F1F1F1"/>
          </a:solidFill>
        </p:spPr>
        <p:txBody>
          <a:bodyPr vert="horz" wrap="square" lIns="0" tIns="93557" rIns="0" bIns="0" rtlCol="0">
            <a:spAutoFit/>
          </a:bodyPr>
          <a:lstStyle/>
          <a:p>
            <a:pPr marL="356464">
              <a:spcBef>
                <a:spcPts val="737"/>
              </a:spcBef>
            </a:pPr>
            <a:r>
              <a:rPr sz="1200" spc="-3" dirty="0">
                <a:latin typeface="Century Gothic"/>
                <a:cs typeface="Century Gothic"/>
              </a:rPr>
              <a:t>El </a:t>
            </a:r>
            <a:r>
              <a:rPr sz="1200" spc="-7" dirty="0">
                <a:latin typeface="Century Gothic"/>
                <a:cs typeface="Century Gothic"/>
              </a:rPr>
              <a:t>área </a:t>
            </a:r>
            <a:r>
              <a:rPr sz="1200" spc="-3" dirty="0">
                <a:latin typeface="Century Gothic"/>
                <a:cs typeface="Century Gothic"/>
              </a:rPr>
              <a:t>usuaria </a:t>
            </a:r>
            <a:r>
              <a:rPr sz="1200" dirty="0">
                <a:latin typeface="Century Gothic"/>
                <a:cs typeface="Century Gothic"/>
              </a:rPr>
              <a:t>de</a:t>
            </a:r>
            <a:r>
              <a:rPr sz="1200" spc="17" dirty="0">
                <a:latin typeface="Century Gothic"/>
                <a:cs typeface="Century Gothic"/>
              </a:rPr>
              <a:t> </a:t>
            </a:r>
            <a:r>
              <a:rPr sz="1200" spc="-3" dirty="0">
                <a:latin typeface="Century Gothic"/>
                <a:cs typeface="Century Gothic"/>
              </a:rPr>
              <a:t>evaluar:</a:t>
            </a:r>
            <a:endParaRPr sz="1200">
              <a:latin typeface="Century Gothic"/>
              <a:cs typeface="Century Gothic"/>
            </a:endParaRPr>
          </a:p>
          <a:p>
            <a:pPr>
              <a:spcBef>
                <a:spcPts val="10"/>
              </a:spcBef>
            </a:pPr>
            <a:endParaRPr sz="1167">
              <a:latin typeface="Century Gothic"/>
              <a:cs typeface="Century Gothic"/>
            </a:endParaRPr>
          </a:p>
          <a:p>
            <a:pPr marL="547821" marR="335297" indent="-191356" algn="just">
              <a:spcBef>
                <a:spcPts val="3"/>
              </a:spcBef>
              <a:buFont typeface="Arial"/>
              <a:buChar char="•"/>
              <a:tabLst>
                <a:tab pos="548244" algn="l"/>
              </a:tabLst>
            </a:pPr>
            <a:r>
              <a:rPr sz="1200" spc="-3" dirty="0">
                <a:latin typeface="Century Gothic"/>
                <a:cs typeface="Century Gothic"/>
              </a:rPr>
              <a:t>Estimaciones </a:t>
            </a:r>
            <a:r>
              <a:rPr sz="1200" dirty="0">
                <a:latin typeface="Century Gothic"/>
                <a:cs typeface="Century Gothic"/>
              </a:rPr>
              <a:t>y </a:t>
            </a:r>
            <a:r>
              <a:rPr sz="1200" spc="-7" dirty="0">
                <a:latin typeface="Century Gothic"/>
                <a:cs typeface="Century Gothic"/>
              </a:rPr>
              <a:t>sustentos presentados, respecto  </a:t>
            </a:r>
            <a:r>
              <a:rPr sz="1200" dirty="0">
                <a:latin typeface="Century Gothic"/>
                <a:cs typeface="Century Gothic"/>
              </a:rPr>
              <a:t>de </a:t>
            </a:r>
            <a:r>
              <a:rPr sz="1200" spc="3" dirty="0">
                <a:latin typeface="Century Gothic"/>
                <a:cs typeface="Century Gothic"/>
              </a:rPr>
              <a:t>los </a:t>
            </a:r>
            <a:r>
              <a:rPr sz="1200" spc="-3" dirty="0">
                <a:latin typeface="Century Gothic"/>
                <a:cs typeface="Century Gothic"/>
              </a:rPr>
              <a:t>rendimientos </a:t>
            </a:r>
            <a:r>
              <a:rPr sz="1200" dirty="0">
                <a:latin typeface="Century Gothic"/>
                <a:cs typeface="Century Gothic"/>
              </a:rPr>
              <a:t>y </a:t>
            </a:r>
            <a:r>
              <a:rPr sz="1200" spc="-3" dirty="0">
                <a:latin typeface="Century Gothic"/>
                <a:cs typeface="Century Gothic"/>
              </a:rPr>
              <a:t>duración </a:t>
            </a:r>
            <a:r>
              <a:rPr sz="1200" dirty="0">
                <a:latin typeface="Century Gothic"/>
                <a:cs typeface="Century Gothic"/>
              </a:rPr>
              <a:t>de </a:t>
            </a:r>
            <a:r>
              <a:rPr sz="1200" spc="-7" dirty="0">
                <a:latin typeface="Century Gothic"/>
                <a:cs typeface="Century Gothic"/>
              </a:rPr>
              <a:t>actividades,  </a:t>
            </a:r>
            <a:r>
              <a:rPr sz="1200" dirty="0">
                <a:latin typeface="Century Gothic"/>
                <a:cs typeface="Century Gothic"/>
              </a:rPr>
              <a:t>a fin de calcular </a:t>
            </a:r>
            <a:r>
              <a:rPr sz="1200" spc="-7" dirty="0">
                <a:latin typeface="Century Gothic"/>
                <a:cs typeface="Century Gothic"/>
              </a:rPr>
              <a:t>el </a:t>
            </a:r>
            <a:r>
              <a:rPr sz="1200" spc="3" dirty="0">
                <a:latin typeface="Century Gothic"/>
                <a:cs typeface="Century Gothic"/>
              </a:rPr>
              <a:t>mayor</a:t>
            </a:r>
            <a:r>
              <a:rPr sz="1200" spc="-53" dirty="0">
                <a:latin typeface="Century Gothic"/>
                <a:cs typeface="Century Gothic"/>
              </a:rPr>
              <a:t> </a:t>
            </a:r>
            <a:r>
              <a:rPr sz="1200" spc="-3" dirty="0">
                <a:latin typeface="Century Gothic"/>
                <a:cs typeface="Century Gothic"/>
              </a:rPr>
              <a:t>plazo.</a:t>
            </a:r>
            <a:endParaRPr sz="1200">
              <a:latin typeface="Century Gothic"/>
              <a:cs typeface="Century Gothic"/>
            </a:endParaRPr>
          </a:p>
          <a:p>
            <a:pPr marL="547821" marR="262903" indent="-191356">
              <a:buFont typeface="Arial"/>
              <a:buChar char="•"/>
              <a:tabLst>
                <a:tab pos="547821" algn="l"/>
                <a:tab pos="548244" algn="l"/>
              </a:tabLst>
            </a:pPr>
            <a:r>
              <a:rPr sz="1200" dirty="0">
                <a:latin typeface="Century Gothic"/>
                <a:cs typeface="Century Gothic"/>
              </a:rPr>
              <a:t>Los </a:t>
            </a:r>
            <a:r>
              <a:rPr sz="1200" spc="-3" dirty="0">
                <a:latin typeface="Century Gothic"/>
                <a:cs typeface="Century Gothic"/>
              </a:rPr>
              <a:t>costos </a:t>
            </a:r>
            <a:r>
              <a:rPr sz="1200" spc="-7" dirty="0">
                <a:latin typeface="Century Gothic"/>
                <a:cs typeface="Century Gothic"/>
              </a:rPr>
              <a:t>directos </a:t>
            </a:r>
            <a:r>
              <a:rPr sz="1200" dirty="0">
                <a:latin typeface="Century Gothic"/>
                <a:cs typeface="Century Gothic"/>
              </a:rPr>
              <a:t>y </a:t>
            </a:r>
            <a:r>
              <a:rPr sz="1200" spc="-7" dirty="0">
                <a:latin typeface="Century Gothic"/>
                <a:cs typeface="Century Gothic"/>
              </a:rPr>
              <a:t>gastos </a:t>
            </a:r>
            <a:r>
              <a:rPr sz="1200" spc="-3" dirty="0">
                <a:latin typeface="Century Gothic"/>
                <a:cs typeface="Century Gothic"/>
              </a:rPr>
              <a:t>generales, así </a:t>
            </a:r>
            <a:r>
              <a:rPr sz="1200" spc="3" dirty="0">
                <a:latin typeface="Century Gothic"/>
                <a:cs typeface="Century Gothic"/>
              </a:rPr>
              <a:t>como  </a:t>
            </a:r>
            <a:r>
              <a:rPr sz="1200" spc="-7" dirty="0">
                <a:latin typeface="Century Gothic"/>
                <a:cs typeface="Century Gothic"/>
              </a:rPr>
              <a:t>el impacto </a:t>
            </a:r>
            <a:r>
              <a:rPr sz="1200" spc="-3" dirty="0">
                <a:latin typeface="Century Gothic"/>
                <a:cs typeface="Century Gothic"/>
              </a:rPr>
              <a:t>económico por </a:t>
            </a:r>
            <a:r>
              <a:rPr sz="1200" spc="3" dirty="0">
                <a:latin typeface="Century Gothic"/>
                <a:cs typeface="Century Gothic"/>
              </a:rPr>
              <a:t>la </a:t>
            </a:r>
            <a:r>
              <a:rPr sz="1200" spc="-3" dirty="0">
                <a:latin typeface="Century Gothic"/>
                <a:cs typeface="Century Gothic"/>
              </a:rPr>
              <a:t>implementación  </a:t>
            </a:r>
            <a:r>
              <a:rPr sz="1200" dirty="0">
                <a:latin typeface="Century Gothic"/>
                <a:cs typeface="Century Gothic"/>
              </a:rPr>
              <a:t>de las medidas COVID-19 </a:t>
            </a:r>
            <a:r>
              <a:rPr sz="1200" spc="-3" dirty="0">
                <a:latin typeface="Century Gothic"/>
                <a:cs typeface="Century Gothic"/>
              </a:rPr>
              <a:t>para </a:t>
            </a:r>
            <a:r>
              <a:rPr sz="1200" spc="3" dirty="0">
                <a:latin typeface="Century Gothic"/>
                <a:cs typeface="Century Gothic"/>
              </a:rPr>
              <a:t>la </a:t>
            </a:r>
            <a:r>
              <a:rPr sz="1200" spc="-3" dirty="0">
                <a:latin typeface="Century Gothic"/>
                <a:cs typeface="Century Gothic"/>
              </a:rPr>
              <a:t>reanudación  </a:t>
            </a:r>
            <a:r>
              <a:rPr sz="1200" dirty="0">
                <a:latin typeface="Century Gothic"/>
                <a:cs typeface="Century Gothic"/>
              </a:rPr>
              <a:t>de </a:t>
            </a:r>
            <a:r>
              <a:rPr sz="1200" spc="3" dirty="0">
                <a:latin typeface="Century Gothic"/>
                <a:cs typeface="Century Gothic"/>
              </a:rPr>
              <a:t>los</a:t>
            </a:r>
            <a:r>
              <a:rPr sz="1200" spc="-13" dirty="0">
                <a:latin typeface="Century Gothic"/>
                <a:cs typeface="Century Gothic"/>
              </a:rPr>
              <a:t> </a:t>
            </a:r>
            <a:r>
              <a:rPr sz="1200" spc="-10" dirty="0">
                <a:latin typeface="Century Gothic"/>
                <a:cs typeface="Century Gothic"/>
              </a:rPr>
              <a:t>trabajos.</a:t>
            </a:r>
            <a:endParaRPr sz="1200">
              <a:latin typeface="Century Gothic"/>
              <a:cs typeface="Century Gothic"/>
            </a:endParaRPr>
          </a:p>
        </p:txBody>
      </p:sp>
      <p:sp>
        <p:nvSpPr>
          <p:cNvPr id="15" name="object 15"/>
          <p:cNvSpPr txBox="1"/>
          <p:nvPr/>
        </p:nvSpPr>
        <p:spPr>
          <a:xfrm>
            <a:off x="7983644" y="1860084"/>
            <a:ext cx="2322830" cy="295872"/>
          </a:xfrm>
          <a:prstGeom prst="rect">
            <a:avLst/>
          </a:prstGeom>
        </p:spPr>
        <p:txBody>
          <a:bodyPr vert="horz" wrap="square" lIns="0" tIns="8467" rIns="0" bIns="0" rtlCol="0">
            <a:spAutoFit/>
          </a:bodyPr>
          <a:lstStyle/>
          <a:p>
            <a:pPr marL="8467">
              <a:spcBef>
                <a:spcPts val="67"/>
              </a:spcBef>
            </a:pPr>
            <a:r>
              <a:rPr sz="1867" b="1" spc="-3" dirty="0">
                <a:solidFill>
                  <a:srgbClr val="18354F"/>
                </a:solidFill>
                <a:latin typeface="Century Gothic"/>
                <a:cs typeface="Century Gothic"/>
              </a:rPr>
              <a:t>Sobre </a:t>
            </a:r>
            <a:r>
              <a:rPr sz="1867" b="1" dirty="0">
                <a:solidFill>
                  <a:srgbClr val="18354F"/>
                </a:solidFill>
                <a:latin typeface="Century Gothic"/>
                <a:cs typeface="Century Gothic"/>
              </a:rPr>
              <a:t>la</a:t>
            </a:r>
            <a:r>
              <a:rPr sz="1867" b="1" spc="-30" dirty="0">
                <a:solidFill>
                  <a:srgbClr val="18354F"/>
                </a:solidFill>
                <a:latin typeface="Century Gothic"/>
                <a:cs typeface="Century Gothic"/>
              </a:rPr>
              <a:t> </a:t>
            </a:r>
            <a:r>
              <a:rPr sz="1867" b="1" spc="-3" dirty="0">
                <a:solidFill>
                  <a:srgbClr val="18354F"/>
                </a:solidFill>
                <a:latin typeface="Century Gothic"/>
                <a:cs typeface="Century Gothic"/>
              </a:rPr>
              <a:t>evaluación</a:t>
            </a:r>
            <a:endParaRPr sz="1867">
              <a:latin typeface="Century Gothic"/>
              <a:cs typeface="Century Gothic"/>
            </a:endParaRPr>
          </a:p>
        </p:txBody>
      </p:sp>
      <p:sp>
        <p:nvSpPr>
          <p:cNvPr id="16" name="object 16"/>
          <p:cNvSpPr/>
          <p:nvPr/>
        </p:nvSpPr>
        <p:spPr>
          <a:xfrm>
            <a:off x="6807200" y="4140200"/>
            <a:ext cx="4368800" cy="762000"/>
          </a:xfrm>
          <a:custGeom>
            <a:avLst/>
            <a:gdLst/>
            <a:ahLst/>
            <a:cxnLst/>
            <a:rect l="l" t="t" r="r" b="b"/>
            <a:pathLst>
              <a:path w="6553200" h="1143000">
                <a:moveTo>
                  <a:pt x="6553200" y="0"/>
                </a:moveTo>
                <a:lnTo>
                  <a:pt x="0" y="0"/>
                </a:lnTo>
                <a:lnTo>
                  <a:pt x="0" y="1143000"/>
                </a:lnTo>
                <a:lnTo>
                  <a:pt x="6553200" y="1143000"/>
                </a:lnTo>
                <a:lnTo>
                  <a:pt x="6553200" y="0"/>
                </a:lnTo>
                <a:close/>
              </a:path>
            </a:pathLst>
          </a:custGeom>
          <a:solidFill>
            <a:srgbClr val="F1F1F1"/>
          </a:solidFill>
        </p:spPr>
        <p:txBody>
          <a:bodyPr wrap="square" lIns="0" tIns="0" rIns="0" bIns="0" rtlCol="0"/>
          <a:lstStyle/>
          <a:p>
            <a:endParaRPr sz="1200"/>
          </a:p>
        </p:txBody>
      </p:sp>
      <p:sp>
        <p:nvSpPr>
          <p:cNvPr id="17" name="object 17"/>
          <p:cNvSpPr txBox="1"/>
          <p:nvPr/>
        </p:nvSpPr>
        <p:spPr>
          <a:xfrm>
            <a:off x="6807200" y="4140200"/>
            <a:ext cx="4368800" cy="684803"/>
          </a:xfrm>
          <a:prstGeom prst="rect">
            <a:avLst/>
          </a:prstGeom>
        </p:spPr>
        <p:txBody>
          <a:bodyPr vert="horz" wrap="square" lIns="0" tIns="129540" rIns="0" bIns="0" rtlCol="0">
            <a:spAutoFit/>
          </a:bodyPr>
          <a:lstStyle/>
          <a:p>
            <a:pPr marL="417428" marR="517763">
              <a:spcBef>
                <a:spcPts val="1020"/>
              </a:spcBef>
            </a:pPr>
            <a:r>
              <a:rPr sz="1200" spc="-3" dirty="0">
                <a:latin typeface="Century Gothic"/>
                <a:cs typeface="Century Gothic"/>
              </a:rPr>
              <a:t>Si </a:t>
            </a:r>
            <a:r>
              <a:rPr sz="1200" spc="7" dirty="0">
                <a:latin typeface="Century Gothic"/>
                <a:cs typeface="Century Gothic"/>
              </a:rPr>
              <a:t>la </a:t>
            </a:r>
            <a:r>
              <a:rPr sz="1200" spc="-7" dirty="0">
                <a:latin typeface="Century Gothic"/>
                <a:cs typeface="Century Gothic"/>
              </a:rPr>
              <a:t>Entidad </a:t>
            </a:r>
            <a:r>
              <a:rPr sz="1200" dirty="0">
                <a:latin typeface="Century Gothic"/>
                <a:cs typeface="Century Gothic"/>
              </a:rPr>
              <a:t>no </a:t>
            </a:r>
            <a:r>
              <a:rPr sz="1200" spc="-10" dirty="0">
                <a:latin typeface="Century Gothic"/>
                <a:cs typeface="Century Gothic"/>
              </a:rPr>
              <a:t>objeta </a:t>
            </a:r>
            <a:r>
              <a:rPr sz="1200" spc="-7" dirty="0">
                <a:latin typeface="Century Gothic"/>
                <a:cs typeface="Century Gothic"/>
              </a:rPr>
              <a:t>el </a:t>
            </a:r>
            <a:r>
              <a:rPr sz="1200" spc="-3" dirty="0">
                <a:latin typeface="Century Gothic"/>
                <a:cs typeface="Century Gothic"/>
              </a:rPr>
              <a:t>contenido, se </a:t>
            </a:r>
            <a:r>
              <a:rPr sz="1200" spc="-7" dirty="0">
                <a:latin typeface="Century Gothic"/>
                <a:cs typeface="Century Gothic"/>
              </a:rPr>
              <a:t>tendrá  </a:t>
            </a:r>
            <a:r>
              <a:rPr sz="1200" spc="-3" dirty="0">
                <a:latin typeface="Century Gothic"/>
                <a:cs typeface="Century Gothic"/>
              </a:rPr>
              <a:t>por </a:t>
            </a:r>
            <a:r>
              <a:rPr sz="1200" dirty="0">
                <a:latin typeface="Century Gothic"/>
                <a:cs typeface="Century Gothic"/>
              </a:rPr>
              <a:t>modificado </a:t>
            </a:r>
            <a:r>
              <a:rPr sz="1200" spc="-7" dirty="0">
                <a:latin typeface="Century Gothic"/>
                <a:cs typeface="Century Gothic"/>
              </a:rPr>
              <a:t>el contrato, </a:t>
            </a:r>
            <a:r>
              <a:rPr sz="1200" spc="-3" dirty="0">
                <a:latin typeface="Century Gothic"/>
                <a:cs typeface="Century Gothic"/>
              </a:rPr>
              <a:t>sin necesidad </a:t>
            </a:r>
            <a:r>
              <a:rPr sz="1200" dirty="0">
                <a:latin typeface="Century Gothic"/>
                <a:cs typeface="Century Gothic"/>
              </a:rPr>
              <a:t>de  </a:t>
            </a:r>
            <a:r>
              <a:rPr sz="1200" spc="-3" dirty="0">
                <a:latin typeface="Century Gothic"/>
                <a:cs typeface="Century Gothic"/>
              </a:rPr>
              <a:t>suscribir </a:t>
            </a:r>
            <a:r>
              <a:rPr sz="1200" dirty="0">
                <a:latin typeface="Century Gothic"/>
                <a:cs typeface="Century Gothic"/>
              </a:rPr>
              <a:t>algún </a:t>
            </a:r>
            <a:r>
              <a:rPr sz="1200" spc="-3" dirty="0">
                <a:latin typeface="Century Gothic"/>
                <a:cs typeface="Century Gothic"/>
              </a:rPr>
              <a:t>acuerdo adicional </a:t>
            </a:r>
            <a:r>
              <a:rPr sz="1200" dirty="0">
                <a:latin typeface="Century Gothic"/>
                <a:cs typeface="Century Gothic"/>
              </a:rPr>
              <a:t>o</a:t>
            </a:r>
            <a:r>
              <a:rPr sz="1200" spc="-20" dirty="0">
                <a:latin typeface="Century Gothic"/>
                <a:cs typeface="Century Gothic"/>
              </a:rPr>
              <a:t> </a:t>
            </a:r>
            <a:r>
              <a:rPr sz="1200" spc="-3" dirty="0">
                <a:latin typeface="Century Gothic"/>
                <a:cs typeface="Century Gothic"/>
              </a:rPr>
              <a:t>adenda.</a:t>
            </a:r>
            <a:endParaRPr sz="1200">
              <a:latin typeface="Century Gothic"/>
              <a:cs typeface="Century Gothic"/>
            </a:endParaRPr>
          </a:p>
        </p:txBody>
      </p:sp>
      <p:sp>
        <p:nvSpPr>
          <p:cNvPr id="18" name="object 18"/>
          <p:cNvSpPr/>
          <p:nvPr/>
        </p:nvSpPr>
        <p:spPr>
          <a:xfrm>
            <a:off x="6807200" y="5003800"/>
            <a:ext cx="4368800" cy="1524000"/>
          </a:xfrm>
          <a:custGeom>
            <a:avLst/>
            <a:gdLst/>
            <a:ahLst/>
            <a:cxnLst/>
            <a:rect l="l" t="t" r="r" b="b"/>
            <a:pathLst>
              <a:path w="6553200" h="2286000">
                <a:moveTo>
                  <a:pt x="6553200" y="0"/>
                </a:moveTo>
                <a:lnTo>
                  <a:pt x="0" y="0"/>
                </a:lnTo>
                <a:lnTo>
                  <a:pt x="0" y="2286000"/>
                </a:lnTo>
                <a:lnTo>
                  <a:pt x="6553200" y="2286000"/>
                </a:lnTo>
                <a:lnTo>
                  <a:pt x="6553200" y="0"/>
                </a:lnTo>
                <a:close/>
              </a:path>
            </a:pathLst>
          </a:custGeom>
          <a:solidFill>
            <a:srgbClr val="F1F1F1"/>
          </a:solidFill>
        </p:spPr>
        <p:txBody>
          <a:bodyPr wrap="square" lIns="0" tIns="0" rIns="0" bIns="0" rtlCol="0"/>
          <a:lstStyle/>
          <a:p>
            <a:endParaRPr sz="1200"/>
          </a:p>
        </p:txBody>
      </p:sp>
      <p:sp>
        <p:nvSpPr>
          <p:cNvPr id="19" name="object 19"/>
          <p:cNvSpPr txBox="1"/>
          <p:nvPr/>
        </p:nvSpPr>
        <p:spPr>
          <a:xfrm>
            <a:off x="6807200" y="5003800"/>
            <a:ext cx="4368800" cy="1414490"/>
          </a:xfrm>
          <a:prstGeom prst="rect">
            <a:avLst/>
          </a:prstGeom>
        </p:spPr>
        <p:txBody>
          <a:bodyPr vert="horz" wrap="square" lIns="0" tIns="120650" rIns="0" bIns="0" rtlCol="0">
            <a:spAutoFit/>
          </a:bodyPr>
          <a:lstStyle/>
          <a:p>
            <a:pPr marL="356464" marR="409384">
              <a:spcBef>
                <a:spcPts val="950"/>
              </a:spcBef>
            </a:pPr>
            <a:r>
              <a:rPr sz="1200" spc="-3" dirty="0">
                <a:latin typeface="Century Gothic"/>
                <a:cs typeface="Century Gothic"/>
              </a:rPr>
              <a:t>Si </a:t>
            </a:r>
            <a:r>
              <a:rPr sz="1200" dirty="0">
                <a:latin typeface="Century Gothic"/>
                <a:cs typeface="Century Gothic"/>
              </a:rPr>
              <a:t>el </a:t>
            </a:r>
            <a:r>
              <a:rPr sz="1200" spc="-3" dirty="0">
                <a:latin typeface="Century Gothic"/>
                <a:cs typeface="Century Gothic"/>
              </a:rPr>
              <a:t>pronunciamiento </a:t>
            </a:r>
            <a:r>
              <a:rPr sz="1200" dirty="0">
                <a:latin typeface="Century Gothic"/>
                <a:cs typeface="Century Gothic"/>
              </a:rPr>
              <a:t>de </a:t>
            </a:r>
            <a:r>
              <a:rPr sz="1200" spc="3" dirty="0">
                <a:latin typeface="Century Gothic"/>
                <a:cs typeface="Century Gothic"/>
              </a:rPr>
              <a:t>la </a:t>
            </a:r>
            <a:r>
              <a:rPr sz="1200" spc="-7" dirty="0">
                <a:latin typeface="Century Gothic"/>
                <a:cs typeface="Century Gothic"/>
              </a:rPr>
              <a:t>Entidad es </a:t>
            </a:r>
            <a:r>
              <a:rPr sz="1200" spc="-3" dirty="0">
                <a:latin typeface="Century Gothic"/>
                <a:cs typeface="Century Gothic"/>
              </a:rPr>
              <a:t>favorable  </a:t>
            </a:r>
            <a:r>
              <a:rPr sz="1200" spc="-7" dirty="0">
                <a:latin typeface="Century Gothic"/>
                <a:cs typeface="Century Gothic"/>
              </a:rPr>
              <a:t>pero </a:t>
            </a:r>
            <a:r>
              <a:rPr sz="1200" spc="-3" dirty="0">
                <a:latin typeface="Century Gothic"/>
                <a:cs typeface="Century Gothic"/>
              </a:rPr>
              <a:t>discrepa </a:t>
            </a:r>
            <a:r>
              <a:rPr sz="1200" dirty="0">
                <a:latin typeface="Century Gothic"/>
                <a:cs typeface="Century Gothic"/>
              </a:rPr>
              <a:t>con </a:t>
            </a:r>
            <a:r>
              <a:rPr sz="1200" spc="3" dirty="0">
                <a:latin typeface="Century Gothic"/>
                <a:cs typeface="Century Gothic"/>
              </a:rPr>
              <a:t>la </a:t>
            </a:r>
            <a:r>
              <a:rPr sz="1200" spc="-7" dirty="0">
                <a:latin typeface="Century Gothic"/>
                <a:cs typeface="Century Gothic"/>
              </a:rPr>
              <a:t>propuesta </a:t>
            </a:r>
            <a:r>
              <a:rPr sz="1200" spc="-3" dirty="0">
                <a:latin typeface="Century Gothic"/>
                <a:cs typeface="Century Gothic"/>
              </a:rPr>
              <a:t>del </a:t>
            </a:r>
            <a:r>
              <a:rPr sz="1200" spc="-10" dirty="0">
                <a:latin typeface="Century Gothic"/>
                <a:cs typeface="Century Gothic"/>
              </a:rPr>
              <a:t>Ejecutor  </a:t>
            </a:r>
            <a:r>
              <a:rPr sz="1200" spc="-7" dirty="0">
                <a:latin typeface="Century Gothic"/>
                <a:cs typeface="Century Gothic"/>
              </a:rPr>
              <a:t>respecto </a:t>
            </a:r>
            <a:r>
              <a:rPr sz="1200" dirty="0">
                <a:latin typeface="Century Gothic"/>
                <a:cs typeface="Century Gothic"/>
              </a:rPr>
              <a:t>a </a:t>
            </a:r>
            <a:r>
              <a:rPr sz="1200" spc="-3" dirty="0">
                <a:latin typeface="Century Gothic"/>
                <a:cs typeface="Century Gothic"/>
              </a:rPr>
              <a:t>plazos </a:t>
            </a:r>
            <a:r>
              <a:rPr sz="1200" dirty="0">
                <a:latin typeface="Century Gothic"/>
                <a:cs typeface="Century Gothic"/>
              </a:rPr>
              <a:t>o </a:t>
            </a:r>
            <a:r>
              <a:rPr sz="1200" spc="-7" dirty="0">
                <a:latin typeface="Century Gothic"/>
                <a:cs typeface="Century Gothic"/>
              </a:rPr>
              <a:t>conceptos </a:t>
            </a:r>
            <a:r>
              <a:rPr sz="1200" spc="-3" dirty="0">
                <a:latin typeface="Century Gothic"/>
                <a:cs typeface="Century Gothic"/>
              </a:rPr>
              <a:t>económicos; se  </a:t>
            </a:r>
            <a:r>
              <a:rPr sz="1200" spc="-7" dirty="0">
                <a:latin typeface="Century Gothic"/>
                <a:cs typeface="Century Gothic"/>
              </a:rPr>
              <a:t>deberá </a:t>
            </a:r>
            <a:r>
              <a:rPr sz="1200" spc="-3" dirty="0">
                <a:latin typeface="Century Gothic"/>
                <a:cs typeface="Century Gothic"/>
              </a:rPr>
              <a:t>precisar </a:t>
            </a:r>
            <a:r>
              <a:rPr sz="1200" dirty="0">
                <a:latin typeface="Century Gothic"/>
                <a:cs typeface="Century Gothic"/>
              </a:rPr>
              <a:t>y </a:t>
            </a:r>
            <a:r>
              <a:rPr sz="1200" spc="-3" dirty="0">
                <a:latin typeface="Century Gothic"/>
                <a:cs typeface="Century Gothic"/>
              </a:rPr>
              <a:t>fundamentar </a:t>
            </a:r>
            <a:r>
              <a:rPr sz="1200" spc="3" dirty="0">
                <a:latin typeface="Century Gothic"/>
                <a:cs typeface="Century Gothic"/>
              </a:rPr>
              <a:t>los </a:t>
            </a:r>
            <a:r>
              <a:rPr sz="1200" spc="-7" dirty="0">
                <a:latin typeface="Century Gothic"/>
                <a:cs typeface="Century Gothic"/>
              </a:rPr>
              <a:t>aspectos </a:t>
            </a:r>
            <a:r>
              <a:rPr sz="1200" dirty="0">
                <a:latin typeface="Century Gothic"/>
                <a:cs typeface="Century Gothic"/>
              </a:rPr>
              <a:t>y  </a:t>
            </a:r>
            <a:r>
              <a:rPr sz="1200" spc="-7" dirty="0">
                <a:latin typeface="Century Gothic"/>
                <a:cs typeface="Century Gothic"/>
              </a:rPr>
              <a:t>conceptos </a:t>
            </a:r>
            <a:r>
              <a:rPr sz="1200" spc="-3" dirty="0">
                <a:latin typeface="Century Gothic"/>
                <a:cs typeface="Century Gothic"/>
              </a:rPr>
              <a:t>donde </a:t>
            </a:r>
            <a:r>
              <a:rPr sz="1200" spc="-7" dirty="0">
                <a:latin typeface="Century Gothic"/>
                <a:cs typeface="Century Gothic"/>
              </a:rPr>
              <a:t>existe discrepancia. </a:t>
            </a:r>
            <a:r>
              <a:rPr sz="1200" spc="-10" dirty="0">
                <a:latin typeface="Century Gothic"/>
                <a:cs typeface="Century Gothic"/>
              </a:rPr>
              <a:t>Ante </a:t>
            </a:r>
            <a:r>
              <a:rPr sz="1200" spc="3" dirty="0">
                <a:latin typeface="Century Gothic"/>
                <a:cs typeface="Century Gothic"/>
              </a:rPr>
              <a:t>la  </a:t>
            </a:r>
            <a:r>
              <a:rPr sz="1200" spc="-3" dirty="0">
                <a:latin typeface="Century Gothic"/>
                <a:cs typeface="Century Gothic"/>
              </a:rPr>
              <a:t>discrepancia se aplican provisionalmente </a:t>
            </a:r>
            <a:r>
              <a:rPr sz="1200" spc="3" dirty="0">
                <a:latin typeface="Century Gothic"/>
                <a:cs typeface="Century Gothic"/>
              </a:rPr>
              <a:t>los  </a:t>
            </a:r>
            <a:r>
              <a:rPr sz="1200" spc="-3" dirty="0">
                <a:latin typeface="Century Gothic"/>
                <a:cs typeface="Century Gothic"/>
              </a:rPr>
              <a:t>términos </a:t>
            </a:r>
            <a:r>
              <a:rPr sz="1200" spc="-7" dirty="0">
                <a:latin typeface="Century Gothic"/>
                <a:cs typeface="Century Gothic"/>
              </a:rPr>
              <a:t>planteados </a:t>
            </a:r>
            <a:r>
              <a:rPr sz="1200" spc="-3" dirty="0">
                <a:latin typeface="Century Gothic"/>
                <a:cs typeface="Century Gothic"/>
              </a:rPr>
              <a:t>por </a:t>
            </a:r>
            <a:r>
              <a:rPr sz="1200" spc="3" dirty="0">
                <a:latin typeface="Century Gothic"/>
                <a:cs typeface="Century Gothic"/>
              </a:rPr>
              <a:t>la</a:t>
            </a:r>
            <a:r>
              <a:rPr sz="1200" spc="30" dirty="0">
                <a:latin typeface="Century Gothic"/>
                <a:cs typeface="Century Gothic"/>
              </a:rPr>
              <a:t> </a:t>
            </a:r>
            <a:r>
              <a:rPr sz="1200" spc="-7" dirty="0">
                <a:latin typeface="Century Gothic"/>
                <a:cs typeface="Century Gothic"/>
              </a:rPr>
              <a:t>Entidad.</a:t>
            </a:r>
            <a:endParaRPr sz="1200">
              <a:latin typeface="Century Gothic"/>
              <a:cs typeface="Century Gothic"/>
            </a:endParaRPr>
          </a:p>
        </p:txBody>
      </p:sp>
      <p:sp>
        <p:nvSpPr>
          <p:cNvPr id="20" name="object 20"/>
          <p:cNvSpPr/>
          <p:nvPr/>
        </p:nvSpPr>
        <p:spPr>
          <a:xfrm>
            <a:off x="6204373" y="4241800"/>
            <a:ext cx="755227" cy="596053"/>
          </a:xfrm>
          <a:prstGeom prst="rect">
            <a:avLst/>
          </a:prstGeom>
          <a:blipFill>
            <a:blip r:embed="rId3" cstate="print"/>
            <a:stretch>
              <a:fillRect/>
            </a:stretch>
          </a:blipFill>
        </p:spPr>
        <p:txBody>
          <a:bodyPr wrap="square" lIns="0" tIns="0" rIns="0" bIns="0" rtlCol="0"/>
          <a:lstStyle/>
          <a:p>
            <a:endParaRPr sz="1200"/>
          </a:p>
        </p:txBody>
      </p:sp>
      <p:sp>
        <p:nvSpPr>
          <p:cNvPr id="21" name="object 21"/>
          <p:cNvSpPr/>
          <p:nvPr/>
        </p:nvSpPr>
        <p:spPr>
          <a:xfrm>
            <a:off x="6197600" y="5308600"/>
            <a:ext cx="762000" cy="809413"/>
          </a:xfrm>
          <a:prstGeom prst="rect">
            <a:avLst/>
          </a:prstGeom>
          <a:blipFill>
            <a:blip r:embed="rId4" cstate="print"/>
            <a:stretch>
              <a:fillRect/>
            </a:stretch>
          </a:blipFill>
        </p:spPr>
        <p:txBody>
          <a:bodyPr wrap="square" lIns="0" tIns="0" rIns="0" bIns="0" rtlCol="0"/>
          <a:lstStyle/>
          <a:p>
            <a:endParaRPr sz="1200"/>
          </a:p>
        </p:txBody>
      </p:sp>
      <p:sp>
        <p:nvSpPr>
          <p:cNvPr id="22" name="object 22"/>
          <p:cNvSpPr txBox="1"/>
          <p:nvPr/>
        </p:nvSpPr>
        <p:spPr>
          <a:xfrm>
            <a:off x="1930569" y="1860084"/>
            <a:ext cx="2537036" cy="295872"/>
          </a:xfrm>
          <a:prstGeom prst="rect">
            <a:avLst/>
          </a:prstGeom>
        </p:spPr>
        <p:txBody>
          <a:bodyPr vert="horz" wrap="square" lIns="0" tIns="8467" rIns="0" bIns="0" rtlCol="0">
            <a:spAutoFit/>
          </a:bodyPr>
          <a:lstStyle/>
          <a:p>
            <a:pPr marL="8467">
              <a:spcBef>
                <a:spcPts val="67"/>
              </a:spcBef>
            </a:pPr>
            <a:r>
              <a:rPr sz="1867" b="1" spc="-3" dirty="0">
                <a:solidFill>
                  <a:srgbClr val="18354F"/>
                </a:solidFill>
                <a:latin typeface="Century Gothic"/>
                <a:cs typeface="Century Gothic"/>
              </a:rPr>
              <a:t>Sobre </a:t>
            </a:r>
            <a:r>
              <a:rPr sz="1867" b="1" dirty="0">
                <a:solidFill>
                  <a:srgbClr val="18354F"/>
                </a:solidFill>
                <a:latin typeface="Century Gothic"/>
                <a:cs typeface="Century Gothic"/>
              </a:rPr>
              <a:t>la</a:t>
            </a:r>
            <a:r>
              <a:rPr sz="1867" b="1" spc="-20" dirty="0">
                <a:solidFill>
                  <a:srgbClr val="18354F"/>
                </a:solidFill>
                <a:latin typeface="Century Gothic"/>
                <a:cs typeface="Century Gothic"/>
              </a:rPr>
              <a:t> </a:t>
            </a:r>
            <a:r>
              <a:rPr sz="1867" b="1" spc="-3" dirty="0">
                <a:solidFill>
                  <a:srgbClr val="18354F"/>
                </a:solidFill>
                <a:latin typeface="Century Gothic"/>
                <a:cs typeface="Century Gothic"/>
              </a:rPr>
              <a:t>presentación</a:t>
            </a:r>
            <a:endParaRPr sz="1867">
              <a:latin typeface="Century Gothic"/>
              <a:cs typeface="Century Gothic"/>
            </a:endParaRPr>
          </a:p>
        </p:txBody>
      </p:sp>
      <p:sp>
        <p:nvSpPr>
          <p:cNvPr id="23" name="object 23"/>
          <p:cNvSpPr/>
          <p:nvPr/>
        </p:nvSpPr>
        <p:spPr>
          <a:xfrm>
            <a:off x="2902685" y="1248992"/>
            <a:ext cx="431867" cy="541550"/>
          </a:xfrm>
          <a:prstGeom prst="rect">
            <a:avLst/>
          </a:prstGeom>
          <a:blipFill>
            <a:blip r:embed="rId5" cstate="print"/>
            <a:stretch>
              <a:fillRect/>
            </a:stretch>
          </a:blipFill>
        </p:spPr>
        <p:txBody>
          <a:bodyPr wrap="square" lIns="0" tIns="0" rIns="0" bIns="0" rtlCol="0"/>
          <a:lstStyle/>
          <a:p>
            <a:endParaRPr sz="1200"/>
          </a:p>
        </p:txBody>
      </p:sp>
      <p:sp>
        <p:nvSpPr>
          <p:cNvPr id="24" name="object 24"/>
          <p:cNvSpPr/>
          <p:nvPr/>
        </p:nvSpPr>
        <p:spPr>
          <a:xfrm>
            <a:off x="8824227" y="1248992"/>
            <a:ext cx="430285" cy="541550"/>
          </a:xfrm>
          <a:prstGeom prst="rect">
            <a:avLst/>
          </a:prstGeom>
          <a:blipFill>
            <a:blip r:embed="rId6" cstate="print"/>
            <a:stretch>
              <a:fillRect/>
            </a:stretch>
          </a:blipFill>
        </p:spPr>
        <p:txBody>
          <a:bodyPr wrap="square" lIns="0" tIns="0" rIns="0" bIns="0" rtlCol="0"/>
          <a:lstStyle/>
          <a:p>
            <a:endParaRPr sz="12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44693C4-8F3B-416A-A0D5-6C6C571AC9EE}"/>
              </a:ext>
            </a:extLst>
          </p:cNvPr>
          <p:cNvSpPr/>
          <p:nvPr/>
        </p:nvSpPr>
        <p:spPr>
          <a:xfrm>
            <a:off x="4969718" y="177870"/>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80D0DE03-09AC-439C-9861-24B9ED13ACBD}"/>
              </a:ext>
            </a:extLst>
          </p:cNvPr>
          <p:cNvSpPr txBox="1"/>
          <p:nvPr/>
        </p:nvSpPr>
        <p:spPr>
          <a:xfrm>
            <a:off x="5031114" y="406672"/>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Los adelantos</a:t>
            </a:r>
            <a:endParaRPr lang="es-PE" dirty="0"/>
          </a:p>
        </p:txBody>
      </p:sp>
      <p:sp>
        <p:nvSpPr>
          <p:cNvPr id="5" name="object 2">
            <a:extLst>
              <a:ext uri="{FF2B5EF4-FFF2-40B4-BE49-F238E27FC236}">
                <a16:creationId xmlns:a16="http://schemas.microsoft.com/office/drawing/2014/main" id="{CA82E1BC-732B-4EEE-B1AD-5E279309A96C}"/>
              </a:ext>
            </a:extLst>
          </p:cNvPr>
          <p:cNvSpPr/>
          <p:nvPr/>
        </p:nvSpPr>
        <p:spPr>
          <a:xfrm>
            <a:off x="2844800" y="2479472"/>
            <a:ext cx="5791200" cy="16087"/>
          </a:xfrm>
          <a:custGeom>
            <a:avLst/>
            <a:gdLst/>
            <a:ahLst/>
            <a:cxnLst/>
            <a:rect l="l" t="t" r="r" b="b"/>
            <a:pathLst>
              <a:path w="8686800" h="24129">
                <a:moveTo>
                  <a:pt x="0" y="24129"/>
                </a:moveTo>
                <a:lnTo>
                  <a:pt x="8686800" y="0"/>
                </a:lnTo>
              </a:path>
            </a:pathLst>
          </a:custGeom>
          <a:ln w="10160">
            <a:solidFill>
              <a:srgbClr val="7E7E7E"/>
            </a:solidFill>
          </a:ln>
        </p:spPr>
        <p:txBody>
          <a:bodyPr wrap="square" lIns="0" tIns="0" rIns="0" bIns="0" rtlCol="0"/>
          <a:lstStyle/>
          <a:p>
            <a:endParaRPr sz="1200"/>
          </a:p>
        </p:txBody>
      </p:sp>
      <p:sp>
        <p:nvSpPr>
          <p:cNvPr id="8" name="object 3">
            <a:extLst>
              <a:ext uri="{FF2B5EF4-FFF2-40B4-BE49-F238E27FC236}">
                <a16:creationId xmlns:a16="http://schemas.microsoft.com/office/drawing/2014/main" id="{D9DB7BD7-20FD-4734-9884-62B5F0828FA5}"/>
              </a:ext>
            </a:extLst>
          </p:cNvPr>
          <p:cNvSpPr/>
          <p:nvPr/>
        </p:nvSpPr>
        <p:spPr>
          <a:xfrm>
            <a:off x="6858000" y="3156805"/>
            <a:ext cx="3479800" cy="1388533"/>
          </a:xfrm>
          <a:custGeom>
            <a:avLst/>
            <a:gdLst/>
            <a:ahLst/>
            <a:cxnLst/>
            <a:rect l="l" t="t" r="r" b="b"/>
            <a:pathLst>
              <a:path w="5219700" h="2082800">
                <a:moveTo>
                  <a:pt x="5219700" y="0"/>
                </a:moveTo>
                <a:lnTo>
                  <a:pt x="0" y="0"/>
                </a:lnTo>
                <a:lnTo>
                  <a:pt x="0" y="2082800"/>
                </a:lnTo>
                <a:lnTo>
                  <a:pt x="5219700" y="2082800"/>
                </a:lnTo>
                <a:lnTo>
                  <a:pt x="5219700" y="0"/>
                </a:lnTo>
                <a:close/>
              </a:path>
            </a:pathLst>
          </a:custGeom>
          <a:solidFill>
            <a:srgbClr val="F1F1F1"/>
          </a:solidFill>
        </p:spPr>
        <p:txBody>
          <a:bodyPr wrap="square" lIns="0" tIns="0" rIns="0" bIns="0" rtlCol="0"/>
          <a:lstStyle/>
          <a:p>
            <a:endParaRPr sz="1200"/>
          </a:p>
        </p:txBody>
      </p:sp>
      <p:sp>
        <p:nvSpPr>
          <p:cNvPr id="9" name="object 5">
            <a:extLst>
              <a:ext uri="{FF2B5EF4-FFF2-40B4-BE49-F238E27FC236}">
                <a16:creationId xmlns:a16="http://schemas.microsoft.com/office/drawing/2014/main" id="{C189D2D0-D796-4E25-91EE-5ABFC3EC9916}"/>
              </a:ext>
            </a:extLst>
          </p:cNvPr>
          <p:cNvSpPr txBox="1"/>
          <p:nvPr/>
        </p:nvSpPr>
        <p:spPr>
          <a:xfrm>
            <a:off x="6858000" y="3156805"/>
            <a:ext cx="3479800" cy="1232111"/>
          </a:xfrm>
          <a:prstGeom prst="rect">
            <a:avLst/>
          </a:prstGeom>
        </p:spPr>
        <p:txBody>
          <a:bodyPr vert="horz" wrap="square" lIns="0" tIns="2963" rIns="0" bIns="0" rtlCol="0">
            <a:spAutoFit/>
          </a:bodyPr>
          <a:lstStyle/>
          <a:p>
            <a:pPr>
              <a:spcBef>
                <a:spcPts val="23"/>
              </a:spcBef>
            </a:pPr>
            <a:endParaRPr sz="1300">
              <a:latin typeface="Times New Roman"/>
              <a:cs typeface="Times New Roman"/>
            </a:endParaRPr>
          </a:p>
          <a:p>
            <a:pPr marL="366625"/>
            <a:r>
              <a:rPr sz="1200" b="1" spc="-3" dirty="0">
                <a:latin typeface="Century Gothic"/>
                <a:cs typeface="Century Gothic"/>
              </a:rPr>
              <a:t>Plazo:</a:t>
            </a:r>
            <a:endParaRPr sz="1200">
              <a:latin typeface="Century Gothic"/>
              <a:cs typeface="Century Gothic"/>
            </a:endParaRPr>
          </a:p>
          <a:p>
            <a:pPr>
              <a:spcBef>
                <a:spcPts val="7"/>
              </a:spcBef>
            </a:pPr>
            <a:endParaRPr sz="1167">
              <a:latin typeface="Century Gothic"/>
              <a:cs typeface="Century Gothic"/>
            </a:endParaRPr>
          </a:p>
          <a:p>
            <a:pPr marL="366625" marR="171459">
              <a:lnSpc>
                <a:spcPct val="90100"/>
              </a:lnSpc>
            </a:pPr>
            <a:r>
              <a:rPr sz="1200" dirty="0">
                <a:latin typeface="Century Gothic"/>
                <a:cs typeface="Century Gothic"/>
              </a:rPr>
              <a:t>La </a:t>
            </a:r>
            <a:r>
              <a:rPr sz="1200" spc="-7" dirty="0">
                <a:latin typeface="Century Gothic"/>
                <a:cs typeface="Century Gothic"/>
              </a:rPr>
              <a:t>Entidad </a:t>
            </a:r>
            <a:r>
              <a:rPr sz="1200" spc="-3" dirty="0">
                <a:latin typeface="Century Gothic"/>
                <a:cs typeface="Century Gothic"/>
              </a:rPr>
              <a:t>debe </a:t>
            </a:r>
            <a:r>
              <a:rPr sz="1200" spc="-7" dirty="0">
                <a:latin typeface="Century Gothic"/>
                <a:cs typeface="Century Gothic"/>
              </a:rPr>
              <a:t>entregar </a:t>
            </a:r>
            <a:r>
              <a:rPr sz="1200" spc="3" dirty="0">
                <a:latin typeface="Century Gothic"/>
                <a:cs typeface="Century Gothic"/>
              </a:rPr>
              <a:t>los </a:t>
            </a:r>
            <a:r>
              <a:rPr sz="1200" spc="-3" dirty="0">
                <a:latin typeface="Century Gothic"/>
                <a:cs typeface="Century Gothic"/>
              </a:rPr>
              <a:t>adelantos  </a:t>
            </a:r>
            <a:r>
              <a:rPr sz="1200" spc="-7" dirty="0">
                <a:latin typeface="Century Gothic"/>
                <a:cs typeface="Century Gothic"/>
              </a:rPr>
              <a:t>dentro </a:t>
            </a:r>
            <a:r>
              <a:rPr sz="1200" dirty="0">
                <a:latin typeface="Century Gothic"/>
                <a:cs typeface="Century Gothic"/>
              </a:rPr>
              <a:t>de 7 días </a:t>
            </a:r>
            <a:r>
              <a:rPr sz="1200" spc="-3" dirty="0">
                <a:latin typeface="Century Gothic"/>
                <a:cs typeface="Century Gothic"/>
              </a:rPr>
              <a:t>calendario, contados  </a:t>
            </a:r>
            <a:r>
              <a:rPr sz="1200" dirty="0">
                <a:latin typeface="Century Gothic"/>
                <a:cs typeface="Century Gothic"/>
              </a:rPr>
              <a:t>a </a:t>
            </a:r>
            <a:r>
              <a:rPr sz="1200" spc="-7" dirty="0">
                <a:latin typeface="Century Gothic"/>
                <a:cs typeface="Century Gothic"/>
              </a:rPr>
              <a:t>partir </a:t>
            </a:r>
            <a:r>
              <a:rPr sz="1200" spc="-3" dirty="0">
                <a:latin typeface="Century Gothic"/>
                <a:cs typeface="Century Gothic"/>
              </a:rPr>
              <a:t>del </a:t>
            </a:r>
            <a:r>
              <a:rPr sz="1200" spc="3" dirty="0">
                <a:latin typeface="Century Gothic"/>
                <a:cs typeface="Century Gothic"/>
              </a:rPr>
              <a:t>día </a:t>
            </a:r>
            <a:r>
              <a:rPr sz="1200" spc="-7" dirty="0">
                <a:latin typeface="Century Gothic"/>
                <a:cs typeface="Century Gothic"/>
              </a:rPr>
              <a:t>siguiente </a:t>
            </a:r>
            <a:r>
              <a:rPr sz="1200" dirty="0">
                <a:latin typeface="Century Gothic"/>
                <a:cs typeface="Century Gothic"/>
              </a:rPr>
              <a:t>de </a:t>
            </a:r>
            <a:r>
              <a:rPr sz="1200" spc="-3" dirty="0">
                <a:latin typeface="Century Gothic"/>
                <a:cs typeface="Century Gothic"/>
              </a:rPr>
              <a:t>recibida </a:t>
            </a:r>
            <a:r>
              <a:rPr sz="1200" spc="3" dirty="0">
                <a:latin typeface="Century Gothic"/>
                <a:cs typeface="Century Gothic"/>
              </a:rPr>
              <a:t>la  </a:t>
            </a:r>
            <a:r>
              <a:rPr sz="1200" spc="-3" dirty="0">
                <a:latin typeface="Century Gothic"/>
                <a:cs typeface="Century Gothic"/>
              </a:rPr>
              <a:t>solicitud.</a:t>
            </a:r>
            <a:endParaRPr sz="1200">
              <a:latin typeface="Century Gothic"/>
              <a:cs typeface="Century Gothic"/>
            </a:endParaRPr>
          </a:p>
        </p:txBody>
      </p:sp>
      <p:sp>
        <p:nvSpPr>
          <p:cNvPr id="10" name="object 7">
            <a:extLst>
              <a:ext uri="{FF2B5EF4-FFF2-40B4-BE49-F238E27FC236}">
                <a16:creationId xmlns:a16="http://schemas.microsoft.com/office/drawing/2014/main" id="{A2E0346E-4B8A-434A-9D1E-B6C5264AFEEB}"/>
              </a:ext>
            </a:extLst>
          </p:cNvPr>
          <p:cNvSpPr/>
          <p:nvPr/>
        </p:nvSpPr>
        <p:spPr>
          <a:xfrm>
            <a:off x="8331200" y="2191605"/>
            <a:ext cx="643467" cy="770467"/>
          </a:xfrm>
          <a:prstGeom prst="rect">
            <a:avLst/>
          </a:prstGeom>
          <a:blipFill>
            <a:blip r:embed="rId2" cstate="print"/>
            <a:stretch>
              <a:fillRect/>
            </a:stretch>
          </a:blipFill>
        </p:spPr>
        <p:txBody>
          <a:bodyPr wrap="square" lIns="0" tIns="0" rIns="0" bIns="0" rtlCol="0"/>
          <a:lstStyle/>
          <a:p>
            <a:endParaRPr sz="1200"/>
          </a:p>
        </p:txBody>
      </p:sp>
      <p:sp>
        <p:nvSpPr>
          <p:cNvPr id="11" name="object 8">
            <a:extLst>
              <a:ext uri="{FF2B5EF4-FFF2-40B4-BE49-F238E27FC236}">
                <a16:creationId xmlns:a16="http://schemas.microsoft.com/office/drawing/2014/main" id="{49FD756A-6AFC-4A0F-B3BA-4E284B545CEA}"/>
              </a:ext>
            </a:extLst>
          </p:cNvPr>
          <p:cNvSpPr/>
          <p:nvPr/>
        </p:nvSpPr>
        <p:spPr>
          <a:xfrm>
            <a:off x="2590800" y="2191605"/>
            <a:ext cx="643467" cy="770467"/>
          </a:xfrm>
          <a:prstGeom prst="rect">
            <a:avLst/>
          </a:prstGeom>
          <a:blipFill>
            <a:blip r:embed="rId3" cstate="print"/>
            <a:stretch>
              <a:fillRect/>
            </a:stretch>
          </a:blipFill>
        </p:spPr>
        <p:txBody>
          <a:bodyPr wrap="square" lIns="0" tIns="0" rIns="0" bIns="0" rtlCol="0"/>
          <a:lstStyle/>
          <a:p>
            <a:endParaRPr sz="1200"/>
          </a:p>
        </p:txBody>
      </p:sp>
      <p:sp>
        <p:nvSpPr>
          <p:cNvPr id="12" name="object 9">
            <a:extLst>
              <a:ext uri="{FF2B5EF4-FFF2-40B4-BE49-F238E27FC236}">
                <a16:creationId xmlns:a16="http://schemas.microsoft.com/office/drawing/2014/main" id="{2020D831-521B-40CB-818C-2B7B3C6A69C1}"/>
              </a:ext>
            </a:extLst>
          </p:cNvPr>
          <p:cNvSpPr/>
          <p:nvPr/>
        </p:nvSpPr>
        <p:spPr>
          <a:xfrm>
            <a:off x="6339839" y="3522565"/>
            <a:ext cx="670560" cy="596053"/>
          </a:xfrm>
          <a:prstGeom prst="rect">
            <a:avLst/>
          </a:prstGeom>
          <a:blipFill>
            <a:blip r:embed="rId4" cstate="print"/>
            <a:stretch>
              <a:fillRect/>
            </a:stretch>
          </a:blipFill>
        </p:spPr>
        <p:txBody>
          <a:bodyPr wrap="square" lIns="0" tIns="0" rIns="0" bIns="0" rtlCol="0"/>
          <a:lstStyle/>
          <a:p>
            <a:endParaRPr sz="1200"/>
          </a:p>
        </p:txBody>
      </p:sp>
      <p:sp>
        <p:nvSpPr>
          <p:cNvPr id="13" name="object 10">
            <a:extLst>
              <a:ext uri="{FF2B5EF4-FFF2-40B4-BE49-F238E27FC236}">
                <a16:creationId xmlns:a16="http://schemas.microsoft.com/office/drawing/2014/main" id="{369E7147-5D3D-4BC9-BA65-83E1CE53F3C7}"/>
              </a:ext>
            </a:extLst>
          </p:cNvPr>
          <p:cNvSpPr/>
          <p:nvPr/>
        </p:nvSpPr>
        <p:spPr>
          <a:xfrm>
            <a:off x="985520" y="4387858"/>
            <a:ext cx="3840480" cy="2130213"/>
          </a:xfrm>
          <a:custGeom>
            <a:avLst/>
            <a:gdLst/>
            <a:ahLst/>
            <a:cxnLst/>
            <a:rect l="l" t="t" r="r" b="b"/>
            <a:pathLst>
              <a:path w="5760720" h="3195320">
                <a:moveTo>
                  <a:pt x="5760720" y="0"/>
                </a:moveTo>
                <a:lnTo>
                  <a:pt x="0" y="0"/>
                </a:lnTo>
                <a:lnTo>
                  <a:pt x="0" y="3195320"/>
                </a:lnTo>
                <a:lnTo>
                  <a:pt x="5760720" y="3195320"/>
                </a:lnTo>
                <a:lnTo>
                  <a:pt x="5760720" y="0"/>
                </a:lnTo>
                <a:close/>
              </a:path>
            </a:pathLst>
          </a:custGeom>
          <a:solidFill>
            <a:srgbClr val="F1F1F1"/>
          </a:solidFill>
        </p:spPr>
        <p:txBody>
          <a:bodyPr wrap="square" lIns="0" tIns="0" rIns="0" bIns="0" rtlCol="0"/>
          <a:lstStyle/>
          <a:p>
            <a:endParaRPr sz="1200"/>
          </a:p>
        </p:txBody>
      </p:sp>
      <p:sp>
        <p:nvSpPr>
          <p:cNvPr id="14" name="object 11">
            <a:extLst>
              <a:ext uri="{FF2B5EF4-FFF2-40B4-BE49-F238E27FC236}">
                <a16:creationId xmlns:a16="http://schemas.microsoft.com/office/drawing/2014/main" id="{754A4A25-A8CD-48BF-B66F-FF4A2EF3DCBA}"/>
              </a:ext>
            </a:extLst>
          </p:cNvPr>
          <p:cNvSpPr txBox="1"/>
          <p:nvPr/>
        </p:nvSpPr>
        <p:spPr>
          <a:xfrm>
            <a:off x="985520" y="3156805"/>
            <a:ext cx="3840480" cy="941710"/>
          </a:xfrm>
          <a:prstGeom prst="rect">
            <a:avLst/>
          </a:prstGeom>
          <a:solidFill>
            <a:srgbClr val="F1F1F1"/>
          </a:solidFill>
        </p:spPr>
        <p:txBody>
          <a:bodyPr vert="horz" wrap="square" lIns="0" tIns="2963" rIns="0" bIns="0" rtlCol="0">
            <a:spAutoFit/>
          </a:bodyPr>
          <a:lstStyle/>
          <a:p>
            <a:pPr>
              <a:spcBef>
                <a:spcPts val="23"/>
              </a:spcBef>
            </a:pPr>
            <a:endParaRPr sz="1300">
              <a:latin typeface="Times New Roman"/>
              <a:cs typeface="Times New Roman"/>
            </a:endParaRPr>
          </a:p>
          <a:p>
            <a:pPr marL="294654" marR="206174" algn="just"/>
            <a:r>
              <a:rPr sz="1200" spc="-3" dirty="0">
                <a:latin typeface="Century Gothic"/>
                <a:cs typeface="Century Gothic"/>
              </a:rPr>
              <a:t>El </a:t>
            </a:r>
            <a:r>
              <a:rPr sz="1200" spc="-7" dirty="0">
                <a:latin typeface="Century Gothic"/>
                <a:cs typeface="Century Gothic"/>
              </a:rPr>
              <a:t>Ejecutor </a:t>
            </a:r>
            <a:r>
              <a:rPr sz="1200" spc="7" dirty="0">
                <a:latin typeface="Century Gothic"/>
                <a:cs typeface="Century Gothic"/>
              </a:rPr>
              <a:t>de </a:t>
            </a:r>
            <a:r>
              <a:rPr sz="1200" spc="-3" dirty="0">
                <a:latin typeface="Century Gothic"/>
                <a:cs typeface="Century Gothic"/>
              </a:rPr>
              <a:t>obra debe presentar </a:t>
            </a:r>
            <a:r>
              <a:rPr sz="1200" spc="10" dirty="0">
                <a:latin typeface="Century Gothic"/>
                <a:cs typeface="Century Gothic"/>
              </a:rPr>
              <a:t>la  </a:t>
            </a:r>
            <a:r>
              <a:rPr sz="1200" spc="-3" dirty="0">
                <a:latin typeface="Century Gothic"/>
                <a:cs typeface="Century Gothic"/>
              </a:rPr>
              <a:t>respectiva garantía por el </a:t>
            </a:r>
            <a:r>
              <a:rPr sz="1200" dirty="0">
                <a:latin typeface="Century Gothic"/>
                <a:cs typeface="Century Gothic"/>
              </a:rPr>
              <a:t>mismo monto  </a:t>
            </a:r>
            <a:r>
              <a:rPr sz="1200" spc="-3" dirty="0">
                <a:latin typeface="Century Gothic"/>
                <a:cs typeface="Century Gothic"/>
              </a:rPr>
              <a:t>solicitado, así </a:t>
            </a:r>
            <a:r>
              <a:rPr sz="1200" spc="3" dirty="0">
                <a:latin typeface="Century Gothic"/>
                <a:cs typeface="Century Gothic"/>
              </a:rPr>
              <a:t>como </a:t>
            </a:r>
            <a:r>
              <a:rPr sz="1200" spc="-3" dirty="0">
                <a:latin typeface="Century Gothic"/>
                <a:cs typeface="Century Gothic"/>
              </a:rPr>
              <a:t>el comprobante </a:t>
            </a:r>
            <a:r>
              <a:rPr sz="1200" spc="17" dirty="0">
                <a:latin typeface="Century Gothic"/>
                <a:cs typeface="Century Gothic"/>
              </a:rPr>
              <a:t>de  </a:t>
            </a:r>
            <a:r>
              <a:rPr sz="1200" spc="-3" dirty="0">
                <a:latin typeface="Century Gothic"/>
                <a:cs typeface="Century Gothic"/>
              </a:rPr>
              <a:t>pago </a:t>
            </a:r>
            <a:r>
              <a:rPr sz="1200" spc="-7" dirty="0">
                <a:latin typeface="Century Gothic"/>
                <a:cs typeface="Century Gothic"/>
              </a:rPr>
              <a:t>correspondiente.</a:t>
            </a:r>
            <a:endParaRPr sz="1200">
              <a:latin typeface="Century Gothic"/>
              <a:cs typeface="Century Gothic"/>
            </a:endParaRPr>
          </a:p>
        </p:txBody>
      </p:sp>
      <p:sp>
        <p:nvSpPr>
          <p:cNvPr id="15" name="object 12">
            <a:extLst>
              <a:ext uri="{FF2B5EF4-FFF2-40B4-BE49-F238E27FC236}">
                <a16:creationId xmlns:a16="http://schemas.microsoft.com/office/drawing/2014/main" id="{C555F59C-2A45-4B9B-A723-6AB8C175C110}"/>
              </a:ext>
            </a:extLst>
          </p:cNvPr>
          <p:cNvSpPr txBox="1"/>
          <p:nvPr/>
        </p:nvSpPr>
        <p:spPr>
          <a:xfrm>
            <a:off x="1128014" y="4436287"/>
            <a:ext cx="440690" cy="193216"/>
          </a:xfrm>
          <a:prstGeom prst="rect">
            <a:avLst/>
          </a:prstGeom>
        </p:spPr>
        <p:txBody>
          <a:bodyPr vert="horz" wrap="square" lIns="0" tIns="8467" rIns="0" bIns="0" rtlCol="0">
            <a:spAutoFit/>
          </a:bodyPr>
          <a:lstStyle/>
          <a:p>
            <a:pPr>
              <a:spcBef>
                <a:spcPts val="67"/>
              </a:spcBef>
            </a:pPr>
            <a:r>
              <a:rPr sz="1200" b="1" spc="-7" dirty="0">
                <a:latin typeface="Century Gothic"/>
                <a:cs typeface="Century Gothic"/>
              </a:rPr>
              <a:t>P</a:t>
            </a:r>
            <a:r>
              <a:rPr sz="1200" b="1" spc="3" dirty="0">
                <a:latin typeface="Century Gothic"/>
                <a:cs typeface="Century Gothic"/>
              </a:rPr>
              <a:t>l</a:t>
            </a:r>
            <a:r>
              <a:rPr sz="1200" b="1" spc="-7" dirty="0">
                <a:latin typeface="Century Gothic"/>
                <a:cs typeface="Century Gothic"/>
              </a:rPr>
              <a:t>az</a:t>
            </a:r>
            <a:r>
              <a:rPr sz="1200" b="1" spc="3" dirty="0">
                <a:latin typeface="Century Gothic"/>
                <a:cs typeface="Century Gothic"/>
              </a:rPr>
              <a:t>o</a:t>
            </a:r>
            <a:r>
              <a:rPr sz="1200" b="1" dirty="0">
                <a:latin typeface="Century Gothic"/>
                <a:cs typeface="Century Gothic"/>
              </a:rPr>
              <a:t>:</a:t>
            </a:r>
            <a:endParaRPr sz="1200">
              <a:latin typeface="Century Gothic"/>
              <a:cs typeface="Century Gothic"/>
            </a:endParaRPr>
          </a:p>
        </p:txBody>
      </p:sp>
      <p:sp>
        <p:nvSpPr>
          <p:cNvPr id="16" name="object 13">
            <a:extLst>
              <a:ext uri="{FF2B5EF4-FFF2-40B4-BE49-F238E27FC236}">
                <a16:creationId xmlns:a16="http://schemas.microsoft.com/office/drawing/2014/main" id="{F5B3942B-36D7-481B-A0AE-E8D96728F1CD}"/>
              </a:ext>
            </a:extLst>
          </p:cNvPr>
          <p:cNvSpPr txBox="1"/>
          <p:nvPr/>
        </p:nvSpPr>
        <p:spPr>
          <a:xfrm>
            <a:off x="1128014" y="4802301"/>
            <a:ext cx="3352377" cy="562547"/>
          </a:xfrm>
          <a:prstGeom prst="rect">
            <a:avLst/>
          </a:prstGeom>
        </p:spPr>
        <p:txBody>
          <a:bodyPr vert="horz" wrap="square" lIns="0" tIns="8467" rIns="0" bIns="0" rtlCol="0">
            <a:spAutoFit/>
          </a:bodyPr>
          <a:lstStyle/>
          <a:p>
            <a:pPr marL="190933" marR="3387" indent="-190933">
              <a:spcBef>
                <a:spcPts val="67"/>
              </a:spcBef>
              <a:buFont typeface="Arial"/>
              <a:buChar char="•"/>
              <a:tabLst>
                <a:tab pos="190933" algn="l"/>
                <a:tab pos="191356" algn="l"/>
              </a:tabLst>
            </a:pPr>
            <a:r>
              <a:rPr sz="1200" b="1" dirty="0">
                <a:latin typeface="Century Gothic"/>
                <a:cs typeface="Century Gothic"/>
              </a:rPr>
              <a:t>Directo: </a:t>
            </a:r>
            <a:r>
              <a:rPr sz="1200" dirty="0">
                <a:latin typeface="Century Gothic"/>
                <a:cs typeface="Century Gothic"/>
              </a:rPr>
              <a:t>8 días </a:t>
            </a:r>
            <a:r>
              <a:rPr sz="1200" spc="-3" dirty="0">
                <a:latin typeface="Century Gothic"/>
                <a:cs typeface="Century Gothic"/>
              </a:rPr>
              <a:t>calendario </a:t>
            </a:r>
            <a:r>
              <a:rPr sz="1200" spc="-7" dirty="0">
                <a:latin typeface="Century Gothic"/>
                <a:cs typeface="Century Gothic"/>
              </a:rPr>
              <a:t>siguientes </a:t>
            </a:r>
            <a:r>
              <a:rPr sz="1200" dirty="0">
                <a:latin typeface="Century Gothic"/>
                <a:cs typeface="Century Gothic"/>
              </a:rPr>
              <a:t>de </a:t>
            </a:r>
            <a:r>
              <a:rPr sz="1200" spc="3" dirty="0">
                <a:latin typeface="Century Gothic"/>
                <a:cs typeface="Century Gothic"/>
              </a:rPr>
              <a:t>la  </a:t>
            </a:r>
            <a:r>
              <a:rPr sz="1200" spc="-3" dirty="0">
                <a:latin typeface="Century Gothic"/>
                <a:cs typeface="Century Gothic"/>
              </a:rPr>
              <a:t>aprobación </a:t>
            </a:r>
            <a:r>
              <a:rPr sz="1200" dirty="0">
                <a:latin typeface="Century Gothic"/>
                <a:cs typeface="Century Gothic"/>
              </a:rPr>
              <a:t>de </a:t>
            </a:r>
            <a:r>
              <a:rPr sz="1200" spc="3" dirty="0">
                <a:latin typeface="Century Gothic"/>
                <a:cs typeface="Century Gothic"/>
              </a:rPr>
              <a:t>la </a:t>
            </a:r>
            <a:r>
              <a:rPr sz="1200" dirty="0">
                <a:latin typeface="Century Gothic"/>
                <a:cs typeface="Century Gothic"/>
              </a:rPr>
              <a:t>ampliación</a:t>
            </a:r>
            <a:r>
              <a:rPr sz="1200" spc="-50" dirty="0">
                <a:latin typeface="Century Gothic"/>
                <a:cs typeface="Century Gothic"/>
              </a:rPr>
              <a:t> </a:t>
            </a:r>
            <a:r>
              <a:rPr sz="1200" spc="-7" dirty="0">
                <a:latin typeface="Century Gothic"/>
                <a:cs typeface="Century Gothic"/>
              </a:rPr>
              <a:t>excepcional  </a:t>
            </a:r>
            <a:r>
              <a:rPr sz="1200" dirty="0">
                <a:latin typeface="Century Gothic"/>
                <a:cs typeface="Century Gothic"/>
              </a:rPr>
              <a:t>de </a:t>
            </a:r>
            <a:r>
              <a:rPr sz="1200" spc="-3" dirty="0">
                <a:latin typeface="Century Gothic"/>
                <a:cs typeface="Century Gothic"/>
              </a:rPr>
              <a:t>plazo.</a:t>
            </a:r>
            <a:endParaRPr sz="1200">
              <a:latin typeface="Century Gothic"/>
              <a:cs typeface="Century Gothic"/>
            </a:endParaRPr>
          </a:p>
        </p:txBody>
      </p:sp>
      <p:sp>
        <p:nvSpPr>
          <p:cNvPr id="17" name="object 14">
            <a:extLst>
              <a:ext uri="{FF2B5EF4-FFF2-40B4-BE49-F238E27FC236}">
                <a16:creationId xmlns:a16="http://schemas.microsoft.com/office/drawing/2014/main" id="{71496247-7EF7-4F0E-8795-B22A970F4B1F}"/>
              </a:ext>
            </a:extLst>
          </p:cNvPr>
          <p:cNvSpPr txBox="1"/>
          <p:nvPr/>
        </p:nvSpPr>
        <p:spPr>
          <a:xfrm>
            <a:off x="1128013" y="5533991"/>
            <a:ext cx="3495887" cy="931879"/>
          </a:xfrm>
          <a:prstGeom prst="rect">
            <a:avLst/>
          </a:prstGeom>
        </p:spPr>
        <p:txBody>
          <a:bodyPr vert="horz" wrap="square" lIns="0" tIns="8467" rIns="0" bIns="0" rtlCol="0">
            <a:spAutoFit/>
          </a:bodyPr>
          <a:lstStyle/>
          <a:p>
            <a:pPr marL="191356" marR="3387" indent="-191356" algn="just">
              <a:spcBef>
                <a:spcPts val="67"/>
              </a:spcBef>
              <a:buFont typeface="Arial"/>
              <a:buChar char="•"/>
              <a:tabLst>
                <a:tab pos="191356" algn="l"/>
              </a:tabLst>
            </a:pPr>
            <a:r>
              <a:rPr sz="1200" b="1" spc="-3" dirty="0">
                <a:latin typeface="Century Gothic"/>
                <a:cs typeface="Century Gothic"/>
              </a:rPr>
              <a:t>Adquisición de materiales </a:t>
            </a:r>
            <a:r>
              <a:rPr sz="1200" b="1" dirty="0">
                <a:latin typeface="Century Gothic"/>
                <a:cs typeface="Century Gothic"/>
              </a:rPr>
              <a:t>e </a:t>
            </a:r>
            <a:r>
              <a:rPr sz="1200" b="1" spc="-3" dirty="0">
                <a:latin typeface="Century Gothic"/>
                <a:cs typeface="Century Gothic"/>
              </a:rPr>
              <a:t>insumos:  </a:t>
            </a:r>
            <a:r>
              <a:rPr sz="1200" spc="-3" dirty="0">
                <a:latin typeface="Century Gothic"/>
                <a:cs typeface="Century Gothic"/>
              </a:rPr>
              <a:t>Presentar </a:t>
            </a:r>
            <a:r>
              <a:rPr sz="1200" dirty="0">
                <a:latin typeface="Century Gothic"/>
                <a:cs typeface="Century Gothic"/>
              </a:rPr>
              <a:t>su </a:t>
            </a:r>
            <a:r>
              <a:rPr sz="1200" spc="-3" dirty="0">
                <a:latin typeface="Century Gothic"/>
                <a:cs typeface="Century Gothic"/>
              </a:rPr>
              <a:t>solicitud cuando corresponda  en relación al calendario </a:t>
            </a:r>
            <a:r>
              <a:rPr sz="1200" dirty="0">
                <a:latin typeface="Century Gothic"/>
                <a:cs typeface="Century Gothic"/>
              </a:rPr>
              <a:t>de </a:t>
            </a:r>
            <a:r>
              <a:rPr sz="1200" spc="-3" dirty="0">
                <a:latin typeface="Century Gothic"/>
                <a:cs typeface="Century Gothic"/>
              </a:rPr>
              <a:t>avance </a:t>
            </a:r>
            <a:r>
              <a:rPr sz="1200" spc="3" dirty="0">
                <a:latin typeface="Century Gothic"/>
                <a:cs typeface="Century Gothic"/>
              </a:rPr>
              <a:t>de  </a:t>
            </a:r>
            <a:r>
              <a:rPr sz="1200" spc="-3" dirty="0">
                <a:latin typeface="Century Gothic"/>
                <a:cs typeface="Century Gothic"/>
              </a:rPr>
              <a:t>obra actualizado, </a:t>
            </a:r>
            <a:r>
              <a:rPr sz="1200" dirty="0">
                <a:latin typeface="Century Gothic"/>
                <a:cs typeface="Century Gothic"/>
              </a:rPr>
              <a:t>y </a:t>
            </a:r>
            <a:r>
              <a:rPr sz="1200" spc="-3" dirty="0">
                <a:latin typeface="Century Gothic"/>
                <a:cs typeface="Century Gothic"/>
              </a:rPr>
              <a:t>el nuevo calendario </a:t>
            </a:r>
            <a:r>
              <a:rPr sz="1200" spc="17" dirty="0">
                <a:latin typeface="Century Gothic"/>
                <a:cs typeface="Century Gothic"/>
              </a:rPr>
              <a:t>de  </a:t>
            </a:r>
            <a:r>
              <a:rPr sz="1200" spc="-3" dirty="0">
                <a:latin typeface="Century Gothic"/>
                <a:cs typeface="Century Gothic"/>
              </a:rPr>
              <a:t>adquisición.</a:t>
            </a:r>
            <a:endParaRPr sz="1200">
              <a:latin typeface="Century Gothic"/>
              <a:cs typeface="Century Gothic"/>
            </a:endParaRPr>
          </a:p>
        </p:txBody>
      </p:sp>
      <p:sp>
        <p:nvSpPr>
          <p:cNvPr id="18" name="object 15">
            <a:extLst>
              <a:ext uri="{FF2B5EF4-FFF2-40B4-BE49-F238E27FC236}">
                <a16:creationId xmlns:a16="http://schemas.microsoft.com/office/drawing/2014/main" id="{ED6310A6-9E24-4B91-BFBA-A42C9717AA68}"/>
              </a:ext>
            </a:extLst>
          </p:cNvPr>
          <p:cNvSpPr txBox="1"/>
          <p:nvPr/>
        </p:nvSpPr>
        <p:spPr>
          <a:xfrm>
            <a:off x="4916762" y="1821505"/>
            <a:ext cx="1954953" cy="593624"/>
          </a:xfrm>
          <a:prstGeom prst="rect">
            <a:avLst/>
          </a:prstGeom>
        </p:spPr>
        <p:txBody>
          <a:bodyPr vert="horz" wrap="square" lIns="0" tIns="92710" rIns="0" bIns="0" rtlCol="0">
            <a:spAutoFit/>
          </a:bodyPr>
          <a:lstStyle/>
          <a:p>
            <a:pPr marL="847" algn="ctr">
              <a:spcBef>
                <a:spcPts val="730"/>
              </a:spcBef>
            </a:pPr>
            <a:r>
              <a:rPr sz="1333" dirty="0">
                <a:solidFill>
                  <a:srgbClr val="18354F"/>
                </a:solidFill>
                <a:latin typeface="Century Gothic"/>
                <a:cs typeface="Century Gothic"/>
              </a:rPr>
              <a:t>Plazo</a:t>
            </a:r>
            <a:r>
              <a:rPr sz="1333" spc="-23" dirty="0">
                <a:solidFill>
                  <a:srgbClr val="18354F"/>
                </a:solidFill>
                <a:latin typeface="Century Gothic"/>
                <a:cs typeface="Century Gothic"/>
              </a:rPr>
              <a:t> </a:t>
            </a:r>
            <a:r>
              <a:rPr sz="1333" dirty="0">
                <a:solidFill>
                  <a:srgbClr val="18354F"/>
                </a:solidFill>
                <a:latin typeface="Century Gothic"/>
                <a:cs typeface="Century Gothic"/>
              </a:rPr>
              <a:t>:</a:t>
            </a:r>
            <a:endParaRPr sz="1333">
              <a:latin typeface="Century Gothic"/>
              <a:cs typeface="Century Gothic"/>
            </a:endParaRPr>
          </a:p>
          <a:p>
            <a:pPr algn="ctr">
              <a:spcBef>
                <a:spcPts val="667"/>
              </a:spcBef>
            </a:pPr>
            <a:r>
              <a:rPr sz="1333" spc="-10" dirty="0">
                <a:solidFill>
                  <a:srgbClr val="18354F"/>
                </a:solidFill>
                <a:latin typeface="Century Gothic"/>
                <a:cs typeface="Century Gothic"/>
              </a:rPr>
              <a:t>Hasta </a:t>
            </a:r>
            <a:r>
              <a:rPr sz="1333" dirty="0">
                <a:solidFill>
                  <a:srgbClr val="18354F"/>
                </a:solidFill>
                <a:latin typeface="Century Gothic"/>
                <a:cs typeface="Century Gothic"/>
              </a:rPr>
              <a:t>7 </a:t>
            </a:r>
            <a:r>
              <a:rPr sz="1333" spc="3" dirty="0">
                <a:solidFill>
                  <a:srgbClr val="18354F"/>
                </a:solidFill>
                <a:latin typeface="Century Gothic"/>
                <a:cs typeface="Century Gothic"/>
              </a:rPr>
              <a:t>días</a:t>
            </a:r>
            <a:r>
              <a:rPr sz="1333" spc="-27" dirty="0">
                <a:solidFill>
                  <a:srgbClr val="18354F"/>
                </a:solidFill>
                <a:latin typeface="Century Gothic"/>
                <a:cs typeface="Century Gothic"/>
              </a:rPr>
              <a:t> </a:t>
            </a:r>
            <a:r>
              <a:rPr sz="1333" dirty="0">
                <a:solidFill>
                  <a:srgbClr val="18354F"/>
                </a:solidFill>
                <a:latin typeface="Century Gothic"/>
                <a:cs typeface="Century Gothic"/>
              </a:rPr>
              <a:t>calendario</a:t>
            </a:r>
            <a:endParaRPr sz="1333">
              <a:latin typeface="Century Gothic"/>
              <a:cs typeface="Century Gothic"/>
            </a:endParaRPr>
          </a:p>
        </p:txBody>
      </p:sp>
      <p:sp>
        <p:nvSpPr>
          <p:cNvPr id="19" name="object 16">
            <a:extLst>
              <a:ext uri="{FF2B5EF4-FFF2-40B4-BE49-F238E27FC236}">
                <a16:creationId xmlns:a16="http://schemas.microsoft.com/office/drawing/2014/main" id="{461BB1C3-2F81-4301-A701-B2AFA6FD3692}"/>
              </a:ext>
            </a:extLst>
          </p:cNvPr>
          <p:cNvSpPr txBox="1"/>
          <p:nvPr/>
        </p:nvSpPr>
        <p:spPr>
          <a:xfrm>
            <a:off x="2125557" y="1502842"/>
            <a:ext cx="1425363" cy="565924"/>
          </a:xfrm>
          <a:prstGeom prst="rect">
            <a:avLst/>
          </a:prstGeom>
        </p:spPr>
        <p:txBody>
          <a:bodyPr vert="horz" wrap="square" lIns="0" tIns="5080" rIns="0" bIns="0" rtlCol="0">
            <a:spAutoFit/>
          </a:bodyPr>
          <a:lstStyle/>
          <a:p>
            <a:pPr marL="237079" marR="3387" indent="-228611">
              <a:lnSpc>
                <a:spcPct val="101200"/>
              </a:lnSpc>
              <a:spcBef>
                <a:spcPts val="40"/>
              </a:spcBef>
              <a:tabLst>
                <a:tab pos="1202750" algn="l"/>
              </a:tabLst>
            </a:pPr>
            <a:r>
              <a:rPr sz="1867" b="1" spc="-3" dirty="0">
                <a:solidFill>
                  <a:srgbClr val="18354F"/>
                </a:solidFill>
                <a:latin typeface="Century Gothic"/>
                <a:cs typeface="Century Gothic"/>
              </a:rPr>
              <a:t>Pre</a:t>
            </a:r>
            <a:r>
              <a:rPr sz="1867" b="1" spc="3" dirty="0">
                <a:solidFill>
                  <a:srgbClr val="18354F"/>
                </a:solidFill>
                <a:latin typeface="Century Gothic"/>
                <a:cs typeface="Century Gothic"/>
              </a:rPr>
              <a:t>s</a:t>
            </a:r>
            <a:r>
              <a:rPr sz="1867" b="1" spc="-3" dirty="0">
                <a:solidFill>
                  <a:srgbClr val="18354F"/>
                </a:solidFill>
                <a:latin typeface="Century Gothic"/>
                <a:cs typeface="Century Gothic"/>
              </a:rPr>
              <a:t>enta</a:t>
            </a:r>
            <a:r>
              <a:rPr sz="1867" b="1" dirty="0">
                <a:solidFill>
                  <a:srgbClr val="18354F"/>
                </a:solidFill>
                <a:latin typeface="Century Gothic"/>
                <a:cs typeface="Century Gothic"/>
              </a:rPr>
              <a:t>r	la  solicitud</a:t>
            </a:r>
            <a:endParaRPr sz="1867">
              <a:latin typeface="Century Gothic"/>
              <a:cs typeface="Century Gothic"/>
            </a:endParaRPr>
          </a:p>
        </p:txBody>
      </p:sp>
      <p:sp>
        <p:nvSpPr>
          <p:cNvPr id="20" name="object 17">
            <a:extLst>
              <a:ext uri="{FF2B5EF4-FFF2-40B4-BE49-F238E27FC236}">
                <a16:creationId xmlns:a16="http://schemas.microsoft.com/office/drawing/2014/main" id="{5AF31D93-0495-476D-8E8D-FC2B64ABEDDB}"/>
              </a:ext>
            </a:extLst>
          </p:cNvPr>
          <p:cNvSpPr txBox="1"/>
          <p:nvPr/>
        </p:nvSpPr>
        <p:spPr>
          <a:xfrm>
            <a:off x="7245350" y="1502842"/>
            <a:ext cx="2771140" cy="583194"/>
          </a:xfrm>
          <a:prstGeom prst="rect">
            <a:avLst/>
          </a:prstGeom>
        </p:spPr>
        <p:txBody>
          <a:bodyPr vert="horz" wrap="square" lIns="0" tIns="8467" rIns="0" bIns="0" rtlCol="0">
            <a:spAutoFit/>
          </a:bodyPr>
          <a:lstStyle/>
          <a:p>
            <a:pPr marL="59270">
              <a:spcBef>
                <a:spcPts val="67"/>
              </a:spcBef>
            </a:pPr>
            <a:r>
              <a:rPr sz="1867" b="1" dirty="0">
                <a:solidFill>
                  <a:srgbClr val="18354F"/>
                </a:solidFill>
                <a:latin typeface="Century Gothic"/>
                <a:cs typeface="Century Gothic"/>
              </a:rPr>
              <a:t>Emitir</a:t>
            </a:r>
            <a:r>
              <a:rPr sz="1867" b="1" spc="-30" dirty="0">
                <a:solidFill>
                  <a:srgbClr val="18354F"/>
                </a:solidFill>
                <a:latin typeface="Century Gothic"/>
                <a:cs typeface="Century Gothic"/>
              </a:rPr>
              <a:t> </a:t>
            </a:r>
            <a:r>
              <a:rPr sz="1867" b="1" spc="-3" dirty="0">
                <a:solidFill>
                  <a:srgbClr val="18354F"/>
                </a:solidFill>
                <a:latin typeface="Century Gothic"/>
                <a:cs typeface="Century Gothic"/>
              </a:rPr>
              <a:t>pronunciamiento</a:t>
            </a:r>
            <a:endParaRPr sz="1867">
              <a:latin typeface="Century Gothic"/>
              <a:cs typeface="Century Gothic"/>
            </a:endParaRPr>
          </a:p>
          <a:p>
            <a:pPr marL="8467">
              <a:spcBef>
                <a:spcPts val="27"/>
              </a:spcBef>
            </a:pPr>
            <a:r>
              <a:rPr sz="1867" b="1" spc="-3" dirty="0">
                <a:solidFill>
                  <a:srgbClr val="18354F"/>
                </a:solidFill>
                <a:latin typeface="Century Gothic"/>
                <a:cs typeface="Century Gothic"/>
              </a:rPr>
              <a:t>¿Se aprobó </a:t>
            </a:r>
            <a:r>
              <a:rPr sz="1867" b="1" dirty="0">
                <a:solidFill>
                  <a:srgbClr val="18354F"/>
                </a:solidFill>
                <a:latin typeface="Century Gothic"/>
                <a:cs typeface="Century Gothic"/>
              </a:rPr>
              <a:t>la</a:t>
            </a:r>
            <a:r>
              <a:rPr sz="1867" b="1" spc="-33" dirty="0">
                <a:solidFill>
                  <a:srgbClr val="18354F"/>
                </a:solidFill>
                <a:latin typeface="Century Gothic"/>
                <a:cs typeface="Century Gothic"/>
              </a:rPr>
              <a:t> </a:t>
            </a:r>
            <a:r>
              <a:rPr sz="1867" b="1" dirty="0">
                <a:solidFill>
                  <a:srgbClr val="18354F"/>
                </a:solidFill>
                <a:latin typeface="Century Gothic"/>
                <a:cs typeface="Century Gothic"/>
              </a:rPr>
              <a:t>solicitud?</a:t>
            </a:r>
            <a:endParaRPr sz="1867">
              <a:latin typeface="Century Gothic"/>
              <a:cs typeface="Century Gothic"/>
            </a:endParaRPr>
          </a:p>
        </p:txBody>
      </p:sp>
      <p:sp>
        <p:nvSpPr>
          <p:cNvPr id="21" name="object 18">
            <a:extLst>
              <a:ext uri="{FF2B5EF4-FFF2-40B4-BE49-F238E27FC236}">
                <a16:creationId xmlns:a16="http://schemas.microsoft.com/office/drawing/2014/main" id="{60330CFC-9E4D-4CF7-81AB-EA917F9ADBBE}"/>
              </a:ext>
            </a:extLst>
          </p:cNvPr>
          <p:cNvSpPr txBox="1"/>
          <p:nvPr/>
        </p:nvSpPr>
        <p:spPr>
          <a:xfrm>
            <a:off x="6858000" y="4684192"/>
            <a:ext cx="3479800" cy="1712007"/>
          </a:xfrm>
          <a:prstGeom prst="rect">
            <a:avLst/>
          </a:prstGeom>
          <a:ln w="10160">
            <a:solidFill>
              <a:srgbClr val="000000"/>
            </a:solidFill>
          </a:ln>
        </p:spPr>
        <p:txBody>
          <a:bodyPr vert="horz" wrap="square" lIns="0" tIns="3810" rIns="0" bIns="0" rtlCol="0">
            <a:spAutoFit/>
          </a:bodyPr>
          <a:lstStyle/>
          <a:p>
            <a:pPr>
              <a:spcBef>
                <a:spcPts val="30"/>
              </a:spcBef>
            </a:pPr>
            <a:endParaRPr sz="1533">
              <a:latin typeface="Times New Roman"/>
              <a:cs typeface="Times New Roman"/>
            </a:endParaRPr>
          </a:p>
          <a:p>
            <a:pPr marL="366625"/>
            <a:r>
              <a:rPr sz="1200" spc="-3" dirty="0">
                <a:latin typeface="Century Gothic"/>
                <a:cs typeface="Century Gothic"/>
              </a:rPr>
              <a:t>Las solicitudes </a:t>
            </a:r>
            <a:r>
              <a:rPr sz="1200" dirty="0">
                <a:latin typeface="Century Gothic"/>
                <a:cs typeface="Century Gothic"/>
              </a:rPr>
              <a:t>de </a:t>
            </a:r>
            <a:r>
              <a:rPr sz="1200" spc="-3" dirty="0">
                <a:latin typeface="Century Gothic"/>
                <a:cs typeface="Century Gothic"/>
              </a:rPr>
              <a:t>adelantos</a:t>
            </a:r>
            <a:r>
              <a:rPr sz="1200" spc="127" dirty="0">
                <a:latin typeface="Century Gothic"/>
                <a:cs typeface="Century Gothic"/>
              </a:rPr>
              <a:t> </a:t>
            </a:r>
            <a:r>
              <a:rPr sz="1200" dirty="0">
                <a:latin typeface="Century Gothic"/>
                <a:cs typeface="Century Gothic"/>
              </a:rPr>
              <a:t>se </a:t>
            </a:r>
            <a:r>
              <a:rPr sz="1200" spc="-3" dirty="0">
                <a:latin typeface="Century Gothic"/>
                <a:cs typeface="Century Gothic"/>
              </a:rPr>
              <a:t>darán</a:t>
            </a:r>
            <a:endParaRPr sz="1200">
              <a:latin typeface="Century Gothic"/>
              <a:cs typeface="Century Gothic"/>
            </a:endParaRPr>
          </a:p>
          <a:p>
            <a:pPr marL="366625">
              <a:spcBef>
                <a:spcPts val="3"/>
              </a:spcBef>
            </a:pPr>
            <a:r>
              <a:rPr sz="1200" dirty="0">
                <a:latin typeface="Century Gothic"/>
                <a:cs typeface="Century Gothic"/>
              </a:rPr>
              <a:t>de </a:t>
            </a:r>
            <a:r>
              <a:rPr sz="1200" spc="3" dirty="0">
                <a:latin typeface="Century Gothic"/>
                <a:cs typeface="Century Gothic"/>
              </a:rPr>
              <a:t>la </a:t>
            </a:r>
            <a:r>
              <a:rPr sz="1200" spc="-7" dirty="0">
                <a:latin typeface="Century Gothic"/>
                <a:cs typeface="Century Gothic"/>
              </a:rPr>
              <a:t>siguiente</a:t>
            </a:r>
            <a:r>
              <a:rPr sz="1200" spc="17" dirty="0">
                <a:latin typeface="Century Gothic"/>
                <a:cs typeface="Century Gothic"/>
              </a:rPr>
              <a:t> </a:t>
            </a:r>
            <a:r>
              <a:rPr sz="1200" spc="-3" dirty="0">
                <a:latin typeface="Century Gothic"/>
                <a:cs typeface="Century Gothic"/>
              </a:rPr>
              <a:t>manera:</a:t>
            </a:r>
            <a:endParaRPr sz="1200">
              <a:latin typeface="Century Gothic"/>
              <a:cs typeface="Century Gothic"/>
            </a:endParaRPr>
          </a:p>
          <a:p>
            <a:pPr>
              <a:spcBef>
                <a:spcPts val="7"/>
              </a:spcBef>
            </a:pPr>
            <a:endParaRPr sz="1167">
              <a:latin typeface="Century Gothic"/>
              <a:cs typeface="Century Gothic"/>
            </a:endParaRPr>
          </a:p>
          <a:p>
            <a:pPr marL="595236" marR="247239" indent="-228611" algn="just">
              <a:spcBef>
                <a:spcPts val="3"/>
              </a:spcBef>
              <a:buFont typeface="Arial"/>
              <a:buChar char="•"/>
              <a:tabLst>
                <a:tab pos="595659" algn="l"/>
              </a:tabLst>
            </a:pPr>
            <a:r>
              <a:rPr sz="1200" b="1" dirty="0">
                <a:latin typeface="Century Gothic"/>
                <a:cs typeface="Century Gothic"/>
              </a:rPr>
              <a:t>Directos: </a:t>
            </a:r>
            <a:r>
              <a:rPr sz="1200" spc="-7" dirty="0">
                <a:latin typeface="Century Gothic"/>
                <a:cs typeface="Century Gothic"/>
              </a:rPr>
              <a:t>hasta </a:t>
            </a:r>
            <a:r>
              <a:rPr sz="1200" spc="-3" dirty="0">
                <a:latin typeface="Century Gothic"/>
                <a:cs typeface="Century Gothic"/>
              </a:rPr>
              <a:t>el </a:t>
            </a:r>
            <a:r>
              <a:rPr sz="1200" dirty="0">
                <a:latin typeface="Century Gothic"/>
                <a:cs typeface="Century Gothic"/>
              </a:rPr>
              <a:t>15% </a:t>
            </a:r>
            <a:r>
              <a:rPr sz="1200" spc="-3" dirty="0">
                <a:latin typeface="Century Gothic"/>
                <a:cs typeface="Century Gothic"/>
              </a:rPr>
              <a:t>del </a:t>
            </a:r>
            <a:r>
              <a:rPr sz="1200" dirty="0">
                <a:latin typeface="Century Gothic"/>
                <a:cs typeface="Century Gothic"/>
              </a:rPr>
              <a:t>monto  </a:t>
            </a:r>
            <a:r>
              <a:rPr sz="1200" spc="-3" dirty="0">
                <a:latin typeface="Century Gothic"/>
                <a:cs typeface="Century Gothic"/>
              </a:rPr>
              <a:t>del </a:t>
            </a:r>
            <a:r>
              <a:rPr sz="1200" spc="-10" dirty="0">
                <a:latin typeface="Century Gothic"/>
                <a:cs typeface="Century Gothic"/>
              </a:rPr>
              <a:t>contrato</a:t>
            </a:r>
            <a:r>
              <a:rPr sz="1200" spc="57" dirty="0">
                <a:latin typeface="Century Gothic"/>
                <a:cs typeface="Century Gothic"/>
              </a:rPr>
              <a:t> </a:t>
            </a:r>
            <a:r>
              <a:rPr sz="1200" spc="-3" dirty="0">
                <a:latin typeface="Century Gothic"/>
                <a:cs typeface="Century Gothic"/>
              </a:rPr>
              <a:t>original</a:t>
            </a:r>
            <a:endParaRPr sz="1200">
              <a:latin typeface="Century Gothic"/>
              <a:cs typeface="Century Gothic"/>
            </a:endParaRPr>
          </a:p>
          <a:p>
            <a:pPr marL="595236" marR="246392" indent="-228611" algn="just">
              <a:buFont typeface="Arial"/>
              <a:buChar char="•"/>
              <a:tabLst>
                <a:tab pos="595659" algn="l"/>
              </a:tabLst>
            </a:pPr>
            <a:r>
              <a:rPr sz="1200" b="1" spc="-3" dirty="0">
                <a:latin typeface="Century Gothic"/>
                <a:cs typeface="Century Gothic"/>
              </a:rPr>
              <a:t>Adquisición de materiales </a:t>
            </a:r>
            <a:r>
              <a:rPr sz="1200" b="1" dirty="0">
                <a:latin typeface="Century Gothic"/>
                <a:cs typeface="Century Gothic"/>
              </a:rPr>
              <a:t>e  </a:t>
            </a:r>
            <a:r>
              <a:rPr sz="1200" b="1" spc="-3" dirty="0">
                <a:latin typeface="Century Gothic"/>
                <a:cs typeface="Century Gothic"/>
              </a:rPr>
              <a:t>insumos: </a:t>
            </a:r>
            <a:r>
              <a:rPr sz="1200" spc="-7" dirty="0">
                <a:latin typeface="Century Gothic"/>
                <a:cs typeface="Century Gothic"/>
              </a:rPr>
              <a:t>hasta </a:t>
            </a:r>
            <a:r>
              <a:rPr sz="1200" spc="-3" dirty="0">
                <a:latin typeface="Century Gothic"/>
                <a:cs typeface="Century Gothic"/>
              </a:rPr>
              <a:t>el </a:t>
            </a:r>
            <a:r>
              <a:rPr sz="1200" dirty="0">
                <a:latin typeface="Century Gothic"/>
                <a:cs typeface="Century Gothic"/>
              </a:rPr>
              <a:t>25% </a:t>
            </a:r>
            <a:r>
              <a:rPr sz="1200" spc="-3" dirty="0">
                <a:latin typeface="Century Gothic"/>
                <a:cs typeface="Century Gothic"/>
              </a:rPr>
              <a:t>del monto  del </a:t>
            </a:r>
            <a:r>
              <a:rPr sz="1200" spc="-10" dirty="0">
                <a:latin typeface="Century Gothic"/>
                <a:cs typeface="Century Gothic"/>
              </a:rPr>
              <a:t>contrato</a:t>
            </a:r>
            <a:r>
              <a:rPr sz="1200" spc="57" dirty="0">
                <a:latin typeface="Century Gothic"/>
                <a:cs typeface="Century Gothic"/>
              </a:rPr>
              <a:t> </a:t>
            </a:r>
            <a:r>
              <a:rPr sz="1200" spc="-3" dirty="0">
                <a:latin typeface="Century Gothic"/>
                <a:cs typeface="Century Gothic"/>
              </a:rPr>
              <a:t>original</a:t>
            </a:r>
            <a:endParaRPr sz="1200">
              <a:latin typeface="Century Gothic"/>
              <a:cs typeface="Century Gothic"/>
            </a:endParaRPr>
          </a:p>
        </p:txBody>
      </p:sp>
    </p:spTree>
    <p:extLst>
      <p:ext uri="{BB962C8B-B14F-4D97-AF65-F5344CB8AC3E}">
        <p14:creationId xmlns:p14="http://schemas.microsoft.com/office/powerpoint/2010/main" val="2841998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184400" y="3034453"/>
            <a:ext cx="4758267" cy="13547"/>
          </a:xfrm>
          <a:custGeom>
            <a:avLst/>
            <a:gdLst/>
            <a:ahLst/>
            <a:cxnLst/>
            <a:rect l="l" t="t" r="r" b="b"/>
            <a:pathLst>
              <a:path w="7137400" h="20320">
                <a:moveTo>
                  <a:pt x="0" y="19812"/>
                </a:moveTo>
                <a:lnTo>
                  <a:pt x="7137400" y="0"/>
                </a:lnTo>
              </a:path>
            </a:pathLst>
          </a:custGeom>
          <a:ln w="10160">
            <a:solidFill>
              <a:srgbClr val="7E7E7E"/>
            </a:solidFill>
          </a:ln>
        </p:spPr>
        <p:txBody>
          <a:bodyPr wrap="square" lIns="0" tIns="0" rIns="0" bIns="0" rtlCol="0"/>
          <a:lstStyle/>
          <a:p>
            <a:endParaRPr sz="1200"/>
          </a:p>
        </p:txBody>
      </p:sp>
      <p:sp>
        <p:nvSpPr>
          <p:cNvPr id="3" name="object 3"/>
          <p:cNvSpPr/>
          <p:nvPr/>
        </p:nvSpPr>
        <p:spPr>
          <a:xfrm>
            <a:off x="5334000" y="3584786"/>
            <a:ext cx="3352800" cy="914400"/>
          </a:xfrm>
          <a:custGeom>
            <a:avLst/>
            <a:gdLst/>
            <a:ahLst/>
            <a:cxnLst/>
            <a:rect l="l" t="t" r="r" b="b"/>
            <a:pathLst>
              <a:path w="5029200" h="1371600">
                <a:moveTo>
                  <a:pt x="5029200" y="0"/>
                </a:moveTo>
                <a:lnTo>
                  <a:pt x="0" y="0"/>
                </a:lnTo>
                <a:lnTo>
                  <a:pt x="0" y="1371600"/>
                </a:lnTo>
                <a:lnTo>
                  <a:pt x="5029200" y="1371600"/>
                </a:lnTo>
                <a:lnTo>
                  <a:pt x="5029200" y="0"/>
                </a:lnTo>
                <a:close/>
              </a:path>
            </a:pathLst>
          </a:custGeom>
          <a:solidFill>
            <a:srgbClr val="F1F1F1"/>
          </a:solidFill>
        </p:spPr>
        <p:txBody>
          <a:bodyPr wrap="square" lIns="0" tIns="0" rIns="0" bIns="0" rtlCol="0"/>
          <a:lstStyle/>
          <a:p>
            <a:endParaRPr sz="1200"/>
          </a:p>
        </p:txBody>
      </p:sp>
      <p:sp>
        <p:nvSpPr>
          <p:cNvPr id="4" name="object 4"/>
          <p:cNvSpPr txBox="1"/>
          <p:nvPr/>
        </p:nvSpPr>
        <p:spPr>
          <a:xfrm>
            <a:off x="1387094" y="1966129"/>
            <a:ext cx="1426633" cy="565924"/>
          </a:xfrm>
          <a:prstGeom prst="rect">
            <a:avLst/>
          </a:prstGeom>
        </p:spPr>
        <p:txBody>
          <a:bodyPr vert="horz" wrap="square" lIns="0" tIns="5080" rIns="0" bIns="0" rtlCol="0">
            <a:spAutoFit/>
          </a:bodyPr>
          <a:lstStyle/>
          <a:p>
            <a:pPr marL="237079" marR="3387" indent="-229035">
              <a:lnSpc>
                <a:spcPct val="101200"/>
              </a:lnSpc>
              <a:spcBef>
                <a:spcPts val="40"/>
              </a:spcBef>
              <a:tabLst>
                <a:tab pos="1204020" algn="l"/>
              </a:tabLst>
            </a:pPr>
            <a:r>
              <a:rPr sz="1867" b="1" spc="-3" dirty="0">
                <a:solidFill>
                  <a:srgbClr val="18354F"/>
                </a:solidFill>
                <a:latin typeface="Century Gothic"/>
                <a:cs typeface="Century Gothic"/>
              </a:rPr>
              <a:t>Pr</a:t>
            </a:r>
            <a:r>
              <a:rPr sz="1867" b="1" spc="3" dirty="0">
                <a:solidFill>
                  <a:srgbClr val="18354F"/>
                </a:solidFill>
                <a:latin typeface="Century Gothic"/>
                <a:cs typeface="Century Gothic"/>
              </a:rPr>
              <a:t>ese</a:t>
            </a:r>
            <a:r>
              <a:rPr sz="1867" b="1" spc="-3" dirty="0">
                <a:solidFill>
                  <a:srgbClr val="18354F"/>
                </a:solidFill>
                <a:latin typeface="Century Gothic"/>
                <a:cs typeface="Century Gothic"/>
              </a:rPr>
              <a:t>nta</a:t>
            </a:r>
            <a:r>
              <a:rPr sz="1867" b="1" dirty="0">
                <a:solidFill>
                  <a:srgbClr val="18354F"/>
                </a:solidFill>
                <a:latin typeface="Century Gothic"/>
                <a:cs typeface="Century Gothic"/>
              </a:rPr>
              <a:t>r	la  solicitud</a:t>
            </a:r>
            <a:endParaRPr sz="1867">
              <a:latin typeface="Century Gothic"/>
              <a:cs typeface="Century Gothic"/>
            </a:endParaRPr>
          </a:p>
        </p:txBody>
      </p:sp>
      <p:sp>
        <p:nvSpPr>
          <p:cNvPr id="5" name="object 5"/>
          <p:cNvSpPr txBox="1"/>
          <p:nvPr/>
        </p:nvSpPr>
        <p:spPr>
          <a:xfrm>
            <a:off x="5531273" y="1981878"/>
            <a:ext cx="2772833" cy="583194"/>
          </a:xfrm>
          <a:prstGeom prst="rect">
            <a:avLst/>
          </a:prstGeom>
        </p:spPr>
        <p:txBody>
          <a:bodyPr vert="horz" wrap="square" lIns="0" tIns="8467" rIns="0" bIns="0" rtlCol="0">
            <a:spAutoFit/>
          </a:bodyPr>
          <a:lstStyle/>
          <a:p>
            <a:pPr marL="59270">
              <a:spcBef>
                <a:spcPts val="67"/>
              </a:spcBef>
            </a:pPr>
            <a:r>
              <a:rPr sz="1867" b="1" dirty="0">
                <a:solidFill>
                  <a:srgbClr val="18354F"/>
                </a:solidFill>
                <a:latin typeface="Century Gothic"/>
                <a:cs typeface="Century Gothic"/>
              </a:rPr>
              <a:t>Emitir</a:t>
            </a:r>
            <a:r>
              <a:rPr sz="1867" b="1" spc="-43" dirty="0">
                <a:solidFill>
                  <a:srgbClr val="18354F"/>
                </a:solidFill>
                <a:latin typeface="Century Gothic"/>
                <a:cs typeface="Century Gothic"/>
              </a:rPr>
              <a:t> </a:t>
            </a:r>
            <a:r>
              <a:rPr sz="1867" b="1" dirty="0">
                <a:solidFill>
                  <a:srgbClr val="18354F"/>
                </a:solidFill>
                <a:latin typeface="Century Gothic"/>
                <a:cs typeface="Century Gothic"/>
              </a:rPr>
              <a:t>pronunciamiento</a:t>
            </a:r>
            <a:endParaRPr sz="1867">
              <a:latin typeface="Century Gothic"/>
              <a:cs typeface="Century Gothic"/>
            </a:endParaRPr>
          </a:p>
          <a:p>
            <a:pPr marL="8467">
              <a:spcBef>
                <a:spcPts val="27"/>
              </a:spcBef>
            </a:pPr>
            <a:r>
              <a:rPr sz="1867" b="1" spc="-3" dirty="0">
                <a:solidFill>
                  <a:srgbClr val="18354F"/>
                </a:solidFill>
                <a:latin typeface="Century Gothic"/>
                <a:cs typeface="Century Gothic"/>
              </a:rPr>
              <a:t>¿Se aprobó </a:t>
            </a:r>
            <a:r>
              <a:rPr sz="1867" b="1" dirty="0">
                <a:solidFill>
                  <a:srgbClr val="18354F"/>
                </a:solidFill>
                <a:latin typeface="Century Gothic"/>
                <a:cs typeface="Century Gothic"/>
              </a:rPr>
              <a:t>la</a:t>
            </a:r>
            <a:r>
              <a:rPr sz="1867" b="1" spc="-13" dirty="0">
                <a:solidFill>
                  <a:srgbClr val="18354F"/>
                </a:solidFill>
                <a:latin typeface="Century Gothic"/>
                <a:cs typeface="Century Gothic"/>
              </a:rPr>
              <a:t> </a:t>
            </a:r>
            <a:r>
              <a:rPr sz="1867" b="1" dirty="0">
                <a:solidFill>
                  <a:srgbClr val="18354F"/>
                </a:solidFill>
                <a:latin typeface="Century Gothic"/>
                <a:cs typeface="Century Gothic"/>
              </a:rPr>
              <a:t>solicitud?</a:t>
            </a:r>
            <a:endParaRPr sz="1867">
              <a:latin typeface="Century Gothic"/>
              <a:cs typeface="Century Gothic"/>
            </a:endParaRPr>
          </a:p>
        </p:txBody>
      </p:sp>
      <p:sp>
        <p:nvSpPr>
          <p:cNvPr id="6" name="object 6"/>
          <p:cNvSpPr txBox="1"/>
          <p:nvPr/>
        </p:nvSpPr>
        <p:spPr>
          <a:xfrm>
            <a:off x="609600" y="3584786"/>
            <a:ext cx="3251200" cy="1297728"/>
          </a:xfrm>
          <a:prstGeom prst="rect">
            <a:avLst/>
          </a:prstGeom>
          <a:solidFill>
            <a:srgbClr val="F1F1F1"/>
          </a:solidFill>
        </p:spPr>
        <p:txBody>
          <a:bodyPr vert="horz" wrap="square" lIns="0" tIns="0" rIns="0" bIns="0" rtlCol="0">
            <a:spAutoFit/>
          </a:bodyPr>
          <a:lstStyle/>
          <a:p>
            <a:pPr>
              <a:lnSpc>
                <a:spcPct val="100000"/>
              </a:lnSpc>
            </a:pPr>
            <a:endParaRPr sz="1233">
              <a:latin typeface="Times New Roman"/>
              <a:cs typeface="Times New Roman"/>
            </a:endParaRPr>
          </a:p>
          <a:p>
            <a:pPr marL="314976" marR="227341">
              <a:spcBef>
                <a:spcPts val="3"/>
              </a:spcBef>
            </a:pPr>
            <a:r>
              <a:rPr sz="1200" spc="-3" dirty="0">
                <a:latin typeface="Century Gothic"/>
                <a:cs typeface="Century Gothic"/>
              </a:rPr>
              <a:t>El supervisor </a:t>
            </a:r>
            <a:r>
              <a:rPr sz="1200" dirty="0">
                <a:latin typeface="Century Gothic"/>
                <a:cs typeface="Century Gothic"/>
              </a:rPr>
              <a:t>de </a:t>
            </a:r>
            <a:r>
              <a:rPr sz="1200" spc="-3" dirty="0">
                <a:latin typeface="Century Gothic"/>
                <a:cs typeface="Century Gothic"/>
              </a:rPr>
              <a:t>obra debe </a:t>
            </a:r>
            <a:r>
              <a:rPr sz="1200" spc="-7" dirty="0">
                <a:latin typeface="Century Gothic"/>
                <a:cs typeface="Century Gothic"/>
              </a:rPr>
              <a:t>presentar  </a:t>
            </a:r>
            <a:r>
              <a:rPr sz="1200" spc="3" dirty="0">
                <a:latin typeface="Century Gothic"/>
                <a:cs typeface="Century Gothic"/>
              </a:rPr>
              <a:t>la </a:t>
            </a:r>
            <a:r>
              <a:rPr sz="1200" spc="-7" dirty="0">
                <a:latin typeface="Century Gothic"/>
                <a:cs typeface="Century Gothic"/>
              </a:rPr>
              <a:t>cuantificación </a:t>
            </a:r>
            <a:r>
              <a:rPr sz="1200" dirty="0">
                <a:latin typeface="Century Gothic"/>
                <a:cs typeface="Century Gothic"/>
              </a:rPr>
              <a:t>de </a:t>
            </a:r>
            <a:r>
              <a:rPr sz="1200" spc="3" dirty="0">
                <a:latin typeface="Century Gothic"/>
                <a:cs typeface="Century Gothic"/>
              </a:rPr>
              <a:t>los </a:t>
            </a:r>
            <a:r>
              <a:rPr sz="1200" dirty="0">
                <a:latin typeface="Century Gothic"/>
                <a:cs typeface="Century Gothic"/>
              </a:rPr>
              <a:t>mayores  </a:t>
            </a:r>
            <a:r>
              <a:rPr sz="1200" spc="-7" dirty="0">
                <a:latin typeface="Century Gothic"/>
                <a:cs typeface="Century Gothic"/>
              </a:rPr>
              <a:t>gastos </a:t>
            </a:r>
            <a:r>
              <a:rPr sz="1200" spc="-3" dirty="0">
                <a:latin typeface="Century Gothic"/>
                <a:cs typeface="Century Gothic"/>
              </a:rPr>
              <a:t>generales </a:t>
            </a:r>
            <a:r>
              <a:rPr sz="1200" dirty="0">
                <a:latin typeface="Century Gothic"/>
                <a:cs typeface="Century Gothic"/>
              </a:rPr>
              <a:t>y </a:t>
            </a:r>
            <a:r>
              <a:rPr sz="1200" spc="-7" dirty="0">
                <a:latin typeface="Century Gothic"/>
                <a:cs typeface="Century Gothic"/>
              </a:rPr>
              <a:t>acreditar </a:t>
            </a:r>
            <a:r>
              <a:rPr sz="1200" spc="3" dirty="0">
                <a:latin typeface="Century Gothic"/>
                <a:cs typeface="Century Gothic"/>
              </a:rPr>
              <a:t>los  </a:t>
            </a:r>
            <a:r>
              <a:rPr sz="1200" spc="-7" dirty="0">
                <a:latin typeface="Century Gothic"/>
                <a:cs typeface="Century Gothic"/>
              </a:rPr>
              <a:t>costos en </a:t>
            </a:r>
            <a:r>
              <a:rPr sz="1200" spc="3" dirty="0">
                <a:latin typeface="Century Gothic"/>
                <a:cs typeface="Century Gothic"/>
              </a:rPr>
              <a:t>los </a:t>
            </a:r>
            <a:r>
              <a:rPr sz="1200" spc="-3" dirty="0">
                <a:latin typeface="Century Gothic"/>
                <a:cs typeface="Century Gothic"/>
              </a:rPr>
              <a:t>que incurrirá por </a:t>
            </a:r>
            <a:r>
              <a:rPr sz="1200" spc="3" dirty="0">
                <a:latin typeface="Century Gothic"/>
                <a:cs typeface="Century Gothic"/>
              </a:rPr>
              <a:t>la  </a:t>
            </a:r>
            <a:r>
              <a:rPr sz="1200" spc="-3" dirty="0">
                <a:latin typeface="Century Gothic"/>
                <a:cs typeface="Century Gothic"/>
              </a:rPr>
              <a:t>implementación </a:t>
            </a:r>
            <a:r>
              <a:rPr sz="1200" dirty="0">
                <a:latin typeface="Century Gothic"/>
                <a:cs typeface="Century Gothic"/>
              </a:rPr>
              <a:t>de las medidas  COVID-19.</a:t>
            </a:r>
            <a:endParaRPr sz="1200">
              <a:latin typeface="Century Gothic"/>
              <a:cs typeface="Century Gothic"/>
            </a:endParaRPr>
          </a:p>
        </p:txBody>
      </p:sp>
      <p:sp>
        <p:nvSpPr>
          <p:cNvPr id="7" name="object 7"/>
          <p:cNvSpPr txBox="1"/>
          <p:nvPr/>
        </p:nvSpPr>
        <p:spPr>
          <a:xfrm>
            <a:off x="8940800" y="3584786"/>
            <a:ext cx="2895600" cy="2434128"/>
          </a:xfrm>
          <a:prstGeom prst="rect">
            <a:avLst/>
          </a:prstGeom>
          <a:ln w="10160">
            <a:solidFill>
              <a:srgbClr val="000000"/>
            </a:solidFill>
          </a:ln>
        </p:spPr>
        <p:txBody>
          <a:bodyPr vert="horz" wrap="square" lIns="0" tIns="0" rIns="0" bIns="0" rtlCol="0">
            <a:spAutoFit/>
          </a:bodyPr>
          <a:lstStyle/>
          <a:p>
            <a:pPr>
              <a:lnSpc>
                <a:spcPct val="100000"/>
              </a:lnSpc>
            </a:pPr>
            <a:endParaRPr sz="1467">
              <a:latin typeface="Times New Roman"/>
              <a:cs typeface="Times New Roman"/>
            </a:endParaRPr>
          </a:p>
          <a:p>
            <a:pPr>
              <a:lnSpc>
                <a:spcPct val="100000"/>
              </a:lnSpc>
            </a:pPr>
            <a:endParaRPr sz="1267">
              <a:latin typeface="Times New Roman"/>
              <a:cs typeface="Times New Roman"/>
            </a:endParaRPr>
          </a:p>
          <a:p>
            <a:pPr marL="456800" marR="363238" indent="-191356">
              <a:buFont typeface="Arial"/>
              <a:buChar char="•"/>
              <a:tabLst>
                <a:tab pos="456376" algn="l"/>
                <a:tab pos="456800" algn="l"/>
              </a:tabLst>
            </a:pPr>
            <a:r>
              <a:rPr sz="1200" spc="-3" dirty="0">
                <a:latin typeface="Century Gothic"/>
                <a:cs typeface="Century Gothic"/>
              </a:rPr>
              <a:t>El Supervisor mantiene su  derecho </a:t>
            </a:r>
            <a:r>
              <a:rPr sz="1200" dirty="0">
                <a:latin typeface="Century Gothic"/>
                <a:cs typeface="Century Gothic"/>
              </a:rPr>
              <a:t>de </a:t>
            </a:r>
            <a:r>
              <a:rPr sz="1200" spc="-3" dirty="0">
                <a:latin typeface="Century Gothic"/>
                <a:cs typeface="Century Gothic"/>
              </a:rPr>
              <a:t>someter </a:t>
            </a:r>
            <a:r>
              <a:rPr sz="1200" dirty="0">
                <a:latin typeface="Century Gothic"/>
                <a:cs typeface="Century Gothic"/>
              </a:rPr>
              <a:t>las  </a:t>
            </a:r>
            <a:r>
              <a:rPr sz="1200" spc="-3" dirty="0">
                <a:latin typeface="Century Gothic"/>
                <a:cs typeface="Century Gothic"/>
              </a:rPr>
              <a:t>discrepancias </a:t>
            </a:r>
            <a:r>
              <a:rPr sz="1200" dirty="0">
                <a:latin typeface="Century Gothic"/>
                <a:cs typeface="Century Gothic"/>
              </a:rPr>
              <a:t>a </a:t>
            </a:r>
            <a:r>
              <a:rPr sz="1200" spc="3" dirty="0">
                <a:latin typeface="Century Gothic"/>
                <a:cs typeface="Century Gothic"/>
              </a:rPr>
              <a:t>los  </a:t>
            </a:r>
            <a:r>
              <a:rPr sz="1200" dirty="0">
                <a:latin typeface="Century Gothic"/>
                <a:cs typeface="Century Gothic"/>
              </a:rPr>
              <a:t>mecanismos de solución</a:t>
            </a:r>
            <a:r>
              <a:rPr sz="1200" spc="-60" dirty="0">
                <a:latin typeface="Century Gothic"/>
                <a:cs typeface="Century Gothic"/>
              </a:rPr>
              <a:t> </a:t>
            </a:r>
            <a:r>
              <a:rPr sz="1200" dirty="0">
                <a:latin typeface="Century Gothic"/>
                <a:cs typeface="Century Gothic"/>
              </a:rPr>
              <a:t>de  </a:t>
            </a:r>
            <a:r>
              <a:rPr sz="1200" spc="-3" dirty="0">
                <a:latin typeface="Century Gothic"/>
                <a:cs typeface="Century Gothic"/>
              </a:rPr>
              <a:t>controversias.</a:t>
            </a:r>
            <a:endParaRPr sz="1200">
              <a:latin typeface="Century Gothic"/>
              <a:cs typeface="Century Gothic"/>
            </a:endParaRPr>
          </a:p>
          <a:p>
            <a:pPr marL="456800" marR="331487" indent="-191356">
              <a:spcBef>
                <a:spcPts val="1283"/>
              </a:spcBef>
              <a:buFont typeface="Arial"/>
              <a:buChar char="•"/>
              <a:tabLst>
                <a:tab pos="456376" algn="l"/>
                <a:tab pos="456800" algn="l"/>
              </a:tabLst>
            </a:pPr>
            <a:r>
              <a:rPr sz="1200" dirty="0">
                <a:latin typeface="Century Gothic"/>
                <a:cs typeface="Century Gothic"/>
              </a:rPr>
              <a:t>Los </a:t>
            </a:r>
            <a:r>
              <a:rPr sz="1200" spc="-3" dirty="0">
                <a:latin typeface="Century Gothic"/>
                <a:cs typeface="Century Gothic"/>
              </a:rPr>
              <a:t>costos para </a:t>
            </a:r>
            <a:r>
              <a:rPr sz="1200" spc="3" dirty="0">
                <a:latin typeface="Century Gothic"/>
                <a:cs typeface="Century Gothic"/>
              </a:rPr>
              <a:t>la  </a:t>
            </a:r>
            <a:r>
              <a:rPr sz="1200" dirty="0">
                <a:latin typeface="Century Gothic"/>
                <a:cs typeface="Century Gothic"/>
              </a:rPr>
              <a:t>implementación de las  medidas COVID-19 no  </a:t>
            </a:r>
            <a:r>
              <a:rPr sz="1200" spc="-3" dirty="0">
                <a:latin typeface="Century Gothic"/>
                <a:cs typeface="Century Gothic"/>
              </a:rPr>
              <a:t>califican </a:t>
            </a:r>
            <a:r>
              <a:rPr sz="1200" spc="3" dirty="0">
                <a:latin typeface="Century Gothic"/>
                <a:cs typeface="Century Gothic"/>
              </a:rPr>
              <a:t>como</a:t>
            </a:r>
            <a:r>
              <a:rPr sz="1200" spc="-43" dirty="0">
                <a:latin typeface="Century Gothic"/>
                <a:cs typeface="Century Gothic"/>
              </a:rPr>
              <a:t> </a:t>
            </a:r>
            <a:r>
              <a:rPr sz="1200" spc="-7" dirty="0">
                <a:latin typeface="Century Gothic"/>
                <a:cs typeface="Century Gothic"/>
              </a:rPr>
              <a:t>prestaciones  </a:t>
            </a:r>
            <a:r>
              <a:rPr sz="1200" spc="-3" dirty="0">
                <a:latin typeface="Century Gothic"/>
                <a:cs typeface="Century Gothic"/>
              </a:rPr>
              <a:t>adicionales </a:t>
            </a:r>
            <a:r>
              <a:rPr sz="1200" spc="3" dirty="0">
                <a:latin typeface="Century Gothic"/>
                <a:cs typeface="Century Gothic"/>
              </a:rPr>
              <a:t>de</a:t>
            </a:r>
            <a:r>
              <a:rPr sz="1200" spc="-3" dirty="0">
                <a:latin typeface="Century Gothic"/>
                <a:cs typeface="Century Gothic"/>
              </a:rPr>
              <a:t> supervisión</a:t>
            </a:r>
            <a:endParaRPr sz="1200">
              <a:latin typeface="Century Gothic"/>
              <a:cs typeface="Century Gothic"/>
            </a:endParaRPr>
          </a:p>
        </p:txBody>
      </p:sp>
      <p:sp>
        <p:nvSpPr>
          <p:cNvPr id="8" name="object 8"/>
          <p:cNvSpPr txBox="1"/>
          <p:nvPr/>
        </p:nvSpPr>
        <p:spPr>
          <a:xfrm>
            <a:off x="5334000" y="3584786"/>
            <a:ext cx="3352800" cy="830997"/>
          </a:xfrm>
          <a:prstGeom prst="rect">
            <a:avLst/>
          </a:prstGeom>
        </p:spPr>
        <p:txBody>
          <a:bodyPr vert="horz" wrap="square" lIns="0" tIns="91440" rIns="0" bIns="0" rtlCol="0">
            <a:spAutoFit/>
          </a:bodyPr>
          <a:lstStyle/>
          <a:p>
            <a:pPr marL="53343" algn="ctr">
              <a:spcBef>
                <a:spcPts val="720"/>
              </a:spcBef>
            </a:pPr>
            <a:r>
              <a:rPr sz="1200" b="1" dirty="0">
                <a:latin typeface="Century Gothic"/>
                <a:cs typeface="Century Gothic"/>
              </a:rPr>
              <a:t>SI</a:t>
            </a:r>
            <a:endParaRPr sz="1200">
              <a:latin typeface="Century Gothic"/>
              <a:cs typeface="Century Gothic"/>
            </a:endParaRPr>
          </a:p>
          <a:p>
            <a:pPr marL="264597" marR="401763"/>
            <a:r>
              <a:rPr sz="1200" dirty="0">
                <a:latin typeface="Century Gothic"/>
                <a:cs typeface="Century Gothic"/>
              </a:rPr>
              <a:t>La </a:t>
            </a:r>
            <a:r>
              <a:rPr sz="1200" spc="-7" dirty="0">
                <a:latin typeface="Century Gothic"/>
                <a:cs typeface="Century Gothic"/>
              </a:rPr>
              <a:t>Entidad </a:t>
            </a:r>
            <a:r>
              <a:rPr sz="1200" spc="-3" dirty="0">
                <a:latin typeface="Century Gothic"/>
                <a:cs typeface="Century Gothic"/>
              </a:rPr>
              <a:t>da por </a:t>
            </a:r>
            <a:r>
              <a:rPr sz="1200" dirty="0">
                <a:latin typeface="Century Gothic"/>
                <a:cs typeface="Century Gothic"/>
              </a:rPr>
              <a:t>modificado </a:t>
            </a:r>
            <a:r>
              <a:rPr sz="1200" spc="-7" dirty="0">
                <a:latin typeface="Century Gothic"/>
                <a:cs typeface="Century Gothic"/>
              </a:rPr>
              <a:t>el  contrato, </a:t>
            </a:r>
            <a:r>
              <a:rPr sz="1200" spc="-3" dirty="0">
                <a:latin typeface="Century Gothic"/>
                <a:cs typeface="Century Gothic"/>
              </a:rPr>
              <a:t>sin necesidad </a:t>
            </a:r>
            <a:r>
              <a:rPr sz="1200" dirty="0">
                <a:latin typeface="Century Gothic"/>
                <a:cs typeface="Century Gothic"/>
              </a:rPr>
              <a:t>de </a:t>
            </a:r>
            <a:r>
              <a:rPr sz="1200" spc="-3" dirty="0">
                <a:latin typeface="Century Gothic"/>
                <a:cs typeface="Century Gothic"/>
              </a:rPr>
              <a:t>suscribir  </a:t>
            </a:r>
            <a:r>
              <a:rPr sz="1200" dirty="0">
                <a:latin typeface="Century Gothic"/>
                <a:cs typeface="Century Gothic"/>
              </a:rPr>
              <a:t>algún </a:t>
            </a:r>
            <a:r>
              <a:rPr sz="1200" spc="-3" dirty="0">
                <a:latin typeface="Century Gothic"/>
                <a:cs typeface="Century Gothic"/>
              </a:rPr>
              <a:t>acuerdo adicional </a:t>
            </a:r>
            <a:r>
              <a:rPr sz="1200" dirty="0">
                <a:latin typeface="Century Gothic"/>
                <a:cs typeface="Century Gothic"/>
              </a:rPr>
              <a:t>o</a:t>
            </a:r>
            <a:r>
              <a:rPr sz="1200" spc="-40" dirty="0">
                <a:latin typeface="Century Gothic"/>
                <a:cs typeface="Century Gothic"/>
              </a:rPr>
              <a:t> </a:t>
            </a:r>
            <a:r>
              <a:rPr sz="1200" spc="-3" dirty="0">
                <a:latin typeface="Century Gothic"/>
                <a:cs typeface="Century Gothic"/>
              </a:rPr>
              <a:t>adenda.</a:t>
            </a:r>
            <a:endParaRPr sz="1200">
              <a:latin typeface="Century Gothic"/>
              <a:cs typeface="Century Gothic"/>
            </a:endParaRPr>
          </a:p>
        </p:txBody>
      </p:sp>
      <p:sp>
        <p:nvSpPr>
          <p:cNvPr id="9" name="object 9"/>
          <p:cNvSpPr txBox="1"/>
          <p:nvPr/>
        </p:nvSpPr>
        <p:spPr>
          <a:xfrm>
            <a:off x="609600" y="5210387"/>
            <a:ext cx="3251200" cy="1097801"/>
          </a:xfrm>
          <a:prstGeom prst="rect">
            <a:avLst/>
          </a:prstGeom>
          <a:solidFill>
            <a:srgbClr val="F1F1F1"/>
          </a:solidFill>
        </p:spPr>
        <p:txBody>
          <a:bodyPr vert="horz" wrap="square" lIns="0" tIns="2540" rIns="0" bIns="0" rtlCol="0">
            <a:spAutoFit/>
          </a:bodyPr>
          <a:lstStyle/>
          <a:p>
            <a:pPr>
              <a:spcBef>
                <a:spcPts val="20"/>
              </a:spcBef>
            </a:pPr>
            <a:endParaRPr sz="1567">
              <a:latin typeface="Times New Roman"/>
              <a:cs typeface="Times New Roman"/>
            </a:endParaRPr>
          </a:p>
          <a:p>
            <a:pPr marL="264173">
              <a:spcBef>
                <a:spcPts val="3"/>
              </a:spcBef>
            </a:pPr>
            <a:r>
              <a:rPr sz="1200" b="1" spc="-3" dirty="0">
                <a:latin typeface="Century Gothic"/>
                <a:cs typeface="Century Gothic"/>
              </a:rPr>
              <a:t>Plazo de</a:t>
            </a:r>
            <a:r>
              <a:rPr sz="1200" b="1" spc="13" dirty="0">
                <a:latin typeface="Century Gothic"/>
                <a:cs typeface="Century Gothic"/>
              </a:rPr>
              <a:t> </a:t>
            </a:r>
            <a:r>
              <a:rPr sz="1200" b="1" spc="-3" dirty="0">
                <a:latin typeface="Century Gothic"/>
                <a:cs typeface="Century Gothic"/>
              </a:rPr>
              <a:t>presentación:</a:t>
            </a:r>
            <a:endParaRPr sz="1200">
              <a:latin typeface="Century Gothic"/>
              <a:cs typeface="Century Gothic"/>
            </a:endParaRPr>
          </a:p>
          <a:p>
            <a:pPr marL="264173" marR="242159">
              <a:spcBef>
                <a:spcPts val="880"/>
              </a:spcBef>
            </a:pPr>
            <a:r>
              <a:rPr sz="1200" spc="-10" dirty="0">
                <a:latin typeface="Century Gothic"/>
                <a:cs typeface="Century Gothic"/>
              </a:rPr>
              <a:t>Hasta </a:t>
            </a:r>
            <a:r>
              <a:rPr sz="1200" spc="-3" dirty="0">
                <a:latin typeface="Century Gothic"/>
                <a:cs typeface="Century Gothic"/>
              </a:rPr>
              <a:t>10 </a:t>
            </a:r>
            <a:r>
              <a:rPr sz="1200" dirty="0">
                <a:latin typeface="Century Gothic"/>
                <a:cs typeface="Century Gothic"/>
              </a:rPr>
              <a:t>días </a:t>
            </a:r>
            <a:r>
              <a:rPr sz="1200" spc="-3" dirty="0">
                <a:latin typeface="Century Gothic"/>
                <a:cs typeface="Century Gothic"/>
              </a:rPr>
              <a:t>calendario </a:t>
            </a:r>
            <a:r>
              <a:rPr sz="1200" spc="-7" dirty="0">
                <a:latin typeface="Century Gothic"/>
                <a:cs typeface="Century Gothic"/>
              </a:rPr>
              <a:t>siguientes  </a:t>
            </a:r>
            <a:r>
              <a:rPr sz="1200" dirty="0">
                <a:latin typeface="Century Gothic"/>
                <a:cs typeface="Century Gothic"/>
              </a:rPr>
              <a:t>de comunicada </a:t>
            </a:r>
            <a:r>
              <a:rPr sz="1200" spc="3" dirty="0">
                <a:latin typeface="Century Gothic"/>
                <a:cs typeface="Century Gothic"/>
              </a:rPr>
              <a:t>la </a:t>
            </a:r>
            <a:r>
              <a:rPr sz="1200" spc="-3" dirty="0">
                <a:latin typeface="Century Gothic"/>
                <a:cs typeface="Century Gothic"/>
              </a:rPr>
              <a:t>aprobación </a:t>
            </a:r>
            <a:r>
              <a:rPr sz="1200" dirty="0">
                <a:latin typeface="Century Gothic"/>
                <a:cs typeface="Century Gothic"/>
              </a:rPr>
              <a:t>de</a:t>
            </a:r>
            <a:r>
              <a:rPr sz="1200" spc="-73" dirty="0">
                <a:latin typeface="Century Gothic"/>
                <a:cs typeface="Century Gothic"/>
              </a:rPr>
              <a:t> </a:t>
            </a:r>
            <a:r>
              <a:rPr sz="1200" spc="3" dirty="0">
                <a:latin typeface="Century Gothic"/>
                <a:cs typeface="Century Gothic"/>
              </a:rPr>
              <a:t>la  </a:t>
            </a:r>
            <a:r>
              <a:rPr sz="1200" dirty="0">
                <a:latin typeface="Century Gothic"/>
                <a:cs typeface="Century Gothic"/>
              </a:rPr>
              <a:t>ampliación</a:t>
            </a:r>
            <a:r>
              <a:rPr sz="1200" spc="-30" dirty="0">
                <a:latin typeface="Century Gothic"/>
                <a:cs typeface="Century Gothic"/>
              </a:rPr>
              <a:t> </a:t>
            </a:r>
            <a:r>
              <a:rPr sz="1200" spc="-3" dirty="0">
                <a:latin typeface="Century Gothic"/>
                <a:cs typeface="Century Gothic"/>
              </a:rPr>
              <a:t>excepcional.</a:t>
            </a:r>
            <a:endParaRPr sz="1200">
              <a:latin typeface="Century Gothic"/>
              <a:cs typeface="Century Gothic"/>
            </a:endParaRPr>
          </a:p>
        </p:txBody>
      </p:sp>
      <p:sp>
        <p:nvSpPr>
          <p:cNvPr id="10" name="object 10"/>
          <p:cNvSpPr txBox="1"/>
          <p:nvPr/>
        </p:nvSpPr>
        <p:spPr>
          <a:xfrm>
            <a:off x="3243157" y="2370899"/>
            <a:ext cx="2047663" cy="594479"/>
          </a:xfrm>
          <a:prstGeom prst="rect">
            <a:avLst/>
          </a:prstGeom>
        </p:spPr>
        <p:txBody>
          <a:bodyPr vert="horz" wrap="square" lIns="0" tIns="93557" rIns="0" bIns="0" rtlCol="0">
            <a:spAutoFit/>
          </a:bodyPr>
          <a:lstStyle/>
          <a:p>
            <a:pPr marL="1270" algn="ctr">
              <a:spcBef>
                <a:spcPts val="737"/>
              </a:spcBef>
            </a:pPr>
            <a:r>
              <a:rPr sz="1333" spc="-3" dirty="0">
                <a:solidFill>
                  <a:srgbClr val="18354F"/>
                </a:solidFill>
                <a:latin typeface="Century Gothic"/>
                <a:cs typeface="Century Gothic"/>
              </a:rPr>
              <a:t>Plazo:</a:t>
            </a:r>
            <a:endParaRPr sz="1333">
              <a:latin typeface="Century Gothic"/>
              <a:cs typeface="Century Gothic"/>
            </a:endParaRPr>
          </a:p>
          <a:p>
            <a:pPr algn="ctr">
              <a:spcBef>
                <a:spcPts val="667"/>
              </a:spcBef>
            </a:pPr>
            <a:r>
              <a:rPr sz="1333" spc="-10" dirty="0">
                <a:solidFill>
                  <a:srgbClr val="18354F"/>
                </a:solidFill>
                <a:latin typeface="Century Gothic"/>
                <a:cs typeface="Century Gothic"/>
              </a:rPr>
              <a:t>Hasta </a:t>
            </a:r>
            <a:r>
              <a:rPr sz="1333" spc="-3" dirty="0">
                <a:solidFill>
                  <a:srgbClr val="18354F"/>
                </a:solidFill>
                <a:latin typeface="Century Gothic"/>
                <a:cs typeface="Century Gothic"/>
              </a:rPr>
              <a:t>10 </a:t>
            </a:r>
            <a:r>
              <a:rPr sz="1333" spc="3" dirty="0">
                <a:solidFill>
                  <a:srgbClr val="18354F"/>
                </a:solidFill>
                <a:latin typeface="Century Gothic"/>
                <a:cs typeface="Century Gothic"/>
              </a:rPr>
              <a:t>días</a:t>
            </a:r>
            <a:r>
              <a:rPr sz="1333" spc="-33" dirty="0">
                <a:solidFill>
                  <a:srgbClr val="18354F"/>
                </a:solidFill>
                <a:latin typeface="Century Gothic"/>
                <a:cs typeface="Century Gothic"/>
              </a:rPr>
              <a:t> </a:t>
            </a:r>
            <a:r>
              <a:rPr sz="1333" dirty="0">
                <a:solidFill>
                  <a:srgbClr val="18354F"/>
                </a:solidFill>
                <a:latin typeface="Century Gothic"/>
                <a:cs typeface="Century Gothic"/>
              </a:rPr>
              <a:t>calendario</a:t>
            </a:r>
            <a:endParaRPr sz="1333">
              <a:latin typeface="Century Gothic"/>
              <a:cs typeface="Century Gothic"/>
            </a:endParaRPr>
          </a:p>
        </p:txBody>
      </p:sp>
      <p:sp>
        <p:nvSpPr>
          <p:cNvPr id="11" name="object 11"/>
          <p:cNvSpPr/>
          <p:nvPr/>
        </p:nvSpPr>
        <p:spPr>
          <a:xfrm>
            <a:off x="6722533" y="2712719"/>
            <a:ext cx="643467" cy="770467"/>
          </a:xfrm>
          <a:prstGeom prst="rect">
            <a:avLst/>
          </a:prstGeom>
          <a:blipFill>
            <a:blip r:embed="rId2" cstate="print"/>
            <a:stretch>
              <a:fillRect/>
            </a:stretch>
          </a:blipFill>
        </p:spPr>
        <p:txBody>
          <a:bodyPr wrap="square" lIns="0" tIns="0" rIns="0" bIns="0" rtlCol="0"/>
          <a:lstStyle/>
          <a:p>
            <a:endParaRPr sz="1200"/>
          </a:p>
        </p:txBody>
      </p:sp>
      <p:sp>
        <p:nvSpPr>
          <p:cNvPr id="12" name="object 12"/>
          <p:cNvSpPr/>
          <p:nvPr/>
        </p:nvSpPr>
        <p:spPr>
          <a:xfrm>
            <a:off x="1778000" y="2763519"/>
            <a:ext cx="643467" cy="770467"/>
          </a:xfrm>
          <a:prstGeom prst="rect">
            <a:avLst/>
          </a:prstGeom>
          <a:blipFill>
            <a:blip r:embed="rId3" cstate="print"/>
            <a:stretch>
              <a:fillRect/>
            </a:stretch>
          </a:blipFill>
        </p:spPr>
        <p:txBody>
          <a:bodyPr wrap="square" lIns="0" tIns="0" rIns="0" bIns="0" rtlCol="0"/>
          <a:lstStyle/>
          <a:p>
            <a:endParaRPr sz="1200"/>
          </a:p>
        </p:txBody>
      </p:sp>
      <p:sp>
        <p:nvSpPr>
          <p:cNvPr id="13" name="object 13"/>
          <p:cNvSpPr txBox="1">
            <a:spLocks noGrp="1"/>
          </p:cNvSpPr>
          <p:nvPr>
            <p:ph type="title"/>
          </p:nvPr>
        </p:nvSpPr>
        <p:spPr>
          <a:xfrm>
            <a:off x="591880" y="443604"/>
            <a:ext cx="8028093" cy="377882"/>
          </a:xfrm>
          <a:prstGeom prst="rect">
            <a:avLst/>
          </a:prstGeom>
        </p:spPr>
        <p:txBody>
          <a:bodyPr vert="horz" wrap="square" lIns="0" tIns="8467" rIns="0" bIns="0" rtlCol="0" anchor="ctr">
            <a:spAutoFit/>
          </a:bodyPr>
          <a:lstStyle/>
          <a:p>
            <a:pPr marL="8467">
              <a:lnSpc>
                <a:spcPct val="100000"/>
              </a:lnSpc>
              <a:spcBef>
                <a:spcPts val="67"/>
              </a:spcBef>
            </a:pPr>
            <a:r>
              <a:rPr sz="2400" spc="-3" dirty="0"/>
              <a:t>Sobre el </a:t>
            </a:r>
            <a:r>
              <a:rPr sz="2400" dirty="0"/>
              <a:t>impacto </a:t>
            </a:r>
            <a:r>
              <a:rPr sz="2400" spc="-3" dirty="0"/>
              <a:t>en el contrato del supervisor de</a:t>
            </a:r>
            <a:r>
              <a:rPr sz="2400" spc="-437" dirty="0"/>
              <a:t> </a:t>
            </a:r>
            <a:r>
              <a:rPr sz="2400" spc="-3" dirty="0"/>
              <a:t>obra</a:t>
            </a:r>
            <a:endParaRPr sz="2400" dirty="0"/>
          </a:p>
        </p:txBody>
      </p:sp>
      <p:sp>
        <p:nvSpPr>
          <p:cNvPr id="14" name="object 14"/>
          <p:cNvSpPr txBox="1"/>
          <p:nvPr/>
        </p:nvSpPr>
        <p:spPr>
          <a:xfrm>
            <a:off x="763905" y="1063413"/>
            <a:ext cx="10665460" cy="500992"/>
          </a:xfrm>
          <a:prstGeom prst="rect">
            <a:avLst/>
          </a:prstGeom>
        </p:spPr>
        <p:txBody>
          <a:bodyPr vert="horz" wrap="square" lIns="0" tIns="8467" rIns="0" bIns="0" rtlCol="0">
            <a:spAutoFit/>
          </a:bodyPr>
          <a:lstStyle/>
          <a:p>
            <a:pPr marL="8467">
              <a:spcBef>
                <a:spcPts val="67"/>
              </a:spcBef>
              <a:tabLst>
                <a:tab pos="250203" algn="l"/>
                <a:tab pos="1325946" algn="l"/>
                <a:tab pos="2027021" algn="l"/>
                <a:tab pos="2850446" algn="l"/>
                <a:tab pos="3115889" algn="l"/>
                <a:tab pos="4782636" algn="l"/>
                <a:tab pos="4980766" algn="l"/>
                <a:tab pos="5620878" algn="l"/>
                <a:tab pos="5983693" algn="l"/>
                <a:tab pos="6710169" algn="l"/>
                <a:tab pos="6909569" algn="l"/>
                <a:tab pos="7626308" algn="l"/>
                <a:tab pos="8049662" algn="l"/>
                <a:tab pos="8320609" algn="l"/>
                <a:tab pos="10038159" algn="l"/>
                <a:tab pos="10398857" algn="l"/>
              </a:tabLst>
            </a:pPr>
            <a:r>
              <a:rPr sz="1600" spc="-7" dirty="0">
                <a:solidFill>
                  <a:srgbClr val="18354F"/>
                </a:solidFill>
                <a:latin typeface="Century Gothic"/>
                <a:cs typeface="Century Gothic"/>
              </a:rPr>
              <a:t>E</a:t>
            </a:r>
            <a:r>
              <a:rPr sz="1600" dirty="0">
                <a:solidFill>
                  <a:srgbClr val="18354F"/>
                </a:solidFill>
                <a:latin typeface="Century Gothic"/>
                <a:cs typeface="Century Gothic"/>
              </a:rPr>
              <a:t>l	</a:t>
            </a:r>
            <a:r>
              <a:rPr sz="1600" spc="-3" dirty="0">
                <a:solidFill>
                  <a:srgbClr val="18354F"/>
                </a:solidFill>
                <a:latin typeface="Century Gothic"/>
                <a:cs typeface="Century Gothic"/>
              </a:rPr>
              <a:t>Su</a:t>
            </a:r>
            <a:r>
              <a:rPr sz="1600" spc="3" dirty="0">
                <a:solidFill>
                  <a:srgbClr val="18354F"/>
                </a:solidFill>
                <a:latin typeface="Century Gothic"/>
                <a:cs typeface="Century Gothic"/>
              </a:rPr>
              <a:t>p</a:t>
            </a:r>
            <a:r>
              <a:rPr sz="1600" dirty="0">
                <a:solidFill>
                  <a:srgbClr val="18354F"/>
                </a:solidFill>
                <a:latin typeface="Century Gothic"/>
                <a:cs typeface="Century Gothic"/>
              </a:rPr>
              <a:t>e</a:t>
            </a:r>
            <a:r>
              <a:rPr sz="1600" spc="-17" dirty="0">
                <a:solidFill>
                  <a:srgbClr val="18354F"/>
                </a:solidFill>
                <a:latin typeface="Century Gothic"/>
                <a:cs typeface="Century Gothic"/>
              </a:rPr>
              <a:t>r</a:t>
            </a:r>
            <a:r>
              <a:rPr sz="1600" spc="-10" dirty="0">
                <a:solidFill>
                  <a:srgbClr val="18354F"/>
                </a:solidFill>
                <a:latin typeface="Century Gothic"/>
                <a:cs typeface="Century Gothic"/>
              </a:rPr>
              <a:t>v</a:t>
            </a:r>
            <a:r>
              <a:rPr sz="1600" spc="10" dirty="0">
                <a:solidFill>
                  <a:srgbClr val="18354F"/>
                </a:solidFill>
                <a:latin typeface="Century Gothic"/>
                <a:cs typeface="Century Gothic"/>
              </a:rPr>
              <a:t>i</a:t>
            </a:r>
            <a:r>
              <a:rPr sz="1600" spc="3" dirty="0">
                <a:solidFill>
                  <a:srgbClr val="18354F"/>
                </a:solidFill>
                <a:latin typeface="Century Gothic"/>
                <a:cs typeface="Century Gothic"/>
              </a:rPr>
              <a:t>so</a:t>
            </a:r>
            <a:r>
              <a:rPr sz="1600" dirty="0">
                <a:solidFill>
                  <a:srgbClr val="18354F"/>
                </a:solidFill>
                <a:latin typeface="Century Gothic"/>
                <a:cs typeface="Century Gothic"/>
              </a:rPr>
              <a:t>r	</a:t>
            </a:r>
            <a:r>
              <a:rPr sz="1600" spc="-10" dirty="0">
                <a:solidFill>
                  <a:srgbClr val="18354F"/>
                </a:solidFill>
                <a:latin typeface="Century Gothic"/>
                <a:cs typeface="Century Gothic"/>
              </a:rPr>
              <a:t>p</a:t>
            </a:r>
            <a:r>
              <a:rPr sz="1600" spc="3" dirty="0">
                <a:solidFill>
                  <a:srgbClr val="18354F"/>
                </a:solidFill>
                <a:latin typeface="Century Gothic"/>
                <a:cs typeface="Century Gothic"/>
              </a:rPr>
              <a:t>o</a:t>
            </a:r>
            <a:r>
              <a:rPr sz="1600" spc="-3" dirty="0">
                <a:solidFill>
                  <a:srgbClr val="18354F"/>
                </a:solidFill>
                <a:latin typeface="Century Gothic"/>
                <a:cs typeface="Century Gothic"/>
              </a:rPr>
              <a:t>dr</a:t>
            </a:r>
            <a:r>
              <a:rPr sz="1600" dirty="0">
                <a:solidFill>
                  <a:srgbClr val="18354F"/>
                </a:solidFill>
                <a:latin typeface="Century Gothic"/>
                <a:cs typeface="Century Gothic"/>
              </a:rPr>
              <a:t>á	</a:t>
            </a:r>
            <a:r>
              <a:rPr sz="1600" spc="3" dirty="0">
                <a:solidFill>
                  <a:srgbClr val="18354F"/>
                </a:solidFill>
                <a:latin typeface="Century Gothic"/>
                <a:cs typeface="Century Gothic"/>
              </a:rPr>
              <a:t>s</a:t>
            </a:r>
            <a:r>
              <a:rPr sz="1600" spc="-10" dirty="0">
                <a:solidFill>
                  <a:srgbClr val="18354F"/>
                </a:solidFill>
                <a:latin typeface="Century Gothic"/>
                <a:cs typeface="Century Gothic"/>
              </a:rPr>
              <a:t>o</a:t>
            </a:r>
            <a:r>
              <a:rPr sz="1600" spc="-3" dirty="0">
                <a:solidFill>
                  <a:srgbClr val="18354F"/>
                </a:solidFill>
                <a:latin typeface="Century Gothic"/>
                <a:cs typeface="Century Gothic"/>
              </a:rPr>
              <a:t>li</a:t>
            </a:r>
            <a:r>
              <a:rPr sz="1600" spc="-10" dirty="0">
                <a:solidFill>
                  <a:srgbClr val="18354F"/>
                </a:solidFill>
                <a:latin typeface="Century Gothic"/>
                <a:cs typeface="Century Gothic"/>
              </a:rPr>
              <a:t>c</a:t>
            </a:r>
            <a:r>
              <a:rPr sz="1600" spc="10" dirty="0">
                <a:solidFill>
                  <a:srgbClr val="18354F"/>
                </a:solidFill>
                <a:latin typeface="Century Gothic"/>
                <a:cs typeface="Century Gothic"/>
              </a:rPr>
              <a:t>i</a:t>
            </a:r>
            <a:r>
              <a:rPr sz="1600" spc="-23" dirty="0">
                <a:solidFill>
                  <a:srgbClr val="18354F"/>
                </a:solidFill>
                <a:latin typeface="Century Gothic"/>
                <a:cs typeface="Century Gothic"/>
              </a:rPr>
              <a:t>t</a:t>
            </a:r>
            <a:r>
              <a:rPr sz="1600" spc="-3" dirty="0">
                <a:solidFill>
                  <a:srgbClr val="18354F"/>
                </a:solidFill>
                <a:latin typeface="Century Gothic"/>
                <a:cs typeface="Century Gothic"/>
              </a:rPr>
              <a:t>a</a:t>
            </a:r>
            <a:r>
              <a:rPr sz="1600" dirty="0">
                <a:solidFill>
                  <a:srgbClr val="18354F"/>
                </a:solidFill>
                <a:latin typeface="Century Gothic"/>
                <a:cs typeface="Century Gothic"/>
              </a:rPr>
              <a:t>r	el	re</a:t>
            </a:r>
            <a:r>
              <a:rPr sz="1600" spc="-10" dirty="0">
                <a:solidFill>
                  <a:srgbClr val="18354F"/>
                </a:solidFill>
                <a:latin typeface="Century Gothic"/>
                <a:cs typeface="Century Gothic"/>
              </a:rPr>
              <a:t>c</a:t>
            </a:r>
            <a:r>
              <a:rPr sz="1600" spc="3" dirty="0">
                <a:solidFill>
                  <a:srgbClr val="18354F"/>
                </a:solidFill>
                <a:latin typeface="Century Gothic"/>
                <a:cs typeface="Century Gothic"/>
              </a:rPr>
              <a:t>o</a:t>
            </a:r>
            <a:r>
              <a:rPr sz="1600" dirty="0">
                <a:solidFill>
                  <a:srgbClr val="18354F"/>
                </a:solidFill>
                <a:latin typeface="Century Gothic"/>
                <a:cs typeface="Century Gothic"/>
              </a:rPr>
              <a:t>no</a:t>
            </a:r>
            <a:r>
              <a:rPr sz="1600" spc="-7" dirty="0">
                <a:solidFill>
                  <a:srgbClr val="18354F"/>
                </a:solidFill>
                <a:latin typeface="Century Gothic"/>
                <a:cs typeface="Century Gothic"/>
              </a:rPr>
              <a:t>c</a:t>
            </a:r>
            <a:r>
              <a:rPr sz="1600" spc="-3" dirty="0">
                <a:solidFill>
                  <a:srgbClr val="18354F"/>
                </a:solidFill>
                <a:latin typeface="Century Gothic"/>
                <a:cs typeface="Century Gothic"/>
              </a:rPr>
              <a:t>i</a:t>
            </a:r>
            <a:r>
              <a:rPr sz="1600" spc="-10" dirty="0">
                <a:solidFill>
                  <a:srgbClr val="18354F"/>
                </a:solidFill>
                <a:latin typeface="Century Gothic"/>
                <a:cs typeface="Century Gothic"/>
              </a:rPr>
              <a:t>m</a:t>
            </a:r>
            <a:r>
              <a:rPr sz="1600" spc="10" dirty="0">
                <a:solidFill>
                  <a:srgbClr val="18354F"/>
                </a:solidFill>
                <a:latin typeface="Century Gothic"/>
                <a:cs typeface="Century Gothic"/>
              </a:rPr>
              <a:t>i</a:t>
            </a:r>
            <a:r>
              <a:rPr sz="1600" dirty="0">
                <a:solidFill>
                  <a:srgbClr val="18354F"/>
                </a:solidFill>
                <a:latin typeface="Century Gothic"/>
                <a:cs typeface="Century Gothic"/>
              </a:rPr>
              <a:t>en</a:t>
            </a:r>
            <a:r>
              <a:rPr sz="1600" spc="-27" dirty="0">
                <a:solidFill>
                  <a:srgbClr val="18354F"/>
                </a:solidFill>
                <a:latin typeface="Century Gothic"/>
                <a:cs typeface="Century Gothic"/>
              </a:rPr>
              <a:t>t</a:t>
            </a:r>
            <a:r>
              <a:rPr sz="1600" dirty="0">
                <a:solidFill>
                  <a:srgbClr val="18354F"/>
                </a:solidFill>
                <a:latin typeface="Century Gothic"/>
                <a:cs typeface="Century Gothic"/>
              </a:rPr>
              <a:t>o	y	</a:t>
            </a:r>
            <a:r>
              <a:rPr sz="1600" spc="-3" dirty="0">
                <a:solidFill>
                  <a:srgbClr val="18354F"/>
                </a:solidFill>
                <a:latin typeface="Century Gothic"/>
                <a:cs typeface="Century Gothic"/>
              </a:rPr>
              <a:t>pa</a:t>
            </a:r>
            <a:r>
              <a:rPr sz="1600" spc="3" dirty="0">
                <a:solidFill>
                  <a:srgbClr val="18354F"/>
                </a:solidFill>
                <a:latin typeface="Century Gothic"/>
                <a:cs typeface="Century Gothic"/>
              </a:rPr>
              <a:t>g</a:t>
            </a:r>
            <a:r>
              <a:rPr sz="1600" dirty="0">
                <a:solidFill>
                  <a:srgbClr val="18354F"/>
                </a:solidFill>
                <a:latin typeface="Century Gothic"/>
                <a:cs typeface="Century Gothic"/>
              </a:rPr>
              <a:t>o	</a:t>
            </a:r>
            <a:r>
              <a:rPr sz="1600" spc="-3" dirty="0">
                <a:solidFill>
                  <a:srgbClr val="18354F"/>
                </a:solidFill>
                <a:latin typeface="Century Gothic"/>
                <a:cs typeface="Century Gothic"/>
              </a:rPr>
              <a:t>d</a:t>
            </a:r>
            <a:r>
              <a:rPr sz="1600" dirty="0">
                <a:solidFill>
                  <a:srgbClr val="18354F"/>
                </a:solidFill>
                <a:latin typeface="Century Gothic"/>
                <a:cs typeface="Century Gothic"/>
              </a:rPr>
              <a:t>e	ga</a:t>
            </a:r>
            <a:r>
              <a:rPr sz="1600" spc="7" dirty="0">
                <a:solidFill>
                  <a:srgbClr val="18354F"/>
                </a:solidFill>
                <a:latin typeface="Century Gothic"/>
                <a:cs typeface="Century Gothic"/>
              </a:rPr>
              <a:t>s</a:t>
            </a:r>
            <a:r>
              <a:rPr sz="1600" spc="-23" dirty="0">
                <a:solidFill>
                  <a:srgbClr val="18354F"/>
                </a:solidFill>
                <a:latin typeface="Century Gothic"/>
                <a:cs typeface="Century Gothic"/>
              </a:rPr>
              <a:t>t</a:t>
            </a:r>
            <a:r>
              <a:rPr sz="1600" spc="3" dirty="0">
                <a:solidFill>
                  <a:srgbClr val="18354F"/>
                </a:solidFill>
                <a:latin typeface="Century Gothic"/>
                <a:cs typeface="Century Gothic"/>
              </a:rPr>
              <a:t>o</a:t>
            </a:r>
            <a:r>
              <a:rPr sz="1600" dirty="0">
                <a:solidFill>
                  <a:srgbClr val="18354F"/>
                </a:solidFill>
                <a:latin typeface="Century Gothic"/>
                <a:cs typeface="Century Gothic"/>
              </a:rPr>
              <a:t>s	y	c</a:t>
            </a:r>
            <a:r>
              <a:rPr sz="1600" spc="3" dirty="0">
                <a:solidFill>
                  <a:srgbClr val="18354F"/>
                </a:solidFill>
                <a:latin typeface="Century Gothic"/>
                <a:cs typeface="Century Gothic"/>
              </a:rPr>
              <a:t>os</a:t>
            </a:r>
            <a:r>
              <a:rPr sz="1600" spc="-23" dirty="0">
                <a:solidFill>
                  <a:srgbClr val="18354F"/>
                </a:solidFill>
                <a:latin typeface="Century Gothic"/>
                <a:cs typeface="Century Gothic"/>
              </a:rPr>
              <a:t>t</a:t>
            </a:r>
            <a:r>
              <a:rPr sz="1600" spc="3" dirty="0">
                <a:solidFill>
                  <a:srgbClr val="18354F"/>
                </a:solidFill>
                <a:latin typeface="Century Gothic"/>
                <a:cs typeface="Century Gothic"/>
              </a:rPr>
              <a:t>o</a:t>
            </a:r>
            <a:r>
              <a:rPr sz="1600" dirty="0">
                <a:solidFill>
                  <a:srgbClr val="18354F"/>
                </a:solidFill>
                <a:latin typeface="Century Gothic"/>
                <a:cs typeface="Century Gothic"/>
              </a:rPr>
              <a:t>s	</a:t>
            </a:r>
            <a:r>
              <a:rPr sz="1600" spc="-3" dirty="0">
                <a:solidFill>
                  <a:srgbClr val="18354F"/>
                </a:solidFill>
                <a:latin typeface="Century Gothic"/>
                <a:cs typeface="Century Gothic"/>
              </a:rPr>
              <a:t>p</a:t>
            </a:r>
            <a:r>
              <a:rPr sz="1600" spc="3" dirty="0">
                <a:solidFill>
                  <a:srgbClr val="18354F"/>
                </a:solidFill>
                <a:latin typeface="Century Gothic"/>
                <a:cs typeface="Century Gothic"/>
              </a:rPr>
              <a:t>o</a:t>
            </a:r>
            <a:r>
              <a:rPr sz="1600" dirty="0">
                <a:solidFill>
                  <a:srgbClr val="18354F"/>
                </a:solidFill>
                <a:latin typeface="Century Gothic"/>
                <a:cs typeface="Century Gothic"/>
              </a:rPr>
              <a:t>r	</a:t>
            </a:r>
            <a:r>
              <a:rPr sz="1600" spc="10" dirty="0">
                <a:solidFill>
                  <a:srgbClr val="18354F"/>
                </a:solidFill>
                <a:latin typeface="Century Gothic"/>
                <a:cs typeface="Century Gothic"/>
              </a:rPr>
              <a:t>l</a:t>
            </a:r>
            <a:r>
              <a:rPr sz="1600" dirty="0">
                <a:solidFill>
                  <a:srgbClr val="18354F"/>
                </a:solidFill>
                <a:latin typeface="Century Gothic"/>
                <a:cs typeface="Century Gothic"/>
              </a:rPr>
              <a:t>a	</a:t>
            </a:r>
            <a:r>
              <a:rPr sz="1600" spc="-3" dirty="0">
                <a:solidFill>
                  <a:srgbClr val="18354F"/>
                </a:solidFill>
                <a:latin typeface="Century Gothic"/>
                <a:cs typeface="Century Gothic"/>
              </a:rPr>
              <a:t>i</a:t>
            </a:r>
            <a:r>
              <a:rPr sz="1600" spc="-10" dirty="0">
                <a:solidFill>
                  <a:srgbClr val="18354F"/>
                </a:solidFill>
                <a:latin typeface="Century Gothic"/>
                <a:cs typeface="Century Gothic"/>
              </a:rPr>
              <a:t>m</a:t>
            </a:r>
            <a:r>
              <a:rPr sz="1600" spc="-3" dirty="0">
                <a:solidFill>
                  <a:srgbClr val="18354F"/>
                </a:solidFill>
                <a:latin typeface="Century Gothic"/>
                <a:cs typeface="Century Gothic"/>
              </a:rPr>
              <a:t>p</a:t>
            </a:r>
            <a:r>
              <a:rPr sz="1600" spc="13" dirty="0">
                <a:solidFill>
                  <a:srgbClr val="18354F"/>
                </a:solidFill>
                <a:latin typeface="Century Gothic"/>
                <a:cs typeface="Century Gothic"/>
              </a:rPr>
              <a:t>l</a:t>
            </a:r>
            <a:r>
              <a:rPr sz="1600" spc="-13" dirty="0">
                <a:solidFill>
                  <a:srgbClr val="18354F"/>
                </a:solidFill>
                <a:latin typeface="Century Gothic"/>
                <a:cs typeface="Century Gothic"/>
              </a:rPr>
              <a:t>e</a:t>
            </a:r>
            <a:r>
              <a:rPr sz="1600" spc="3" dirty="0">
                <a:solidFill>
                  <a:srgbClr val="18354F"/>
                </a:solidFill>
                <a:latin typeface="Century Gothic"/>
                <a:cs typeface="Century Gothic"/>
              </a:rPr>
              <a:t>m</a:t>
            </a:r>
            <a:r>
              <a:rPr sz="1600" dirty="0">
                <a:solidFill>
                  <a:srgbClr val="18354F"/>
                </a:solidFill>
                <a:latin typeface="Century Gothic"/>
                <a:cs typeface="Century Gothic"/>
              </a:rPr>
              <a:t>en</a:t>
            </a:r>
            <a:r>
              <a:rPr sz="1600" spc="-27" dirty="0">
                <a:solidFill>
                  <a:srgbClr val="18354F"/>
                </a:solidFill>
                <a:latin typeface="Century Gothic"/>
                <a:cs typeface="Century Gothic"/>
              </a:rPr>
              <a:t>t</a:t>
            </a:r>
            <a:r>
              <a:rPr sz="1600" spc="-3" dirty="0">
                <a:solidFill>
                  <a:srgbClr val="18354F"/>
                </a:solidFill>
                <a:latin typeface="Century Gothic"/>
                <a:cs typeface="Century Gothic"/>
              </a:rPr>
              <a:t>a</a:t>
            </a:r>
            <a:r>
              <a:rPr sz="1600" dirty="0">
                <a:solidFill>
                  <a:srgbClr val="18354F"/>
                </a:solidFill>
                <a:latin typeface="Century Gothic"/>
                <a:cs typeface="Century Gothic"/>
              </a:rPr>
              <a:t>c</a:t>
            </a:r>
            <a:r>
              <a:rPr sz="1600" spc="10" dirty="0">
                <a:solidFill>
                  <a:srgbClr val="18354F"/>
                </a:solidFill>
                <a:latin typeface="Century Gothic"/>
                <a:cs typeface="Century Gothic"/>
              </a:rPr>
              <a:t>i</a:t>
            </a:r>
            <a:r>
              <a:rPr sz="1600" spc="3" dirty="0">
                <a:solidFill>
                  <a:srgbClr val="18354F"/>
                </a:solidFill>
                <a:latin typeface="Century Gothic"/>
                <a:cs typeface="Century Gothic"/>
              </a:rPr>
              <a:t>ó</a:t>
            </a:r>
            <a:r>
              <a:rPr sz="1600" dirty="0">
                <a:solidFill>
                  <a:srgbClr val="18354F"/>
                </a:solidFill>
                <a:latin typeface="Century Gothic"/>
                <a:cs typeface="Century Gothic"/>
              </a:rPr>
              <a:t>n	</a:t>
            </a:r>
            <a:r>
              <a:rPr sz="1600" spc="-17" dirty="0">
                <a:solidFill>
                  <a:srgbClr val="18354F"/>
                </a:solidFill>
                <a:latin typeface="Century Gothic"/>
                <a:cs typeface="Century Gothic"/>
              </a:rPr>
              <a:t>d</a:t>
            </a:r>
            <a:r>
              <a:rPr sz="1600" dirty="0">
                <a:solidFill>
                  <a:srgbClr val="18354F"/>
                </a:solidFill>
                <a:latin typeface="Century Gothic"/>
                <a:cs typeface="Century Gothic"/>
              </a:rPr>
              <a:t>e	</a:t>
            </a:r>
            <a:r>
              <a:rPr sz="1600" spc="-3" dirty="0">
                <a:solidFill>
                  <a:srgbClr val="18354F"/>
                </a:solidFill>
                <a:latin typeface="Century Gothic"/>
                <a:cs typeface="Century Gothic"/>
              </a:rPr>
              <a:t>las</a:t>
            </a:r>
            <a:endParaRPr sz="1600">
              <a:latin typeface="Century Gothic"/>
              <a:cs typeface="Century Gothic"/>
            </a:endParaRPr>
          </a:p>
          <a:p>
            <a:pPr marL="8467"/>
            <a:r>
              <a:rPr sz="1600" dirty="0">
                <a:solidFill>
                  <a:srgbClr val="18354F"/>
                </a:solidFill>
                <a:latin typeface="Century Gothic"/>
                <a:cs typeface="Century Gothic"/>
              </a:rPr>
              <a:t>medidas COVID-19 </a:t>
            </a:r>
            <a:r>
              <a:rPr sz="1600" spc="3" dirty="0">
                <a:solidFill>
                  <a:srgbClr val="18354F"/>
                </a:solidFill>
                <a:latin typeface="Century Gothic"/>
                <a:cs typeface="Century Gothic"/>
              </a:rPr>
              <a:t>como </a:t>
            </a:r>
            <a:r>
              <a:rPr sz="1600" dirty="0">
                <a:solidFill>
                  <a:srgbClr val="18354F"/>
                </a:solidFill>
                <a:latin typeface="Century Gothic"/>
                <a:cs typeface="Century Gothic"/>
              </a:rPr>
              <a:t>consecuencia </a:t>
            </a:r>
            <a:r>
              <a:rPr sz="1600" spc="-3" dirty="0">
                <a:solidFill>
                  <a:srgbClr val="18354F"/>
                </a:solidFill>
                <a:latin typeface="Century Gothic"/>
                <a:cs typeface="Century Gothic"/>
              </a:rPr>
              <a:t>de </a:t>
            </a:r>
            <a:r>
              <a:rPr sz="1600" spc="3" dirty="0">
                <a:solidFill>
                  <a:srgbClr val="18354F"/>
                </a:solidFill>
                <a:latin typeface="Century Gothic"/>
                <a:cs typeface="Century Gothic"/>
              </a:rPr>
              <a:t>la </a:t>
            </a:r>
            <a:r>
              <a:rPr sz="1600" dirty="0">
                <a:solidFill>
                  <a:srgbClr val="18354F"/>
                </a:solidFill>
                <a:latin typeface="Century Gothic"/>
                <a:cs typeface="Century Gothic"/>
              </a:rPr>
              <a:t>ampliación excepcional </a:t>
            </a:r>
            <a:r>
              <a:rPr sz="1600" spc="-3" dirty="0">
                <a:solidFill>
                  <a:srgbClr val="18354F"/>
                </a:solidFill>
                <a:latin typeface="Century Gothic"/>
                <a:cs typeface="Century Gothic"/>
              </a:rPr>
              <a:t>del </a:t>
            </a:r>
            <a:r>
              <a:rPr sz="1600" spc="-7" dirty="0">
                <a:solidFill>
                  <a:srgbClr val="18354F"/>
                </a:solidFill>
                <a:latin typeface="Century Gothic"/>
                <a:cs typeface="Century Gothic"/>
              </a:rPr>
              <a:t>contrato </a:t>
            </a:r>
            <a:r>
              <a:rPr sz="1600" spc="-3" dirty="0">
                <a:solidFill>
                  <a:srgbClr val="18354F"/>
                </a:solidFill>
                <a:latin typeface="Century Gothic"/>
                <a:cs typeface="Century Gothic"/>
              </a:rPr>
              <a:t>de </a:t>
            </a:r>
            <a:r>
              <a:rPr sz="1600" dirty="0">
                <a:solidFill>
                  <a:srgbClr val="18354F"/>
                </a:solidFill>
                <a:latin typeface="Century Gothic"/>
                <a:cs typeface="Century Gothic"/>
              </a:rPr>
              <a:t>ejecución </a:t>
            </a:r>
            <a:r>
              <a:rPr sz="1600" spc="-3" dirty="0">
                <a:solidFill>
                  <a:srgbClr val="18354F"/>
                </a:solidFill>
                <a:latin typeface="Century Gothic"/>
                <a:cs typeface="Century Gothic"/>
              </a:rPr>
              <a:t>de</a:t>
            </a:r>
            <a:r>
              <a:rPr sz="1600" spc="-97" dirty="0">
                <a:solidFill>
                  <a:srgbClr val="18354F"/>
                </a:solidFill>
                <a:latin typeface="Century Gothic"/>
                <a:cs typeface="Century Gothic"/>
              </a:rPr>
              <a:t> </a:t>
            </a:r>
            <a:r>
              <a:rPr sz="1600" spc="-3" dirty="0">
                <a:solidFill>
                  <a:srgbClr val="18354F"/>
                </a:solidFill>
                <a:latin typeface="Century Gothic"/>
                <a:cs typeface="Century Gothic"/>
              </a:rPr>
              <a:t>obra.</a:t>
            </a:r>
            <a:endParaRPr sz="1600">
              <a:latin typeface="Century Gothic"/>
              <a:cs typeface="Century Gothic"/>
            </a:endParaRPr>
          </a:p>
        </p:txBody>
      </p:sp>
      <p:grpSp>
        <p:nvGrpSpPr>
          <p:cNvPr id="15" name="object 15"/>
          <p:cNvGrpSpPr/>
          <p:nvPr/>
        </p:nvGrpSpPr>
        <p:grpSpPr>
          <a:xfrm>
            <a:off x="4927600" y="4651587"/>
            <a:ext cx="3759200" cy="1825413"/>
            <a:chOff x="7391400" y="6977380"/>
            <a:chExt cx="5638800" cy="2738120"/>
          </a:xfrm>
        </p:grpSpPr>
        <p:sp>
          <p:nvSpPr>
            <p:cNvPr id="16" name="object 16"/>
            <p:cNvSpPr/>
            <p:nvPr/>
          </p:nvSpPr>
          <p:spPr>
            <a:xfrm>
              <a:off x="8001000" y="6977380"/>
              <a:ext cx="5029200" cy="2738120"/>
            </a:xfrm>
            <a:custGeom>
              <a:avLst/>
              <a:gdLst/>
              <a:ahLst/>
              <a:cxnLst/>
              <a:rect l="l" t="t" r="r" b="b"/>
              <a:pathLst>
                <a:path w="5029200" h="2738120">
                  <a:moveTo>
                    <a:pt x="5029200" y="0"/>
                  </a:moveTo>
                  <a:lnTo>
                    <a:pt x="0" y="0"/>
                  </a:lnTo>
                  <a:lnTo>
                    <a:pt x="0" y="2738120"/>
                  </a:lnTo>
                  <a:lnTo>
                    <a:pt x="5029200" y="2738120"/>
                  </a:lnTo>
                  <a:lnTo>
                    <a:pt x="5029200" y="0"/>
                  </a:lnTo>
                  <a:close/>
                </a:path>
              </a:pathLst>
            </a:custGeom>
            <a:solidFill>
              <a:srgbClr val="F1F1F1"/>
            </a:solidFill>
          </p:spPr>
          <p:txBody>
            <a:bodyPr wrap="square" lIns="0" tIns="0" rIns="0" bIns="0" rtlCol="0"/>
            <a:lstStyle/>
            <a:p>
              <a:endParaRPr sz="1200"/>
            </a:p>
          </p:txBody>
        </p:sp>
        <p:sp>
          <p:nvSpPr>
            <p:cNvPr id="17" name="object 17"/>
            <p:cNvSpPr/>
            <p:nvPr/>
          </p:nvSpPr>
          <p:spPr>
            <a:xfrm>
              <a:off x="7391400" y="7835900"/>
              <a:ext cx="894079" cy="894080"/>
            </a:xfrm>
            <a:prstGeom prst="rect">
              <a:avLst/>
            </a:prstGeom>
            <a:blipFill>
              <a:blip r:embed="rId4" cstate="print"/>
              <a:stretch>
                <a:fillRect/>
              </a:stretch>
            </a:blipFill>
          </p:spPr>
          <p:txBody>
            <a:bodyPr wrap="square" lIns="0" tIns="0" rIns="0" bIns="0" rtlCol="0"/>
            <a:lstStyle/>
            <a:p>
              <a:endParaRPr sz="1200"/>
            </a:p>
          </p:txBody>
        </p:sp>
      </p:grpSp>
      <p:sp>
        <p:nvSpPr>
          <p:cNvPr id="18" name="object 18"/>
          <p:cNvSpPr/>
          <p:nvPr/>
        </p:nvSpPr>
        <p:spPr>
          <a:xfrm>
            <a:off x="4826000" y="3686386"/>
            <a:ext cx="755227" cy="596053"/>
          </a:xfrm>
          <a:prstGeom prst="rect">
            <a:avLst/>
          </a:prstGeom>
          <a:blipFill>
            <a:blip r:embed="rId5" cstate="print"/>
            <a:stretch>
              <a:fillRect/>
            </a:stretch>
          </a:blipFill>
        </p:spPr>
        <p:txBody>
          <a:bodyPr wrap="square" lIns="0" tIns="0" rIns="0" bIns="0" rtlCol="0"/>
          <a:lstStyle/>
          <a:p>
            <a:endParaRPr sz="1200"/>
          </a:p>
        </p:txBody>
      </p:sp>
      <p:sp>
        <p:nvSpPr>
          <p:cNvPr id="19" name="object 19"/>
          <p:cNvSpPr txBox="1"/>
          <p:nvPr/>
        </p:nvSpPr>
        <p:spPr>
          <a:xfrm>
            <a:off x="5334000" y="4651587"/>
            <a:ext cx="3352800" cy="1741930"/>
          </a:xfrm>
          <a:prstGeom prst="rect">
            <a:avLst/>
          </a:prstGeom>
        </p:spPr>
        <p:txBody>
          <a:bodyPr vert="horz" wrap="square" lIns="0" tIns="79163" rIns="0" bIns="0" rtlCol="0">
            <a:spAutoFit/>
          </a:bodyPr>
          <a:lstStyle/>
          <a:p>
            <a:pPr marL="102028" algn="ctr">
              <a:spcBef>
                <a:spcPts val="623"/>
              </a:spcBef>
            </a:pPr>
            <a:r>
              <a:rPr sz="1200" b="1" spc="3" dirty="0">
                <a:latin typeface="Century Gothic"/>
                <a:cs typeface="Century Gothic"/>
              </a:rPr>
              <a:t>NO</a:t>
            </a:r>
            <a:endParaRPr sz="1200">
              <a:latin typeface="Century Gothic"/>
              <a:cs typeface="Century Gothic"/>
            </a:endParaRPr>
          </a:p>
          <a:p>
            <a:pPr marL="315399" marR="255283"/>
            <a:r>
              <a:rPr sz="1200" dirty="0">
                <a:latin typeface="Century Gothic"/>
                <a:cs typeface="Century Gothic"/>
              </a:rPr>
              <a:t>La </a:t>
            </a:r>
            <a:r>
              <a:rPr sz="1200" spc="-7" dirty="0">
                <a:latin typeface="Century Gothic"/>
                <a:cs typeface="Century Gothic"/>
              </a:rPr>
              <a:t>Entidad </a:t>
            </a:r>
            <a:r>
              <a:rPr sz="1200" spc="-3" dirty="0">
                <a:latin typeface="Century Gothic"/>
                <a:cs typeface="Century Gothic"/>
              </a:rPr>
              <a:t>deberá </a:t>
            </a:r>
            <a:r>
              <a:rPr sz="1200" dirty="0">
                <a:latin typeface="Century Gothic"/>
                <a:cs typeface="Century Gothic"/>
              </a:rPr>
              <a:t>comunicar </a:t>
            </a:r>
            <a:r>
              <a:rPr sz="1200" spc="-3" dirty="0">
                <a:latin typeface="Century Gothic"/>
                <a:cs typeface="Century Gothic"/>
              </a:rPr>
              <a:t>su  pronunciamiento </a:t>
            </a:r>
            <a:r>
              <a:rPr sz="1200" spc="3" dirty="0">
                <a:latin typeface="Century Gothic"/>
                <a:cs typeface="Century Gothic"/>
              </a:rPr>
              <a:t>y, </a:t>
            </a:r>
            <a:r>
              <a:rPr sz="1200" dirty="0">
                <a:latin typeface="Century Gothic"/>
                <a:cs typeface="Century Gothic"/>
              </a:rPr>
              <a:t>de </a:t>
            </a:r>
            <a:r>
              <a:rPr sz="1200" spc="-7" dirty="0">
                <a:latin typeface="Century Gothic"/>
                <a:cs typeface="Century Gothic"/>
              </a:rPr>
              <a:t>existir  </a:t>
            </a:r>
            <a:r>
              <a:rPr sz="1200" spc="-3" dirty="0">
                <a:latin typeface="Century Gothic"/>
                <a:cs typeface="Century Gothic"/>
              </a:rPr>
              <a:t>discrepancias </a:t>
            </a:r>
            <a:r>
              <a:rPr sz="1200" spc="-7" dirty="0">
                <a:latin typeface="Century Gothic"/>
                <a:cs typeface="Century Gothic"/>
              </a:rPr>
              <a:t>respecto </a:t>
            </a:r>
            <a:r>
              <a:rPr sz="1200" dirty="0">
                <a:latin typeface="Century Gothic"/>
                <a:cs typeface="Century Gothic"/>
              </a:rPr>
              <a:t>de algún  </a:t>
            </a:r>
            <a:r>
              <a:rPr sz="1200" spc="-3" dirty="0">
                <a:latin typeface="Century Gothic"/>
                <a:cs typeface="Century Gothic"/>
              </a:rPr>
              <a:t>extremo, precisar </a:t>
            </a:r>
            <a:r>
              <a:rPr sz="1200" spc="3" dirty="0">
                <a:latin typeface="Century Gothic"/>
                <a:cs typeface="Century Gothic"/>
              </a:rPr>
              <a:t>los </a:t>
            </a:r>
            <a:r>
              <a:rPr sz="1200" spc="-7" dirty="0">
                <a:latin typeface="Century Gothic"/>
                <a:cs typeface="Century Gothic"/>
              </a:rPr>
              <a:t>aspectos </a:t>
            </a:r>
            <a:r>
              <a:rPr sz="1200" dirty="0">
                <a:latin typeface="Century Gothic"/>
                <a:cs typeface="Century Gothic"/>
              </a:rPr>
              <a:t>donde  </a:t>
            </a:r>
            <a:r>
              <a:rPr sz="1200" spc="-7" dirty="0">
                <a:latin typeface="Century Gothic"/>
                <a:cs typeface="Century Gothic"/>
              </a:rPr>
              <a:t>existe </a:t>
            </a:r>
            <a:r>
              <a:rPr sz="1200" spc="-3" dirty="0">
                <a:latin typeface="Century Gothic"/>
                <a:cs typeface="Century Gothic"/>
              </a:rPr>
              <a:t>discrepancia,</a:t>
            </a:r>
            <a:r>
              <a:rPr sz="1200" spc="50" dirty="0">
                <a:latin typeface="Century Gothic"/>
                <a:cs typeface="Century Gothic"/>
              </a:rPr>
              <a:t> </a:t>
            </a:r>
            <a:r>
              <a:rPr sz="1200" dirty="0">
                <a:latin typeface="Century Gothic"/>
                <a:cs typeface="Century Gothic"/>
              </a:rPr>
              <a:t>incluyendo</a:t>
            </a:r>
            <a:endParaRPr sz="1200">
              <a:latin typeface="Century Gothic"/>
              <a:cs typeface="Century Gothic"/>
            </a:endParaRPr>
          </a:p>
          <a:p>
            <a:pPr marL="315399" marR="441135"/>
            <a:r>
              <a:rPr sz="1200" spc="-7" dirty="0">
                <a:latin typeface="Century Gothic"/>
                <a:cs typeface="Century Gothic"/>
              </a:rPr>
              <a:t>el </a:t>
            </a:r>
            <a:r>
              <a:rPr sz="1200" spc="-3" dirty="0">
                <a:latin typeface="Century Gothic"/>
                <a:cs typeface="Century Gothic"/>
              </a:rPr>
              <a:t>fundamento </a:t>
            </a:r>
            <a:r>
              <a:rPr sz="1200" dirty="0">
                <a:latin typeface="Century Gothic"/>
                <a:cs typeface="Century Gothic"/>
              </a:rPr>
              <a:t>de </a:t>
            </a:r>
            <a:r>
              <a:rPr sz="1200" spc="-3" dirty="0">
                <a:latin typeface="Century Gothic"/>
                <a:cs typeface="Century Gothic"/>
              </a:rPr>
              <a:t>su posición,  aplicándose provisionalmente </a:t>
            </a:r>
            <a:r>
              <a:rPr sz="1200" spc="3" dirty="0">
                <a:latin typeface="Century Gothic"/>
                <a:cs typeface="Century Gothic"/>
              </a:rPr>
              <a:t>los  </a:t>
            </a:r>
            <a:r>
              <a:rPr sz="1200" spc="-3" dirty="0">
                <a:latin typeface="Century Gothic"/>
                <a:cs typeface="Century Gothic"/>
              </a:rPr>
              <a:t>términos </a:t>
            </a:r>
            <a:r>
              <a:rPr sz="1200" spc="-7" dirty="0">
                <a:latin typeface="Century Gothic"/>
                <a:cs typeface="Century Gothic"/>
              </a:rPr>
              <a:t>planteados </a:t>
            </a:r>
            <a:r>
              <a:rPr sz="1200" spc="-3" dirty="0">
                <a:latin typeface="Century Gothic"/>
                <a:cs typeface="Century Gothic"/>
              </a:rPr>
              <a:t>por </a:t>
            </a:r>
            <a:r>
              <a:rPr sz="1200" spc="3" dirty="0">
                <a:latin typeface="Century Gothic"/>
                <a:cs typeface="Century Gothic"/>
              </a:rPr>
              <a:t>la</a:t>
            </a:r>
            <a:r>
              <a:rPr sz="1200" spc="13" dirty="0">
                <a:latin typeface="Century Gothic"/>
                <a:cs typeface="Century Gothic"/>
              </a:rPr>
              <a:t> </a:t>
            </a:r>
            <a:r>
              <a:rPr sz="1200" spc="-7" dirty="0">
                <a:latin typeface="Century Gothic"/>
                <a:cs typeface="Century Gothic"/>
              </a:rPr>
              <a:t>Entidad</a:t>
            </a:r>
            <a:endParaRPr sz="1200">
              <a:latin typeface="Century Gothic"/>
              <a:cs typeface="Century Gothic"/>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42533" y="2749973"/>
            <a:ext cx="8669867" cy="770467"/>
            <a:chOff x="2463800" y="4124959"/>
            <a:chExt cx="13004800" cy="1155700"/>
          </a:xfrm>
        </p:grpSpPr>
        <p:sp>
          <p:nvSpPr>
            <p:cNvPr id="3" name="object 3"/>
            <p:cNvSpPr/>
            <p:nvPr/>
          </p:nvSpPr>
          <p:spPr>
            <a:xfrm>
              <a:off x="3200400" y="4577079"/>
              <a:ext cx="11455400" cy="31750"/>
            </a:xfrm>
            <a:custGeom>
              <a:avLst/>
              <a:gdLst/>
              <a:ahLst/>
              <a:cxnLst/>
              <a:rect l="l" t="t" r="r" b="b"/>
              <a:pathLst>
                <a:path w="11455400" h="31750">
                  <a:moveTo>
                    <a:pt x="0" y="31750"/>
                  </a:moveTo>
                  <a:lnTo>
                    <a:pt x="11455400" y="0"/>
                  </a:lnTo>
                </a:path>
              </a:pathLst>
            </a:custGeom>
            <a:ln w="10160">
              <a:solidFill>
                <a:srgbClr val="7E7E7E"/>
              </a:solidFill>
            </a:ln>
          </p:spPr>
          <p:txBody>
            <a:bodyPr wrap="square" lIns="0" tIns="0" rIns="0" bIns="0" rtlCol="0"/>
            <a:lstStyle/>
            <a:p>
              <a:endParaRPr sz="1200"/>
            </a:p>
          </p:txBody>
        </p:sp>
        <p:sp>
          <p:nvSpPr>
            <p:cNvPr id="4" name="object 4"/>
            <p:cNvSpPr/>
            <p:nvPr/>
          </p:nvSpPr>
          <p:spPr>
            <a:xfrm>
              <a:off x="8636000" y="4124959"/>
              <a:ext cx="965200" cy="1155700"/>
            </a:xfrm>
            <a:prstGeom prst="rect">
              <a:avLst/>
            </a:prstGeom>
            <a:blipFill>
              <a:blip r:embed="rId2" cstate="print"/>
              <a:stretch>
                <a:fillRect/>
              </a:stretch>
            </a:blipFill>
          </p:spPr>
          <p:txBody>
            <a:bodyPr wrap="square" lIns="0" tIns="0" rIns="0" bIns="0" rtlCol="0"/>
            <a:lstStyle/>
            <a:p>
              <a:endParaRPr sz="1200"/>
            </a:p>
          </p:txBody>
        </p:sp>
        <p:sp>
          <p:nvSpPr>
            <p:cNvPr id="5" name="object 5"/>
            <p:cNvSpPr/>
            <p:nvPr/>
          </p:nvSpPr>
          <p:spPr>
            <a:xfrm>
              <a:off x="2463800" y="4124959"/>
              <a:ext cx="965200" cy="1155700"/>
            </a:xfrm>
            <a:prstGeom prst="rect">
              <a:avLst/>
            </a:prstGeom>
            <a:blipFill>
              <a:blip r:embed="rId3" cstate="print"/>
              <a:stretch>
                <a:fillRect/>
              </a:stretch>
            </a:blipFill>
          </p:spPr>
          <p:txBody>
            <a:bodyPr wrap="square" lIns="0" tIns="0" rIns="0" bIns="0" rtlCol="0"/>
            <a:lstStyle/>
            <a:p>
              <a:endParaRPr sz="1200"/>
            </a:p>
          </p:txBody>
        </p:sp>
        <p:sp>
          <p:nvSpPr>
            <p:cNvPr id="6" name="object 6"/>
            <p:cNvSpPr/>
            <p:nvPr/>
          </p:nvSpPr>
          <p:spPr>
            <a:xfrm>
              <a:off x="14503400" y="4124959"/>
              <a:ext cx="965200" cy="1104900"/>
            </a:xfrm>
            <a:prstGeom prst="rect">
              <a:avLst/>
            </a:prstGeom>
            <a:blipFill>
              <a:blip r:embed="rId4" cstate="print"/>
              <a:stretch>
                <a:fillRect/>
              </a:stretch>
            </a:blipFill>
          </p:spPr>
          <p:txBody>
            <a:bodyPr wrap="square" lIns="0" tIns="0" rIns="0" bIns="0" rtlCol="0"/>
            <a:lstStyle/>
            <a:p>
              <a:endParaRPr sz="1200"/>
            </a:p>
          </p:txBody>
        </p:sp>
      </p:grpSp>
      <p:sp>
        <p:nvSpPr>
          <p:cNvPr id="7" name="object 7"/>
          <p:cNvSpPr txBox="1">
            <a:spLocks noGrp="1"/>
          </p:cNvSpPr>
          <p:nvPr>
            <p:ph type="title"/>
          </p:nvPr>
        </p:nvSpPr>
        <p:spPr>
          <a:xfrm>
            <a:off x="344214" y="485355"/>
            <a:ext cx="9423400" cy="881010"/>
          </a:xfrm>
          <a:prstGeom prst="rect">
            <a:avLst/>
          </a:prstGeom>
        </p:spPr>
        <p:txBody>
          <a:bodyPr vert="horz" wrap="square" lIns="0" tIns="59690" rIns="0" bIns="0" rtlCol="0" anchor="ctr">
            <a:spAutoFit/>
          </a:bodyPr>
          <a:lstStyle/>
          <a:p>
            <a:pPr marL="216334" marR="3387" indent="-208290">
              <a:lnSpc>
                <a:spcPts val="3160"/>
              </a:lnSpc>
              <a:spcBef>
                <a:spcPts val="470"/>
              </a:spcBef>
              <a:tabLst>
                <a:tab pos="5880394" algn="l"/>
              </a:tabLst>
            </a:pPr>
            <a:r>
              <a:rPr sz="2933" spc="-3" dirty="0"/>
              <a:t>¿Qué hacer </a:t>
            </a:r>
            <a:r>
              <a:rPr sz="2933" dirty="0"/>
              <a:t>si se</a:t>
            </a:r>
            <a:r>
              <a:rPr sz="2933" spc="-13" dirty="0"/>
              <a:t> </a:t>
            </a:r>
            <a:r>
              <a:rPr sz="2933" spc="-3" dirty="0" err="1"/>
              <a:t>emiten</a:t>
            </a:r>
            <a:r>
              <a:rPr sz="2933" spc="-20" dirty="0"/>
              <a:t> </a:t>
            </a:r>
            <a:r>
              <a:rPr sz="2933" spc="-3" dirty="0" err="1"/>
              <a:t>nuevos</a:t>
            </a:r>
            <a:r>
              <a:rPr lang="es-PE" sz="2933" spc="-3" dirty="0"/>
              <a:t> </a:t>
            </a:r>
            <a:r>
              <a:rPr sz="2933" spc="-3" dirty="0" err="1"/>
              <a:t>protocolos</a:t>
            </a:r>
            <a:r>
              <a:rPr sz="2933" spc="-3" dirty="0"/>
              <a:t> </a:t>
            </a:r>
            <a:r>
              <a:rPr sz="2933" dirty="0"/>
              <a:t>sanitarios  </a:t>
            </a:r>
            <a:r>
              <a:rPr sz="2933" spc="-3" dirty="0"/>
              <a:t>cuando ya </a:t>
            </a:r>
            <a:r>
              <a:rPr sz="2933" dirty="0"/>
              <a:t>se </a:t>
            </a:r>
            <a:r>
              <a:rPr sz="2933" spc="-3" dirty="0"/>
              <a:t>aprobó </a:t>
            </a:r>
            <a:r>
              <a:rPr sz="2933" dirty="0"/>
              <a:t>la </a:t>
            </a:r>
            <a:r>
              <a:rPr sz="2933" spc="-3" dirty="0"/>
              <a:t>ampliación excepcional de</a:t>
            </a:r>
            <a:r>
              <a:rPr sz="2933" spc="-83" dirty="0"/>
              <a:t> </a:t>
            </a:r>
            <a:r>
              <a:rPr sz="2933" spc="-3" dirty="0"/>
              <a:t>plazo?</a:t>
            </a:r>
            <a:endParaRPr sz="2933" dirty="0"/>
          </a:p>
        </p:txBody>
      </p:sp>
      <p:sp>
        <p:nvSpPr>
          <p:cNvPr id="8" name="object 8"/>
          <p:cNvSpPr txBox="1"/>
          <p:nvPr/>
        </p:nvSpPr>
        <p:spPr>
          <a:xfrm>
            <a:off x="1021249" y="1800437"/>
            <a:ext cx="2377440" cy="295872"/>
          </a:xfrm>
          <a:prstGeom prst="rect">
            <a:avLst/>
          </a:prstGeom>
        </p:spPr>
        <p:txBody>
          <a:bodyPr vert="horz" wrap="square" lIns="0" tIns="8467" rIns="0" bIns="0" rtlCol="0">
            <a:spAutoFit/>
          </a:bodyPr>
          <a:lstStyle/>
          <a:p>
            <a:pPr marL="8467">
              <a:spcBef>
                <a:spcPts val="67"/>
              </a:spcBef>
            </a:pPr>
            <a:r>
              <a:rPr sz="1867" b="1" spc="-3" dirty="0">
                <a:solidFill>
                  <a:srgbClr val="18354F"/>
                </a:solidFill>
                <a:latin typeface="Century Gothic"/>
                <a:cs typeface="Century Gothic"/>
              </a:rPr>
              <a:t>Presentar </a:t>
            </a:r>
            <a:r>
              <a:rPr sz="1867" b="1" dirty="0">
                <a:solidFill>
                  <a:srgbClr val="18354F"/>
                </a:solidFill>
                <a:latin typeface="Century Gothic"/>
                <a:cs typeface="Century Gothic"/>
              </a:rPr>
              <a:t>la</a:t>
            </a:r>
            <a:r>
              <a:rPr sz="1867" b="1" spc="-37" dirty="0">
                <a:solidFill>
                  <a:srgbClr val="18354F"/>
                </a:solidFill>
                <a:latin typeface="Century Gothic"/>
                <a:cs typeface="Century Gothic"/>
              </a:rPr>
              <a:t> </a:t>
            </a:r>
            <a:r>
              <a:rPr sz="1867" b="1" dirty="0">
                <a:solidFill>
                  <a:srgbClr val="18354F"/>
                </a:solidFill>
                <a:latin typeface="Century Gothic"/>
                <a:cs typeface="Century Gothic"/>
              </a:rPr>
              <a:t>solicitud</a:t>
            </a:r>
            <a:endParaRPr sz="1867">
              <a:latin typeface="Century Gothic"/>
              <a:cs typeface="Century Gothic"/>
            </a:endParaRPr>
          </a:p>
        </p:txBody>
      </p:sp>
      <p:sp>
        <p:nvSpPr>
          <p:cNvPr id="9" name="object 9"/>
          <p:cNvSpPr txBox="1"/>
          <p:nvPr/>
        </p:nvSpPr>
        <p:spPr>
          <a:xfrm>
            <a:off x="5321301" y="1800437"/>
            <a:ext cx="1549823" cy="295872"/>
          </a:xfrm>
          <a:prstGeom prst="rect">
            <a:avLst/>
          </a:prstGeom>
        </p:spPr>
        <p:txBody>
          <a:bodyPr vert="horz" wrap="square" lIns="0" tIns="8467" rIns="0" bIns="0" rtlCol="0">
            <a:spAutoFit/>
          </a:bodyPr>
          <a:lstStyle/>
          <a:p>
            <a:pPr marL="8467">
              <a:spcBef>
                <a:spcPts val="67"/>
              </a:spcBef>
            </a:pPr>
            <a:r>
              <a:rPr sz="1867" b="1" dirty="0">
                <a:solidFill>
                  <a:srgbClr val="18354F"/>
                </a:solidFill>
                <a:latin typeface="Century Gothic"/>
                <a:cs typeface="Century Gothic"/>
              </a:rPr>
              <a:t>Emitir</a:t>
            </a:r>
            <a:r>
              <a:rPr sz="1867" b="1" spc="-57" dirty="0">
                <a:solidFill>
                  <a:srgbClr val="18354F"/>
                </a:solidFill>
                <a:latin typeface="Century Gothic"/>
                <a:cs typeface="Century Gothic"/>
              </a:rPr>
              <a:t> </a:t>
            </a:r>
            <a:r>
              <a:rPr sz="1867" b="1" spc="-3" dirty="0">
                <a:solidFill>
                  <a:srgbClr val="18354F"/>
                </a:solidFill>
                <a:latin typeface="Century Gothic"/>
                <a:cs typeface="Century Gothic"/>
              </a:rPr>
              <a:t>opinión</a:t>
            </a:r>
            <a:endParaRPr sz="1867">
              <a:latin typeface="Century Gothic"/>
              <a:cs typeface="Century Gothic"/>
            </a:endParaRPr>
          </a:p>
        </p:txBody>
      </p:sp>
      <p:sp>
        <p:nvSpPr>
          <p:cNvPr id="10" name="object 10"/>
          <p:cNvSpPr txBox="1"/>
          <p:nvPr/>
        </p:nvSpPr>
        <p:spPr>
          <a:xfrm>
            <a:off x="558800" y="3622040"/>
            <a:ext cx="3120813" cy="942139"/>
          </a:xfrm>
          <a:prstGeom prst="rect">
            <a:avLst/>
          </a:prstGeom>
          <a:solidFill>
            <a:srgbClr val="F1F1F1"/>
          </a:solidFill>
        </p:spPr>
        <p:txBody>
          <a:bodyPr vert="horz" wrap="square" lIns="0" tIns="3387" rIns="0" bIns="0" rtlCol="0">
            <a:spAutoFit/>
          </a:bodyPr>
          <a:lstStyle/>
          <a:p>
            <a:pPr>
              <a:spcBef>
                <a:spcPts val="27"/>
              </a:spcBef>
            </a:pPr>
            <a:endParaRPr sz="1300">
              <a:latin typeface="Times New Roman"/>
              <a:cs typeface="Times New Roman"/>
            </a:endParaRPr>
          </a:p>
          <a:p>
            <a:pPr marL="264173" marR="249356"/>
            <a:r>
              <a:rPr sz="1200" spc="-3" dirty="0">
                <a:latin typeface="Century Gothic"/>
                <a:cs typeface="Century Gothic"/>
              </a:rPr>
              <a:t>El </a:t>
            </a:r>
            <a:r>
              <a:rPr sz="1200" spc="-10" dirty="0">
                <a:latin typeface="Century Gothic"/>
                <a:cs typeface="Century Gothic"/>
              </a:rPr>
              <a:t>ejecutor </a:t>
            </a:r>
            <a:r>
              <a:rPr sz="1200" dirty="0">
                <a:latin typeface="Century Gothic"/>
                <a:cs typeface="Century Gothic"/>
              </a:rPr>
              <a:t>de </a:t>
            </a:r>
            <a:r>
              <a:rPr sz="1200" spc="-3" dirty="0">
                <a:latin typeface="Century Gothic"/>
                <a:cs typeface="Century Gothic"/>
              </a:rPr>
              <a:t>obra debe </a:t>
            </a:r>
            <a:r>
              <a:rPr sz="1200" spc="-7" dirty="0">
                <a:latin typeface="Century Gothic"/>
                <a:cs typeface="Century Gothic"/>
              </a:rPr>
              <a:t>presentar  </a:t>
            </a:r>
            <a:r>
              <a:rPr sz="1200" spc="-3" dirty="0">
                <a:latin typeface="Century Gothic"/>
                <a:cs typeface="Century Gothic"/>
              </a:rPr>
              <a:t>al Supervisor </a:t>
            </a:r>
            <a:r>
              <a:rPr sz="1200" dirty="0">
                <a:latin typeface="Century Gothic"/>
                <a:cs typeface="Century Gothic"/>
              </a:rPr>
              <a:t>o </a:t>
            </a:r>
            <a:r>
              <a:rPr sz="1200" spc="-3" dirty="0">
                <a:latin typeface="Century Gothic"/>
                <a:cs typeface="Century Gothic"/>
              </a:rPr>
              <a:t>Inspector </a:t>
            </a:r>
            <a:r>
              <a:rPr sz="1200" dirty="0">
                <a:latin typeface="Century Gothic"/>
                <a:cs typeface="Century Gothic"/>
              </a:rPr>
              <a:t>y a </a:t>
            </a:r>
            <a:r>
              <a:rPr sz="1200" spc="3" dirty="0">
                <a:latin typeface="Century Gothic"/>
                <a:cs typeface="Century Gothic"/>
              </a:rPr>
              <a:t>la  </a:t>
            </a:r>
            <a:r>
              <a:rPr sz="1200" spc="-7" dirty="0">
                <a:latin typeface="Century Gothic"/>
                <a:cs typeface="Century Gothic"/>
              </a:rPr>
              <a:t>Entidad, </a:t>
            </a:r>
            <a:r>
              <a:rPr sz="1200" dirty="0">
                <a:latin typeface="Century Gothic"/>
                <a:cs typeface="Century Gothic"/>
              </a:rPr>
              <a:t>una </a:t>
            </a:r>
            <a:r>
              <a:rPr sz="1200" spc="-7" dirty="0">
                <a:latin typeface="Century Gothic"/>
                <a:cs typeface="Century Gothic"/>
              </a:rPr>
              <a:t>propuesta </a:t>
            </a:r>
            <a:r>
              <a:rPr sz="1200" dirty="0">
                <a:latin typeface="Century Gothic"/>
                <a:cs typeface="Century Gothic"/>
              </a:rPr>
              <a:t>de  </a:t>
            </a:r>
            <a:r>
              <a:rPr sz="1200" spc="-3" dirty="0">
                <a:latin typeface="Century Gothic"/>
                <a:cs typeface="Century Gothic"/>
              </a:rPr>
              <a:t>adenda</a:t>
            </a:r>
            <a:r>
              <a:rPr sz="1200" spc="3" dirty="0">
                <a:latin typeface="Century Gothic"/>
                <a:cs typeface="Century Gothic"/>
              </a:rPr>
              <a:t> </a:t>
            </a:r>
            <a:r>
              <a:rPr sz="1200" spc="-7" dirty="0">
                <a:latin typeface="Century Gothic"/>
                <a:cs typeface="Century Gothic"/>
              </a:rPr>
              <a:t>sustentada.</a:t>
            </a:r>
            <a:endParaRPr sz="1200">
              <a:latin typeface="Century Gothic"/>
              <a:cs typeface="Century Gothic"/>
            </a:endParaRPr>
          </a:p>
        </p:txBody>
      </p:sp>
      <p:sp>
        <p:nvSpPr>
          <p:cNvPr id="11" name="object 11"/>
          <p:cNvSpPr txBox="1"/>
          <p:nvPr/>
        </p:nvSpPr>
        <p:spPr>
          <a:xfrm>
            <a:off x="2906184" y="2358136"/>
            <a:ext cx="2112857" cy="594051"/>
          </a:xfrm>
          <a:prstGeom prst="rect">
            <a:avLst/>
          </a:prstGeom>
        </p:spPr>
        <p:txBody>
          <a:bodyPr vert="horz" wrap="square" lIns="0" tIns="93133" rIns="0" bIns="0" rtlCol="0">
            <a:spAutoFit/>
          </a:bodyPr>
          <a:lstStyle/>
          <a:p>
            <a:pPr marL="423" algn="ctr">
              <a:spcBef>
                <a:spcPts val="733"/>
              </a:spcBef>
            </a:pPr>
            <a:r>
              <a:rPr sz="1333" dirty="0">
                <a:solidFill>
                  <a:srgbClr val="18354F"/>
                </a:solidFill>
                <a:latin typeface="Century Gothic"/>
                <a:cs typeface="Century Gothic"/>
              </a:rPr>
              <a:t>Plazo:</a:t>
            </a:r>
            <a:endParaRPr sz="1333">
              <a:latin typeface="Century Gothic"/>
              <a:cs typeface="Century Gothic"/>
            </a:endParaRPr>
          </a:p>
          <a:p>
            <a:pPr algn="ctr">
              <a:spcBef>
                <a:spcPts val="667"/>
              </a:spcBef>
            </a:pPr>
            <a:r>
              <a:rPr sz="1333" spc="-10" dirty="0">
                <a:solidFill>
                  <a:srgbClr val="18354F"/>
                </a:solidFill>
                <a:latin typeface="Century Gothic"/>
                <a:cs typeface="Century Gothic"/>
              </a:rPr>
              <a:t>Hasta </a:t>
            </a:r>
            <a:r>
              <a:rPr sz="1333" spc="-3" dirty="0">
                <a:solidFill>
                  <a:srgbClr val="18354F"/>
                </a:solidFill>
                <a:latin typeface="Century Gothic"/>
                <a:cs typeface="Century Gothic"/>
              </a:rPr>
              <a:t>10 </a:t>
            </a:r>
            <a:r>
              <a:rPr sz="1333" spc="3" dirty="0">
                <a:solidFill>
                  <a:srgbClr val="18354F"/>
                </a:solidFill>
                <a:latin typeface="Century Gothic"/>
                <a:cs typeface="Century Gothic"/>
              </a:rPr>
              <a:t>días</a:t>
            </a:r>
            <a:r>
              <a:rPr sz="1333" spc="-40" dirty="0">
                <a:solidFill>
                  <a:srgbClr val="18354F"/>
                </a:solidFill>
                <a:latin typeface="Century Gothic"/>
                <a:cs typeface="Century Gothic"/>
              </a:rPr>
              <a:t> </a:t>
            </a:r>
            <a:r>
              <a:rPr sz="1333" dirty="0">
                <a:solidFill>
                  <a:srgbClr val="18354F"/>
                </a:solidFill>
                <a:latin typeface="Century Gothic"/>
                <a:cs typeface="Century Gothic"/>
              </a:rPr>
              <a:t>calendarios</a:t>
            </a:r>
            <a:endParaRPr sz="1333">
              <a:latin typeface="Century Gothic"/>
              <a:cs typeface="Century Gothic"/>
            </a:endParaRPr>
          </a:p>
        </p:txBody>
      </p:sp>
      <p:sp>
        <p:nvSpPr>
          <p:cNvPr id="12" name="object 12"/>
          <p:cNvSpPr txBox="1"/>
          <p:nvPr/>
        </p:nvSpPr>
        <p:spPr>
          <a:xfrm>
            <a:off x="4521200" y="3622040"/>
            <a:ext cx="3120813" cy="797719"/>
          </a:xfrm>
          <a:prstGeom prst="rect">
            <a:avLst/>
          </a:prstGeom>
          <a:solidFill>
            <a:srgbClr val="F1F1F1"/>
          </a:solidFill>
        </p:spPr>
        <p:txBody>
          <a:bodyPr vert="horz" wrap="square" lIns="0" tIns="2540" rIns="0" bIns="0" rtlCol="0">
            <a:spAutoFit/>
          </a:bodyPr>
          <a:lstStyle/>
          <a:p>
            <a:pPr>
              <a:spcBef>
                <a:spcPts val="20"/>
              </a:spcBef>
            </a:pPr>
            <a:endParaRPr sz="1567">
              <a:latin typeface="Times New Roman"/>
              <a:cs typeface="Times New Roman"/>
            </a:endParaRPr>
          </a:p>
          <a:p>
            <a:pPr marL="264597" marR="325983"/>
            <a:r>
              <a:rPr sz="1200" spc="-3" dirty="0">
                <a:latin typeface="Century Gothic"/>
                <a:cs typeface="Century Gothic"/>
              </a:rPr>
              <a:t>El Supervisor </a:t>
            </a:r>
            <a:r>
              <a:rPr sz="1200" dirty="0">
                <a:latin typeface="Century Gothic"/>
                <a:cs typeface="Century Gothic"/>
              </a:rPr>
              <a:t>o </a:t>
            </a:r>
            <a:r>
              <a:rPr sz="1200" spc="-3" dirty="0">
                <a:latin typeface="Century Gothic"/>
                <a:cs typeface="Century Gothic"/>
              </a:rPr>
              <a:t>Inspector, según  corresponda, debe remitir opinión  </a:t>
            </a:r>
            <a:r>
              <a:rPr sz="1200" dirty="0">
                <a:latin typeface="Century Gothic"/>
                <a:cs typeface="Century Gothic"/>
              </a:rPr>
              <a:t>a </a:t>
            </a:r>
            <a:r>
              <a:rPr sz="1200" spc="3" dirty="0">
                <a:latin typeface="Century Gothic"/>
                <a:cs typeface="Century Gothic"/>
              </a:rPr>
              <a:t>la</a:t>
            </a:r>
            <a:r>
              <a:rPr sz="1200" spc="-17" dirty="0">
                <a:latin typeface="Century Gothic"/>
                <a:cs typeface="Century Gothic"/>
              </a:rPr>
              <a:t> </a:t>
            </a:r>
            <a:r>
              <a:rPr sz="1200" spc="-7" dirty="0">
                <a:latin typeface="Century Gothic"/>
                <a:cs typeface="Century Gothic"/>
              </a:rPr>
              <a:t>Entidad</a:t>
            </a:r>
            <a:endParaRPr sz="1200">
              <a:latin typeface="Century Gothic"/>
              <a:cs typeface="Century Gothic"/>
            </a:endParaRPr>
          </a:p>
        </p:txBody>
      </p:sp>
      <p:sp>
        <p:nvSpPr>
          <p:cNvPr id="13" name="object 13"/>
          <p:cNvSpPr txBox="1"/>
          <p:nvPr/>
        </p:nvSpPr>
        <p:spPr>
          <a:xfrm>
            <a:off x="8483600" y="3622040"/>
            <a:ext cx="3120813" cy="797719"/>
          </a:xfrm>
          <a:prstGeom prst="rect">
            <a:avLst/>
          </a:prstGeom>
          <a:solidFill>
            <a:srgbClr val="F1F1F1"/>
          </a:solidFill>
        </p:spPr>
        <p:txBody>
          <a:bodyPr vert="horz" wrap="square" lIns="0" tIns="2540" rIns="0" bIns="0" rtlCol="0">
            <a:spAutoFit/>
          </a:bodyPr>
          <a:lstStyle/>
          <a:p>
            <a:pPr>
              <a:spcBef>
                <a:spcPts val="20"/>
              </a:spcBef>
            </a:pPr>
            <a:endParaRPr sz="1567">
              <a:latin typeface="Times New Roman"/>
              <a:cs typeface="Times New Roman"/>
            </a:endParaRPr>
          </a:p>
          <a:p>
            <a:pPr marL="214217" marR="360698"/>
            <a:r>
              <a:rPr sz="1200" dirty="0">
                <a:latin typeface="Century Gothic"/>
                <a:cs typeface="Century Gothic"/>
              </a:rPr>
              <a:t>La </a:t>
            </a:r>
            <a:r>
              <a:rPr sz="1200" spc="-7" dirty="0">
                <a:latin typeface="Century Gothic"/>
                <a:cs typeface="Century Gothic"/>
              </a:rPr>
              <a:t>entidad </a:t>
            </a:r>
            <a:r>
              <a:rPr sz="1200" spc="-3" dirty="0">
                <a:latin typeface="Century Gothic"/>
                <a:cs typeface="Century Gothic"/>
              </a:rPr>
              <a:t>debe evaluar </a:t>
            </a:r>
            <a:r>
              <a:rPr sz="1200" dirty="0">
                <a:latin typeface="Century Gothic"/>
                <a:cs typeface="Century Gothic"/>
              </a:rPr>
              <a:t>y  </a:t>
            </a:r>
            <a:r>
              <a:rPr sz="1200" spc="-3" dirty="0">
                <a:latin typeface="Century Gothic"/>
                <a:cs typeface="Century Gothic"/>
              </a:rPr>
              <a:t>manifestar, según corresponda, su  aprobación.</a:t>
            </a:r>
            <a:endParaRPr sz="1200">
              <a:latin typeface="Century Gothic"/>
              <a:cs typeface="Century Gothic"/>
            </a:endParaRPr>
          </a:p>
        </p:txBody>
      </p:sp>
      <p:sp>
        <p:nvSpPr>
          <p:cNvPr id="14" name="object 14"/>
          <p:cNvSpPr txBox="1"/>
          <p:nvPr/>
        </p:nvSpPr>
        <p:spPr>
          <a:xfrm>
            <a:off x="6666061" y="2358136"/>
            <a:ext cx="2112433" cy="594051"/>
          </a:xfrm>
          <a:prstGeom prst="rect">
            <a:avLst/>
          </a:prstGeom>
        </p:spPr>
        <p:txBody>
          <a:bodyPr vert="horz" wrap="square" lIns="0" tIns="93133" rIns="0" bIns="0" rtlCol="0">
            <a:spAutoFit/>
          </a:bodyPr>
          <a:lstStyle/>
          <a:p>
            <a:pPr algn="ctr">
              <a:spcBef>
                <a:spcPts val="733"/>
              </a:spcBef>
            </a:pPr>
            <a:r>
              <a:rPr sz="1333" dirty="0">
                <a:solidFill>
                  <a:srgbClr val="18354F"/>
                </a:solidFill>
                <a:latin typeface="Century Gothic"/>
                <a:cs typeface="Century Gothic"/>
              </a:rPr>
              <a:t>Plazo:</a:t>
            </a:r>
            <a:endParaRPr sz="1333">
              <a:latin typeface="Century Gothic"/>
              <a:cs typeface="Century Gothic"/>
            </a:endParaRPr>
          </a:p>
          <a:p>
            <a:pPr algn="ctr">
              <a:spcBef>
                <a:spcPts val="667"/>
              </a:spcBef>
            </a:pPr>
            <a:r>
              <a:rPr sz="1333" spc="-10" dirty="0">
                <a:solidFill>
                  <a:srgbClr val="18354F"/>
                </a:solidFill>
                <a:latin typeface="Century Gothic"/>
                <a:cs typeface="Century Gothic"/>
              </a:rPr>
              <a:t>Hasta </a:t>
            </a:r>
            <a:r>
              <a:rPr sz="1333" spc="-3" dirty="0">
                <a:solidFill>
                  <a:srgbClr val="18354F"/>
                </a:solidFill>
                <a:latin typeface="Century Gothic"/>
                <a:cs typeface="Century Gothic"/>
              </a:rPr>
              <a:t>15 </a:t>
            </a:r>
            <a:r>
              <a:rPr sz="1333" spc="3" dirty="0">
                <a:solidFill>
                  <a:srgbClr val="18354F"/>
                </a:solidFill>
                <a:latin typeface="Century Gothic"/>
                <a:cs typeface="Century Gothic"/>
              </a:rPr>
              <a:t>días</a:t>
            </a:r>
            <a:r>
              <a:rPr sz="1333" spc="-43" dirty="0">
                <a:solidFill>
                  <a:srgbClr val="18354F"/>
                </a:solidFill>
                <a:latin typeface="Century Gothic"/>
                <a:cs typeface="Century Gothic"/>
              </a:rPr>
              <a:t> </a:t>
            </a:r>
            <a:r>
              <a:rPr sz="1333" dirty="0">
                <a:solidFill>
                  <a:srgbClr val="18354F"/>
                </a:solidFill>
                <a:latin typeface="Century Gothic"/>
                <a:cs typeface="Century Gothic"/>
              </a:rPr>
              <a:t>calendarios</a:t>
            </a:r>
            <a:endParaRPr sz="1333">
              <a:latin typeface="Century Gothic"/>
              <a:cs typeface="Century Gothic"/>
            </a:endParaRPr>
          </a:p>
        </p:txBody>
      </p:sp>
      <p:sp>
        <p:nvSpPr>
          <p:cNvPr id="15" name="object 15"/>
          <p:cNvSpPr txBox="1"/>
          <p:nvPr/>
        </p:nvSpPr>
        <p:spPr>
          <a:xfrm>
            <a:off x="8447617" y="1800437"/>
            <a:ext cx="2918460" cy="583194"/>
          </a:xfrm>
          <a:prstGeom prst="rect">
            <a:avLst/>
          </a:prstGeom>
        </p:spPr>
        <p:txBody>
          <a:bodyPr vert="horz" wrap="square" lIns="0" tIns="8467" rIns="0" bIns="0" rtlCol="0">
            <a:spAutoFit/>
          </a:bodyPr>
          <a:lstStyle/>
          <a:p>
            <a:pPr marL="133357">
              <a:spcBef>
                <a:spcPts val="67"/>
              </a:spcBef>
            </a:pPr>
            <a:r>
              <a:rPr sz="1867" b="1" dirty="0">
                <a:solidFill>
                  <a:srgbClr val="18354F"/>
                </a:solidFill>
                <a:latin typeface="Century Gothic"/>
                <a:cs typeface="Century Gothic"/>
              </a:rPr>
              <a:t>Emitir</a:t>
            </a:r>
            <a:r>
              <a:rPr sz="1867" b="1" spc="-27" dirty="0">
                <a:solidFill>
                  <a:srgbClr val="18354F"/>
                </a:solidFill>
                <a:latin typeface="Century Gothic"/>
                <a:cs typeface="Century Gothic"/>
              </a:rPr>
              <a:t> </a:t>
            </a:r>
            <a:r>
              <a:rPr sz="1867" b="1" spc="-3" dirty="0">
                <a:solidFill>
                  <a:srgbClr val="18354F"/>
                </a:solidFill>
                <a:latin typeface="Century Gothic"/>
                <a:cs typeface="Century Gothic"/>
              </a:rPr>
              <a:t>pronunciamiento</a:t>
            </a:r>
            <a:endParaRPr sz="1867">
              <a:latin typeface="Century Gothic"/>
              <a:cs typeface="Century Gothic"/>
            </a:endParaRPr>
          </a:p>
          <a:p>
            <a:pPr marL="8467">
              <a:spcBef>
                <a:spcPts val="27"/>
              </a:spcBef>
            </a:pPr>
            <a:r>
              <a:rPr sz="1867" b="1" spc="-3" dirty="0">
                <a:solidFill>
                  <a:srgbClr val="18354F"/>
                </a:solidFill>
                <a:latin typeface="Century Gothic"/>
                <a:cs typeface="Century Gothic"/>
              </a:rPr>
              <a:t>¿Se aprueba </a:t>
            </a:r>
            <a:r>
              <a:rPr sz="1867" b="1" dirty="0">
                <a:solidFill>
                  <a:srgbClr val="18354F"/>
                </a:solidFill>
                <a:latin typeface="Century Gothic"/>
                <a:cs typeface="Century Gothic"/>
              </a:rPr>
              <a:t>la</a:t>
            </a:r>
            <a:r>
              <a:rPr sz="1867" b="1" spc="-17" dirty="0">
                <a:solidFill>
                  <a:srgbClr val="18354F"/>
                </a:solidFill>
                <a:latin typeface="Century Gothic"/>
                <a:cs typeface="Century Gothic"/>
              </a:rPr>
              <a:t> </a:t>
            </a:r>
            <a:r>
              <a:rPr sz="1867" b="1" dirty="0">
                <a:solidFill>
                  <a:srgbClr val="18354F"/>
                </a:solidFill>
                <a:latin typeface="Century Gothic"/>
                <a:cs typeface="Century Gothic"/>
              </a:rPr>
              <a:t>solicitud?</a:t>
            </a:r>
            <a:endParaRPr sz="1867">
              <a:latin typeface="Century Gothic"/>
              <a:cs typeface="Century Gothic"/>
            </a:endParaRPr>
          </a:p>
        </p:txBody>
      </p:sp>
      <p:sp>
        <p:nvSpPr>
          <p:cNvPr id="16" name="object 16"/>
          <p:cNvSpPr txBox="1"/>
          <p:nvPr/>
        </p:nvSpPr>
        <p:spPr>
          <a:xfrm>
            <a:off x="4625171" y="4705180"/>
            <a:ext cx="2647950" cy="316326"/>
          </a:xfrm>
          <a:prstGeom prst="rect">
            <a:avLst/>
          </a:prstGeom>
        </p:spPr>
        <p:txBody>
          <a:bodyPr vert="horz" wrap="square" lIns="0" tIns="8467" rIns="0" bIns="0" rtlCol="0">
            <a:spAutoFit/>
          </a:bodyPr>
          <a:lstStyle/>
          <a:p>
            <a:pPr marL="8467" marR="3387">
              <a:spcBef>
                <a:spcPts val="67"/>
              </a:spcBef>
            </a:pPr>
            <a:r>
              <a:rPr sz="1000" spc="-7" dirty="0">
                <a:latin typeface="Century Gothic"/>
                <a:cs typeface="Century Gothic"/>
              </a:rPr>
              <a:t>*Plazo </a:t>
            </a:r>
            <a:r>
              <a:rPr sz="1000" spc="-3" dirty="0">
                <a:latin typeface="Century Gothic"/>
                <a:cs typeface="Century Gothic"/>
              </a:rPr>
              <a:t>contado desde del día </a:t>
            </a:r>
            <a:r>
              <a:rPr sz="1000" dirty="0">
                <a:latin typeface="Century Gothic"/>
                <a:cs typeface="Century Gothic"/>
              </a:rPr>
              <a:t>siguiente </a:t>
            </a:r>
            <a:r>
              <a:rPr sz="1000" spc="-3" dirty="0">
                <a:latin typeface="Century Gothic"/>
                <a:cs typeface="Century Gothic"/>
              </a:rPr>
              <a:t>de  presentada </a:t>
            </a:r>
            <a:r>
              <a:rPr sz="1000" dirty="0">
                <a:latin typeface="Century Gothic"/>
                <a:cs typeface="Century Gothic"/>
              </a:rPr>
              <a:t>la </a:t>
            </a:r>
            <a:r>
              <a:rPr sz="1000" spc="-3" dirty="0">
                <a:latin typeface="Century Gothic"/>
                <a:cs typeface="Century Gothic"/>
              </a:rPr>
              <a:t>propuesta de</a:t>
            </a:r>
            <a:r>
              <a:rPr sz="1000" dirty="0">
                <a:latin typeface="Century Gothic"/>
                <a:cs typeface="Century Gothic"/>
              </a:rPr>
              <a:t> </a:t>
            </a:r>
            <a:r>
              <a:rPr sz="1000" spc="-3" dirty="0">
                <a:latin typeface="Century Gothic"/>
                <a:cs typeface="Century Gothic"/>
              </a:rPr>
              <a:t>adenda</a:t>
            </a:r>
            <a:endParaRPr sz="1000">
              <a:latin typeface="Century Gothic"/>
              <a:cs typeface="Century Gothic"/>
            </a:endParaRPr>
          </a:p>
        </p:txBody>
      </p:sp>
      <p:sp>
        <p:nvSpPr>
          <p:cNvPr id="17" name="object 17"/>
          <p:cNvSpPr txBox="1"/>
          <p:nvPr/>
        </p:nvSpPr>
        <p:spPr>
          <a:xfrm>
            <a:off x="7317994" y="5579364"/>
            <a:ext cx="3900170" cy="747213"/>
          </a:xfrm>
          <a:prstGeom prst="rect">
            <a:avLst/>
          </a:prstGeom>
        </p:spPr>
        <p:txBody>
          <a:bodyPr vert="horz" wrap="square" lIns="0" tIns="8467" rIns="0" bIns="0" rtlCol="0">
            <a:spAutoFit/>
          </a:bodyPr>
          <a:lstStyle/>
          <a:p>
            <a:pPr marL="8467" marR="3387">
              <a:spcBef>
                <a:spcPts val="67"/>
              </a:spcBef>
            </a:pPr>
            <a:r>
              <a:rPr sz="1200" b="1" spc="-3" dirty="0">
                <a:solidFill>
                  <a:srgbClr val="B77441"/>
                </a:solidFill>
                <a:latin typeface="Century Gothic"/>
                <a:cs typeface="Century Gothic"/>
              </a:rPr>
              <a:t>Cuando </a:t>
            </a:r>
            <a:r>
              <a:rPr sz="1200" b="1" dirty="0">
                <a:solidFill>
                  <a:srgbClr val="B77441"/>
                </a:solidFill>
                <a:latin typeface="Century Gothic"/>
                <a:cs typeface="Century Gothic"/>
              </a:rPr>
              <a:t>la modificación </a:t>
            </a:r>
            <a:r>
              <a:rPr sz="1200" b="1" spc="-3" dirty="0">
                <a:solidFill>
                  <a:srgbClr val="B77441"/>
                </a:solidFill>
                <a:latin typeface="Century Gothic"/>
                <a:cs typeface="Century Gothic"/>
              </a:rPr>
              <a:t>implique </a:t>
            </a:r>
            <a:r>
              <a:rPr sz="1200" b="1" dirty="0">
                <a:solidFill>
                  <a:srgbClr val="B77441"/>
                </a:solidFill>
                <a:latin typeface="Century Gothic"/>
                <a:cs typeface="Century Gothic"/>
              </a:rPr>
              <a:t>el incremento </a:t>
            </a:r>
            <a:r>
              <a:rPr sz="1200" b="1" spc="-3" dirty="0">
                <a:solidFill>
                  <a:srgbClr val="B77441"/>
                </a:solidFill>
                <a:latin typeface="Century Gothic"/>
                <a:cs typeface="Century Gothic"/>
              </a:rPr>
              <a:t>del  </a:t>
            </a:r>
            <a:r>
              <a:rPr sz="1200" b="1" dirty="0">
                <a:solidFill>
                  <a:srgbClr val="B77441"/>
                </a:solidFill>
                <a:latin typeface="Century Gothic"/>
                <a:cs typeface="Century Gothic"/>
              </a:rPr>
              <a:t>precio </a:t>
            </a:r>
            <a:r>
              <a:rPr sz="1200" b="1" spc="-3" dirty="0">
                <a:solidFill>
                  <a:srgbClr val="B77441"/>
                </a:solidFill>
                <a:latin typeface="Century Gothic"/>
                <a:cs typeface="Century Gothic"/>
              </a:rPr>
              <a:t>del contrato vigente, </a:t>
            </a:r>
            <a:r>
              <a:rPr sz="1200" b="1" dirty="0">
                <a:solidFill>
                  <a:srgbClr val="B77441"/>
                </a:solidFill>
                <a:latin typeface="Century Gothic"/>
                <a:cs typeface="Century Gothic"/>
              </a:rPr>
              <a:t>se </a:t>
            </a:r>
            <a:r>
              <a:rPr sz="1200" b="1" spc="-3" dirty="0">
                <a:solidFill>
                  <a:srgbClr val="B77441"/>
                </a:solidFill>
                <a:latin typeface="Century Gothic"/>
                <a:cs typeface="Century Gothic"/>
              </a:rPr>
              <a:t>deberá contar </a:t>
            </a:r>
            <a:r>
              <a:rPr sz="1200" b="1" dirty="0">
                <a:solidFill>
                  <a:srgbClr val="B77441"/>
                </a:solidFill>
                <a:latin typeface="Century Gothic"/>
                <a:cs typeface="Century Gothic"/>
              </a:rPr>
              <a:t>con</a:t>
            </a:r>
            <a:r>
              <a:rPr sz="1200" b="1" spc="-70" dirty="0">
                <a:solidFill>
                  <a:srgbClr val="B77441"/>
                </a:solidFill>
                <a:latin typeface="Century Gothic"/>
                <a:cs typeface="Century Gothic"/>
              </a:rPr>
              <a:t> </a:t>
            </a:r>
            <a:r>
              <a:rPr sz="1200" b="1" dirty="0">
                <a:solidFill>
                  <a:srgbClr val="B77441"/>
                </a:solidFill>
                <a:latin typeface="Century Gothic"/>
                <a:cs typeface="Century Gothic"/>
              </a:rPr>
              <a:t>la  certificación </a:t>
            </a:r>
            <a:r>
              <a:rPr sz="1200" b="1" spc="-3" dirty="0">
                <a:solidFill>
                  <a:srgbClr val="B77441"/>
                </a:solidFill>
                <a:latin typeface="Century Gothic"/>
                <a:cs typeface="Century Gothic"/>
              </a:rPr>
              <a:t>de </a:t>
            </a:r>
            <a:r>
              <a:rPr sz="1200" b="1" dirty="0">
                <a:solidFill>
                  <a:srgbClr val="B77441"/>
                </a:solidFill>
                <a:latin typeface="Century Gothic"/>
                <a:cs typeface="Century Gothic"/>
              </a:rPr>
              <a:t>crédito </a:t>
            </a:r>
            <a:r>
              <a:rPr sz="1200" b="1" spc="-3" dirty="0">
                <a:solidFill>
                  <a:srgbClr val="B77441"/>
                </a:solidFill>
                <a:latin typeface="Century Gothic"/>
                <a:cs typeface="Century Gothic"/>
              </a:rPr>
              <a:t>presupuestario </a:t>
            </a:r>
            <a:r>
              <a:rPr sz="1200" b="1" dirty="0">
                <a:solidFill>
                  <a:srgbClr val="B77441"/>
                </a:solidFill>
                <a:latin typeface="Century Gothic"/>
                <a:cs typeface="Century Gothic"/>
              </a:rPr>
              <a:t>o previsión  </a:t>
            </a:r>
            <a:r>
              <a:rPr sz="1200" b="1" spc="-3" dirty="0">
                <a:solidFill>
                  <a:srgbClr val="B77441"/>
                </a:solidFill>
                <a:latin typeface="Century Gothic"/>
                <a:cs typeface="Century Gothic"/>
              </a:rPr>
              <a:t>presupuestal </a:t>
            </a:r>
            <a:r>
              <a:rPr sz="1200" b="1" dirty="0">
                <a:solidFill>
                  <a:srgbClr val="B77441"/>
                </a:solidFill>
                <a:latin typeface="Century Gothic"/>
                <a:cs typeface="Century Gothic"/>
              </a:rPr>
              <a:t>y con la </a:t>
            </a:r>
            <a:r>
              <a:rPr sz="1200" b="1" spc="-3" dirty="0">
                <a:solidFill>
                  <a:srgbClr val="B77441"/>
                </a:solidFill>
                <a:latin typeface="Century Gothic"/>
                <a:cs typeface="Century Gothic"/>
              </a:rPr>
              <a:t>aprobación de </a:t>
            </a:r>
            <a:r>
              <a:rPr sz="1200" b="1" dirty="0">
                <a:solidFill>
                  <a:srgbClr val="B77441"/>
                </a:solidFill>
                <a:latin typeface="Century Gothic"/>
                <a:cs typeface="Century Gothic"/>
              </a:rPr>
              <a:t>la</a:t>
            </a:r>
            <a:r>
              <a:rPr sz="1200" b="1" spc="-43" dirty="0">
                <a:solidFill>
                  <a:srgbClr val="B77441"/>
                </a:solidFill>
                <a:latin typeface="Century Gothic"/>
                <a:cs typeface="Century Gothic"/>
              </a:rPr>
              <a:t> </a:t>
            </a:r>
            <a:r>
              <a:rPr sz="1200" b="1" spc="-3" dirty="0">
                <a:solidFill>
                  <a:srgbClr val="B77441"/>
                </a:solidFill>
                <a:latin typeface="Century Gothic"/>
                <a:cs typeface="Century Gothic"/>
              </a:rPr>
              <a:t>entidad.</a:t>
            </a:r>
            <a:endParaRPr sz="1200">
              <a:latin typeface="Century Gothic"/>
              <a:cs typeface="Century Gothic"/>
            </a:endParaRPr>
          </a:p>
        </p:txBody>
      </p:sp>
      <p:sp>
        <p:nvSpPr>
          <p:cNvPr id="18" name="object 18"/>
          <p:cNvSpPr/>
          <p:nvPr/>
        </p:nvSpPr>
        <p:spPr>
          <a:xfrm>
            <a:off x="6753701" y="5463357"/>
            <a:ext cx="246691" cy="1110843"/>
          </a:xfrm>
          <a:prstGeom prst="rect">
            <a:avLst/>
          </a:prstGeom>
          <a:blipFill>
            <a:blip r:embed="rId5" cstate="print"/>
            <a:stretch>
              <a:fillRect/>
            </a:stretch>
          </a:blipFill>
        </p:spPr>
        <p:txBody>
          <a:bodyPr wrap="square" lIns="0" tIns="0" rIns="0" bIns="0" rtlCol="0"/>
          <a:lstStyle/>
          <a:p>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6558684" y="1468789"/>
            <a:ext cx="4520442" cy="1066800"/>
          </a:xfrm>
        </p:spPr>
        <p:txBody>
          <a:bodyPr>
            <a:noAutofit/>
          </a:bodyPr>
          <a:lstStyle/>
          <a:p>
            <a:pPr algn="ctr">
              <a:lnSpc>
                <a:spcPct val="100000"/>
              </a:lnSpc>
            </a:pPr>
            <a:r>
              <a:rPr lang="es-PE" sz="2800" b="1" dirty="0">
                <a:solidFill>
                  <a:srgbClr val="FF0000"/>
                </a:solidFill>
                <a:latin typeface="Calibri" panose="020F0502020204030204" pitchFamily="34" charset="0"/>
                <a:cs typeface="Calibri" panose="020F0502020204030204" pitchFamily="34" charset="0"/>
              </a:rPr>
              <a:t>El Sistema Nacional de Abastecimiento está compuesto por:</a:t>
            </a:r>
          </a:p>
        </p:txBody>
      </p:sp>
      <p:pic>
        <p:nvPicPr>
          <p:cNvPr id="5" name="Imagen 4"/>
          <p:cNvPicPr/>
          <p:nvPr/>
        </p:nvPicPr>
        <p:blipFill rotWithShape="1">
          <a:blip r:embed="rId2"/>
          <a:srcRect l="15875" t="64904" r="51715" b="17224"/>
          <a:stretch/>
        </p:blipFill>
        <p:spPr bwMode="auto">
          <a:xfrm>
            <a:off x="1823122" y="380176"/>
            <a:ext cx="3184196" cy="923475"/>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3"/>
          <a:srcRect l="49212" t="25083" r="15334" b="65311"/>
          <a:stretch/>
        </p:blipFill>
        <p:spPr bwMode="auto">
          <a:xfrm>
            <a:off x="1377902" y="1275021"/>
            <a:ext cx="3725725" cy="923475"/>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4"/>
          <a:srcRect l="16051" t="19440" r="49554" b="29766"/>
          <a:stretch/>
        </p:blipFill>
        <p:spPr bwMode="auto">
          <a:xfrm>
            <a:off x="782785" y="2091267"/>
            <a:ext cx="4850532" cy="4671040"/>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5"/>
          <a:srcRect l="50271" t="35061" r="16569" b="45129"/>
          <a:stretch/>
        </p:blipFill>
        <p:spPr bwMode="auto">
          <a:xfrm>
            <a:off x="6666876" y="3155287"/>
            <a:ext cx="4412250" cy="2628825"/>
          </a:xfrm>
          <a:prstGeom prst="rect">
            <a:avLst/>
          </a:prstGeom>
          <a:ln>
            <a:noFill/>
          </a:ln>
          <a:extLst>
            <a:ext uri="{53640926-AAD7-44D8-BBD7-CCE9431645EC}">
              <a14:shadowObscured xmlns:a14="http://schemas.microsoft.com/office/drawing/2010/main"/>
            </a:ext>
          </a:extLst>
        </p:spPr>
      </p:pic>
      <p:pic>
        <p:nvPicPr>
          <p:cNvPr id="10" name="Imagen 9"/>
          <p:cNvPicPr/>
          <p:nvPr/>
        </p:nvPicPr>
        <p:blipFill rotWithShape="1">
          <a:blip r:embed="rId6"/>
          <a:srcRect l="16581" t="26652" r="40381" b="64479"/>
          <a:stretch/>
        </p:blipFill>
        <p:spPr bwMode="auto">
          <a:xfrm>
            <a:off x="5922335" y="0"/>
            <a:ext cx="3184196" cy="6146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3697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51934" y="140052"/>
            <a:ext cx="4720589" cy="1362767"/>
          </a:xfrm>
          <a:prstGeom prst="rect">
            <a:avLst/>
          </a:prstGeom>
        </p:spPr>
        <p:txBody>
          <a:bodyPr vert="horz" wrap="square" lIns="0" tIns="8467" rIns="0" bIns="0" rtlCol="0" anchor="ctr">
            <a:spAutoFit/>
          </a:bodyPr>
          <a:lstStyle/>
          <a:p>
            <a:pPr marL="8467">
              <a:lnSpc>
                <a:spcPct val="100000"/>
              </a:lnSpc>
              <a:spcBef>
                <a:spcPts val="67"/>
              </a:spcBef>
            </a:pPr>
            <a:r>
              <a:rPr dirty="0"/>
              <a:t>Consideraciones</a:t>
            </a:r>
            <a:r>
              <a:rPr spc="-50" dirty="0"/>
              <a:t> </a:t>
            </a:r>
            <a:r>
              <a:rPr dirty="0"/>
              <a:t>finales</a:t>
            </a:r>
          </a:p>
        </p:txBody>
      </p:sp>
      <p:sp>
        <p:nvSpPr>
          <p:cNvPr id="3" name="object 3"/>
          <p:cNvSpPr txBox="1"/>
          <p:nvPr/>
        </p:nvSpPr>
        <p:spPr>
          <a:xfrm>
            <a:off x="6231467" y="3225800"/>
            <a:ext cx="2760133" cy="1662122"/>
          </a:xfrm>
          <a:prstGeom prst="rect">
            <a:avLst/>
          </a:prstGeom>
          <a:solidFill>
            <a:srgbClr val="F1F1F1"/>
          </a:solidFill>
        </p:spPr>
        <p:txBody>
          <a:bodyPr vert="horz" wrap="square" lIns="0" tIns="0" rIns="0" bIns="0" rtlCol="0">
            <a:spAutoFit/>
          </a:bodyPr>
          <a:lstStyle/>
          <a:p>
            <a:pPr>
              <a:lnSpc>
                <a:spcPct val="100000"/>
              </a:lnSpc>
            </a:pPr>
            <a:endParaRPr sz="1467">
              <a:latin typeface="Times New Roman"/>
              <a:cs typeface="Times New Roman"/>
            </a:endParaRPr>
          </a:p>
          <a:p>
            <a:pPr>
              <a:lnSpc>
                <a:spcPct val="100000"/>
              </a:lnSpc>
            </a:pPr>
            <a:endParaRPr sz="1467">
              <a:latin typeface="Times New Roman"/>
              <a:cs typeface="Times New Roman"/>
            </a:endParaRPr>
          </a:p>
          <a:p>
            <a:pPr marL="211254" marR="189239" indent="2540" algn="ctr">
              <a:spcBef>
                <a:spcPts val="847"/>
              </a:spcBef>
            </a:pPr>
            <a:r>
              <a:rPr sz="1200" dirty="0">
                <a:latin typeface="Century Gothic"/>
                <a:cs typeface="Century Gothic"/>
              </a:rPr>
              <a:t>La </a:t>
            </a:r>
            <a:r>
              <a:rPr sz="1200" spc="-7" dirty="0">
                <a:latin typeface="Century Gothic"/>
                <a:cs typeface="Century Gothic"/>
              </a:rPr>
              <a:t>presentación </a:t>
            </a:r>
            <a:r>
              <a:rPr sz="1200" dirty="0">
                <a:latin typeface="Century Gothic"/>
                <a:cs typeface="Century Gothic"/>
              </a:rPr>
              <a:t>y </a:t>
            </a:r>
            <a:r>
              <a:rPr sz="1200" spc="-7" dirty="0">
                <a:latin typeface="Century Gothic"/>
                <a:cs typeface="Century Gothic"/>
              </a:rPr>
              <a:t>notificación  </a:t>
            </a:r>
            <a:r>
              <a:rPr sz="1200" dirty="0">
                <a:latin typeface="Century Gothic"/>
                <a:cs typeface="Century Gothic"/>
              </a:rPr>
              <a:t>de </a:t>
            </a:r>
            <a:r>
              <a:rPr sz="1200" spc="-3" dirty="0">
                <a:latin typeface="Century Gothic"/>
                <a:cs typeface="Century Gothic"/>
              </a:rPr>
              <a:t>documentos al </a:t>
            </a:r>
            <a:r>
              <a:rPr sz="1200" dirty="0">
                <a:latin typeface="Century Gothic"/>
                <a:cs typeface="Century Gothic"/>
              </a:rPr>
              <a:t>amparo de  </a:t>
            </a:r>
            <a:r>
              <a:rPr sz="1200" spc="3" dirty="0">
                <a:latin typeface="Century Gothic"/>
                <a:cs typeface="Century Gothic"/>
              </a:rPr>
              <a:t>la </a:t>
            </a:r>
            <a:r>
              <a:rPr sz="1200" spc="-7" dirty="0">
                <a:latin typeface="Century Gothic"/>
                <a:cs typeface="Century Gothic"/>
              </a:rPr>
              <a:t>Directiva </a:t>
            </a:r>
            <a:r>
              <a:rPr sz="1200" spc="3" dirty="0">
                <a:latin typeface="Century Gothic"/>
                <a:cs typeface="Century Gothic"/>
              </a:rPr>
              <a:t>N° </a:t>
            </a:r>
            <a:r>
              <a:rPr sz="1200" dirty="0">
                <a:latin typeface="Century Gothic"/>
                <a:cs typeface="Century Gothic"/>
              </a:rPr>
              <a:t>005-2020-  </a:t>
            </a:r>
            <a:r>
              <a:rPr sz="1200" spc="-3" dirty="0">
                <a:latin typeface="Century Gothic"/>
                <a:cs typeface="Century Gothic"/>
              </a:rPr>
              <a:t>OSCE/CD se podrá realizar </a:t>
            </a:r>
            <a:r>
              <a:rPr sz="1200" dirty="0">
                <a:latin typeface="Century Gothic"/>
                <a:cs typeface="Century Gothic"/>
              </a:rPr>
              <a:t>de  forma </a:t>
            </a:r>
            <a:r>
              <a:rPr sz="1200" spc="-3" dirty="0">
                <a:latin typeface="Century Gothic"/>
                <a:cs typeface="Century Gothic"/>
              </a:rPr>
              <a:t>física </a:t>
            </a:r>
            <a:r>
              <a:rPr sz="1200" dirty="0">
                <a:latin typeface="Century Gothic"/>
                <a:cs typeface="Century Gothic"/>
              </a:rPr>
              <a:t>o </a:t>
            </a:r>
            <a:r>
              <a:rPr sz="1200" spc="-3" dirty="0">
                <a:latin typeface="Century Gothic"/>
                <a:cs typeface="Century Gothic"/>
              </a:rPr>
              <a:t>virtual, </a:t>
            </a:r>
            <a:r>
              <a:rPr sz="1200" dirty="0">
                <a:latin typeface="Century Gothic"/>
                <a:cs typeface="Century Gothic"/>
              </a:rPr>
              <a:t>a</a:t>
            </a:r>
            <a:r>
              <a:rPr sz="1200" spc="-60" dirty="0">
                <a:latin typeface="Century Gothic"/>
                <a:cs typeface="Century Gothic"/>
              </a:rPr>
              <a:t> </a:t>
            </a:r>
            <a:r>
              <a:rPr sz="1200" spc="-3" dirty="0">
                <a:latin typeface="Century Gothic"/>
                <a:cs typeface="Century Gothic"/>
              </a:rPr>
              <a:t>elección  </a:t>
            </a:r>
            <a:r>
              <a:rPr sz="1200" dirty="0">
                <a:latin typeface="Century Gothic"/>
                <a:cs typeface="Century Gothic"/>
              </a:rPr>
              <a:t>de las</a:t>
            </a:r>
            <a:r>
              <a:rPr sz="1200" spc="-17" dirty="0">
                <a:latin typeface="Century Gothic"/>
                <a:cs typeface="Century Gothic"/>
              </a:rPr>
              <a:t> </a:t>
            </a:r>
            <a:r>
              <a:rPr sz="1200" spc="-10" dirty="0">
                <a:latin typeface="Century Gothic"/>
                <a:cs typeface="Century Gothic"/>
              </a:rPr>
              <a:t>partes.</a:t>
            </a:r>
            <a:endParaRPr sz="1200">
              <a:latin typeface="Century Gothic"/>
              <a:cs typeface="Century Gothic"/>
            </a:endParaRPr>
          </a:p>
        </p:txBody>
      </p:sp>
      <p:sp>
        <p:nvSpPr>
          <p:cNvPr id="4" name="object 4"/>
          <p:cNvSpPr txBox="1"/>
          <p:nvPr/>
        </p:nvSpPr>
        <p:spPr>
          <a:xfrm>
            <a:off x="9086426" y="3225800"/>
            <a:ext cx="2760133" cy="1477456"/>
          </a:xfrm>
          <a:prstGeom prst="rect">
            <a:avLst/>
          </a:prstGeom>
          <a:solidFill>
            <a:srgbClr val="F1F1F1"/>
          </a:solidFill>
        </p:spPr>
        <p:txBody>
          <a:bodyPr vert="horz" wrap="square" lIns="0" tIns="0" rIns="0" bIns="0" rtlCol="0">
            <a:spAutoFit/>
          </a:bodyPr>
          <a:lstStyle/>
          <a:p>
            <a:pPr>
              <a:lnSpc>
                <a:spcPct val="100000"/>
              </a:lnSpc>
            </a:pPr>
            <a:endParaRPr sz="1467">
              <a:latin typeface="Times New Roman"/>
              <a:cs typeface="Times New Roman"/>
            </a:endParaRPr>
          </a:p>
          <a:p>
            <a:pPr>
              <a:lnSpc>
                <a:spcPct val="100000"/>
              </a:lnSpc>
            </a:pPr>
            <a:endParaRPr sz="1467">
              <a:latin typeface="Times New Roman"/>
              <a:cs typeface="Times New Roman"/>
            </a:endParaRPr>
          </a:p>
          <a:p>
            <a:pPr marL="325983" marR="376362" algn="ctr">
              <a:spcBef>
                <a:spcPts val="847"/>
              </a:spcBef>
            </a:pPr>
            <a:r>
              <a:rPr sz="1200" spc="-3" dirty="0">
                <a:latin typeface="Century Gothic"/>
                <a:cs typeface="Century Gothic"/>
              </a:rPr>
              <a:t>Las controversias que </a:t>
            </a:r>
            <a:r>
              <a:rPr sz="1200" spc="-7" dirty="0">
                <a:latin typeface="Century Gothic"/>
                <a:cs typeface="Century Gothic"/>
              </a:rPr>
              <a:t>surjan  </a:t>
            </a:r>
            <a:r>
              <a:rPr sz="1200" spc="-3" dirty="0">
                <a:latin typeface="Century Gothic"/>
                <a:cs typeface="Century Gothic"/>
              </a:rPr>
              <a:t>podrán ser sometidas </a:t>
            </a:r>
            <a:r>
              <a:rPr sz="1200" dirty="0">
                <a:latin typeface="Century Gothic"/>
                <a:cs typeface="Century Gothic"/>
              </a:rPr>
              <a:t>a </a:t>
            </a:r>
            <a:r>
              <a:rPr sz="1200" spc="3" dirty="0">
                <a:latin typeface="Century Gothic"/>
                <a:cs typeface="Century Gothic"/>
              </a:rPr>
              <a:t>los  </a:t>
            </a:r>
            <a:r>
              <a:rPr sz="1200" dirty="0">
                <a:latin typeface="Century Gothic"/>
                <a:cs typeface="Century Gothic"/>
              </a:rPr>
              <a:t>mecanismos de solución  de </a:t>
            </a:r>
            <a:r>
              <a:rPr sz="1200" spc="-3" dirty="0">
                <a:latin typeface="Century Gothic"/>
                <a:cs typeface="Century Gothic"/>
              </a:rPr>
              <a:t>controversias </a:t>
            </a:r>
            <a:r>
              <a:rPr sz="1200" spc="-7" dirty="0">
                <a:latin typeface="Century Gothic"/>
                <a:cs typeface="Century Gothic"/>
              </a:rPr>
              <a:t>previstos  en el respectivo</a:t>
            </a:r>
            <a:r>
              <a:rPr sz="1200" spc="43" dirty="0">
                <a:latin typeface="Century Gothic"/>
                <a:cs typeface="Century Gothic"/>
              </a:rPr>
              <a:t> </a:t>
            </a:r>
            <a:r>
              <a:rPr sz="1200" spc="-7" dirty="0">
                <a:latin typeface="Century Gothic"/>
                <a:cs typeface="Century Gothic"/>
              </a:rPr>
              <a:t>contrato.</a:t>
            </a:r>
            <a:endParaRPr sz="1200">
              <a:latin typeface="Century Gothic"/>
              <a:cs typeface="Century Gothic"/>
            </a:endParaRPr>
          </a:p>
        </p:txBody>
      </p:sp>
      <p:sp>
        <p:nvSpPr>
          <p:cNvPr id="5" name="object 5"/>
          <p:cNvSpPr txBox="1"/>
          <p:nvPr/>
        </p:nvSpPr>
        <p:spPr>
          <a:xfrm>
            <a:off x="508000" y="3225800"/>
            <a:ext cx="2760133" cy="1918539"/>
          </a:xfrm>
          <a:prstGeom prst="rect">
            <a:avLst/>
          </a:prstGeom>
          <a:solidFill>
            <a:srgbClr val="F1F1F1"/>
          </a:solidFill>
        </p:spPr>
        <p:txBody>
          <a:bodyPr vert="horz" wrap="square" lIns="0" tIns="0" rIns="0" bIns="0" rtlCol="0">
            <a:spAutoFit/>
          </a:bodyPr>
          <a:lstStyle/>
          <a:p>
            <a:pPr>
              <a:lnSpc>
                <a:spcPct val="100000"/>
              </a:lnSpc>
            </a:pPr>
            <a:endParaRPr sz="1467">
              <a:latin typeface="Times New Roman"/>
              <a:cs typeface="Times New Roman"/>
            </a:endParaRPr>
          </a:p>
          <a:p>
            <a:pPr>
              <a:spcBef>
                <a:spcPts val="7"/>
              </a:spcBef>
            </a:pPr>
            <a:endParaRPr sz="1400">
              <a:latin typeface="Times New Roman"/>
              <a:cs typeface="Times New Roman"/>
            </a:endParaRPr>
          </a:p>
          <a:p>
            <a:pPr marL="295078" marR="308625" indent="847" algn="ctr"/>
            <a:r>
              <a:rPr sz="1200" dirty="0">
                <a:latin typeface="Century Gothic"/>
                <a:cs typeface="Century Gothic"/>
              </a:rPr>
              <a:t>Los </a:t>
            </a:r>
            <a:r>
              <a:rPr sz="1200" spc="-7" dirty="0">
                <a:latin typeface="Century Gothic"/>
                <a:cs typeface="Century Gothic"/>
              </a:rPr>
              <a:t>costos </a:t>
            </a:r>
            <a:r>
              <a:rPr sz="1200" spc="-3" dirty="0">
                <a:latin typeface="Century Gothic"/>
                <a:cs typeface="Century Gothic"/>
              </a:rPr>
              <a:t>derivados </a:t>
            </a:r>
            <a:r>
              <a:rPr sz="1200" dirty="0">
                <a:latin typeface="Century Gothic"/>
                <a:cs typeface="Century Gothic"/>
              </a:rPr>
              <a:t>de </a:t>
            </a:r>
            <a:r>
              <a:rPr sz="1200" spc="3" dirty="0">
                <a:latin typeface="Century Gothic"/>
                <a:cs typeface="Century Gothic"/>
              </a:rPr>
              <a:t>la  </a:t>
            </a:r>
            <a:r>
              <a:rPr sz="1200" dirty="0">
                <a:latin typeface="Century Gothic"/>
                <a:cs typeface="Century Gothic"/>
              </a:rPr>
              <a:t>ampliación </a:t>
            </a:r>
            <a:r>
              <a:rPr sz="1200" spc="-7" dirty="0">
                <a:latin typeface="Century Gothic"/>
                <a:cs typeface="Century Gothic"/>
              </a:rPr>
              <a:t>excepcional </a:t>
            </a:r>
            <a:r>
              <a:rPr sz="1200" dirty="0">
                <a:latin typeface="Century Gothic"/>
                <a:cs typeface="Century Gothic"/>
              </a:rPr>
              <a:t>de  </a:t>
            </a:r>
            <a:r>
              <a:rPr sz="1200" spc="-3" dirty="0">
                <a:latin typeface="Century Gothic"/>
                <a:cs typeface="Century Gothic"/>
              </a:rPr>
              <a:t>plazo, incorporación de </a:t>
            </a:r>
            <a:r>
              <a:rPr sz="1200" dirty="0">
                <a:latin typeface="Century Gothic"/>
                <a:cs typeface="Century Gothic"/>
              </a:rPr>
              <a:t>las  medidas </a:t>
            </a:r>
            <a:r>
              <a:rPr sz="1200" spc="-7" dirty="0">
                <a:latin typeface="Century Gothic"/>
                <a:cs typeface="Century Gothic"/>
              </a:rPr>
              <a:t>sanitarias </a:t>
            </a:r>
            <a:r>
              <a:rPr sz="1200" dirty="0">
                <a:latin typeface="Century Gothic"/>
                <a:cs typeface="Century Gothic"/>
              </a:rPr>
              <a:t>COVID-19  y </a:t>
            </a:r>
            <a:r>
              <a:rPr sz="1200" spc="3" dirty="0">
                <a:latin typeface="Century Gothic"/>
                <a:cs typeface="Century Gothic"/>
              </a:rPr>
              <a:t>los </a:t>
            </a:r>
            <a:r>
              <a:rPr sz="1200" spc="-3" dirty="0">
                <a:latin typeface="Century Gothic"/>
                <a:cs typeface="Century Gothic"/>
              </a:rPr>
              <a:t>adelantos, </a:t>
            </a:r>
            <a:r>
              <a:rPr sz="1200" spc="-7" dirty="0">
                <a:latin typeface="Century Gothic"/>
                <a:cs typeface="Century Gothic"/>
              </a:rPr>
              <a:t>deben </a:t>
            </a:r>
            <a:r>
              <a:rPr sz="1200" spc="-10" dirty="0">
                <a:latin typeface="Century Gothic"/>
                <a:cs typeface="Century Gothic"/>
              </a:rPr>
              <a:t>estar  sujetos </a:t>
            </a:r>
            <a:r>
              <a:rPr sz="1200" dirty="0">
                <a:latin typeface="Century Gothic"/>
                <a:cs typeface="Century Gothic"/>
              </a:rPr>
              <a:t>a </a:t>
            </a:r>
            <a:r>
              <a:rPr sz="1200" spc="3" dirty="0">
                <a:latin typeface="Century Gothic"/>
                <a:cs typeface="Century Gothic"/>
              </a:rPr>
              <a:t>los </a:t>
            </a:r>
            <a:r>
              <a:rPr sz="1200" spc="-3" dirty="0">
                <a:latin typeface="Century Gothic"/>
                <a:cs typeface="Century Gothic"/>
              </a:rPr>
              <a:t>principios </a:t>
            </a:r>
            <a:r>
              <a:rPr sz="1200" dirty="0">
                <a:latin typeface="Century Gothic"/>
                <a:cs typeface="Century Gothic"/>
              </a:rPr>
              <a:t>de  </a:t>
            </a:r>
            <a:r>
              <a:rPr sz="1200" spc="-7" dirty="0">
                <a:latin typeface="Century Gothic"/>
                <a:cs typeface="Century Gothic"/>
              </a:rPr>
              <a:t>eficacia, eficiencia, </a:t>
            </a:r>
            <a:r>
              <a:rPr sz="1200" spc="-3" dirty="0">
                <a:latin typeface="Century Gothic"/>
                <a:cs typeface="Century Gothic"/>
              </a:rPr>
              <a:t>equidad  </a:t>
            </a:r>
            <a:r>
              <a:rPr sz="1200" dirty="0">
                <a:latin typeface="Century Gothic"/>
                <a:cs typeface="Century Gothic"/>
              </a:rPr>
              <a:t>e</a:t>
            </a:r>
            <a:r>
              <a:rPr sz="1200" spc="-3" dirty="0">
                <a:latin typeface="Century Gothic"/>
                <a:cs typeface="Century Gothic"/>
              </a:rPr>
              <a:t> integridad.</a:t>
            </a:r>
            <a:endParaRPr sz="1200">
              <a:latin typeface="Century Gothic"/>
              <a:cs typeface="Century Gothic"/>
            </a:endParaRPr>
          </a:p>
        </p:txBody>
      </p:sp>
      <p:sp>
        <p:nvSpPr>
          <p:cNvPr id="6" name="object 6"/>
          <p:cNvSpPr txBox="1"/>
          <p:nvPr/>
        </p:nvSpPr>
        <p:spPr>
          <a:xfrm>
            <a:off x="3376506" y="3225800"/>
            <a:ext cx="2760133" cy="1918539"/>
          </a:xfrm>
          <a:prstGeom prst="rect">
            <a:avLst/>
          </a:prstGeom>
          <a:solidFill>
            <a:srgbClr val="F1F1F1"/>
          </a:solidFill>
        </p:spPr>
        <p:txBody>
          <a:bodyPr vert="horz" wrap="square" lIns="0" tIns="0" rIns="0" bIns="0" rtlCol="0">
            <a:spAutoFit/>
          </a:bodyPr>
          <a:lstStyle/>
          <a:p>
            <a:pPr>
              <a:lnSpc>
                <a:spcPct val="100000"/>
              </a:lnSpc>
            </a:pPr>
            <a:endParaRPr sz="1467">
              <a:latin typeface="Times New Roman"/>
              <a:cs typeface="Times New Roman"/>
            </a:endParaRPr>
          </a:p>
          <a:p>
            <a:pPr>
              <a:spcBef>
                <a:spcPts val="7"/>
              </a:spcBef>
            </a:pPr>
            <a:endParaRPr sz="1400">
              <a:latin typeface="Times New Roman"/>
              <a:cs typeface="Times New Roman"/>
            </a:endParaRPr>
          </a:p>
          <a:p>
            <a:pPr marL="224378" marR="230728" algn="ctr"/>
            <a:r>
              <a:rPr sz="1200" spc="-3" dirty="0">
                <a:latin typeface="Century Gothic"/>
                <a:cs typeface="Century Gothic"/>
              </a:rPr>
              <a:t>Las </a:t>
            </a:r>
            <a:r>
              <a:rPr sz="1200" spc="-10" dirty="0">
                <a:latin typeface="Century Gothic"/>
                <a:cs typeface="Century Gothic"/>
              </a:rPr>
              <a:t>partes </a:t>
            </a:r>
            <a:r>
              <a:rPr sz="1200" spc="-3" dirty="0">
                <a:latin typeface="Century Gothic"/>
                <a:cs typeface="Century Gothic"/>
              </a:rPr>
              <a:t>podrán revisar  periódicamente </a:t>
            </a:r>
            <a:r>
              <a:rPr sz="1200" spc="-7" dirty="0">
                <a:latin typeface="Century Gothic"/>
                <a:cs typeface="Century Gothic"/>
              </a:rPr>
              <a:t>el </a:t>
            </a:r>
            <a:r>
              <a:rPr sz="1200" spc="-3" dirty="0">
                <a:latin typeface="Century Gothic"/>
                <a:cs typeface="Century Gothic"/>
              </a:rPr>
              <a:t>impacto en  plazo, </a:t>
            </a:r>
            <a:r>
              <a:rPr sz="1200" spc="-7" dirty="0">
                <a:latin typeface="Century Gothic"/>
                <a:cs typeface="Century Gothic"/>
              </a:rPr>
              <a:t>conceptos </a:t>
            </a:r>
            <a:r>
              <a:rPr sz="1200" dirty="0">
                <a:latin typeface="Century Gothic"/>
                <a:cs typeface="Century Gothic"/>
              </a:rPr>
              <a:t>económicos,  </a:t>
            </a:r>
            <a:r>
              <a:rPr sz="1200" spc="-7" dirty="0">
                <a:latin typeface="Century Gothic"/>
                <a:cs typeface="Century Gothic"/>
              </a:rPr>
              <a:t>costos </a:t>
            </a:r>
            <a:r>
              <a:rPr sz="1200" dirty="0">
                <a:latin typeface="Century Gothic"/>
                <a:cs typeface="Century Gothic"/>
              </a:rPr>
              <a:t>y mecanismos de  </a:t>
            </a:r>
            <a:r>
              <a:rPr sz="1200" spc="-3" dirty="0">
                <a:latin typeface="Century Gothic"/>
                <a:cs typeface="Century Gothic"/>
              </a:rPr>
              <a:t>compensación que acordaron  para </a:t>
            </a:r>
            <a:r>
              <a:rPr sz="1200" spc="-7" dirty="0">
                <a:latin typeface="Century Gothic"/>
                <a:cs typeface="Century Gothic"/>
              </a:rPr>
              <a:t>reactivar </a:t>
            </a:r>
            <a:r>
              <a:rPr sz="1200" spc="3" dirty="0">
                <a:latin typeface="Century Gothic"/>
                <a:cs typeface="Century Gothic"/>
              </a:rPr>
              <a:t>la </a:t>
            </a:r>
            <a:r>
              <a:rPr sz="1200" spc="-3" dirty="0">
                <a:latin typeface="Century Gothic"/>
                <a:cs typeface="Century Gothic"/>
              </a:rPr>
              <a:t>obra, </a:t>
            </a:r>
            <a:r>
              <a:rPr sz="1200" dirty="0">
                <a:latin typeface="Century Gothic"/>
                <a:cs typeface="Century Gothic"/>
              </a:rPr>
              <a:t>y  modificar </a:t>
            </a:r>
            <a:r>
              <a:rPr sz="1200" spc="-7" dirty="0">
                <a:latin typeface="Century Gothic"/>
                <a:cs typeface="Century Gothic"/>
              </a:rPr>
              <a:t>el </a:t>
            </a:r>
            <a:r>
              <a:rPr sz="1200" spc="-10" dirty="0">
                <a:latin typeface="Century Gothic"/>
                <a:cs typeface="Century Gothic"/>
              </a:rPr>
              <a:t>contrato </a:t>
            </a:r>
            <a:r>
              <a:rPr sz="1200" dirty="0">
                <a:latin typeface="Century Gothic"/>
                <a:cs typeface="Century Gothic"/>
              </a:rPr>
              <a:t>de </a:t>
            </a:r>
            <a:r>
              <a:rPr sz="1200" spc="-3" dirty="0">
                <a:latin typeface="Century Gothic"/>
                <a:cs typeface="Century Gothic"/>
              </a:rPr>
              <a:t>ser  necesario.</a:t>
            </a:r>
            <a:endParaRPr sz="1200">
              <a:latin typeface="Century Gothic"/>
              <a:cs typeface="Century Gothic"/>
            </a:endParaRPr>
          </a:p>
        </p:txBody>
      </p:sp>
      <p:sp>
        <p:nvSpPr>
          <p:cNvPr id="7" name="object 7"/>
          <p:cNvSpPr/>
          <p:nvPr/>
        </p:nvSpPr>
        <p:spPr>
          <a:xfrm>
            <a:off x="1117600" y="1928707"/>
            <a:ext cx="1471507" cy="1305560"/>
          </a:xfrm>
          <a:prstGeom prst="rect">
            <a:avLst/>
          </a:prstGeom>
          <a:blipFill>
            <a:blip r:embed="rId2" cstate="print"/>
            <a:stretch>
              <a:fillRect/>
            </a:stretch>
          </a:blipFill>
        </p:spPr>
        <p:txBody>
          <a:bodyPr wrap="square" lIns="0" tIns="0" rIns="0" bIns="0" rtlCol="0"/>
          <a:lstStyle/>
          <a:p>
            <a:endParaRPr sz="1200"/>
          </a:p>
        </p:txBody>
      </p:sp>
      <p:sp>
        <p:nvSpPr>
          <p:cNvPr id="8" name="object 8"/>
          <p:cNvSpPr/>
          <p:nvPr/>
        </p:nvSpPr>
        <p:spPr>
          <a:xfrm>
            <a:off x="9719733" y="1982983"/>
            <a:ext cx="1168400" cy="938017"/>
          </a:xfrm>
          <a:prstGeom prst="rect">
            <a:avLst/>
          </a:prstGeom>
          <a:blipFill>
            <a:blip r:embed="rId3" cstate="print"/>
            <a:stretch>
              <a:fillRect/>
            </a:stretch>
          </a:blipFill>
        </p:spPr>
        <p:txBody>
          <a:bodyPr wrap="square" lIns="0" tIns="0" rIns="0" bIns="0" rtlCol="0"/>
          <a:lstStyle/>
          <a:p>
            <a:endParaRPr sz="1200"/>
          </a:p>
        </p:txBody>
      </p:sp>
      <p:sp>
        <p:nvSpPr>
          <p:cNvPr id="9" name="object 9"/>
          <p:cNvSpPr/>
          <p:nvPr/>
        </p:nvSpPr>
        <p:spPr>
          <a:xfrm>
            <a:off x="4310922" y="2119924"/>
            <a:ext cx="957237" cy="953524"/>
          </a:xfrm>
          <a:prstGeom prst="rect">
            <a:avLst/>
          </a:prstGeom>
          <a:blipFill>
            <a:blip r:embed="rId4" cstate="print"/>
            <a:stretch>
              <a:fillRect/>
            </a:stretch>
          </a:blipFill>
        </p:spPr>
        <p:txBody>
          <a:bodyPr wrap="square" lIns="0" tIns="0" rIns="0" bIns="0" rtlCol="0"/>
          <a:lstStyle/>
          <a:p>
            <a:endParaRPr sz="1200"/>
          </a:p>
        </p:txBody>
      </p:sp>
      <p:sp>
        <p:nvSpPr>
          <p:cNvPr id="10" name="object 10"/>
          <p:cNvSpPr/>
          <p:nvPr/>
        </p:nvSpPr>
        <p:spPr>
          <a:xfrm>
            <a:off x="7093373" y="2135293"/>
            <a:ext cx="1104053" cy="734906"/>
          </a:xfrm>
          <a:prstGeom prst="rect">
            <a:avLst/>
          </a:prstGeom>
          <a:blipFill>
            <a:blip r:embed="rId5" cstate="print"/>
            <a:stretch>
              <a:fillRect/>
            </a:stretch>
          </a:blipFill>
        </p:spPr>
        <p:txBody>
          <a:bodyPr wrap="square" lIns="0" tIns="0" rIns="0" bIns="0" rtlCol="0"/>
          <a:lstStyle/>
          <a:p>
            <a:endParaRPr sz="12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3EE8175-CF32-418E-BADD-5FD3DC793609}"/>
              </a:ext>
            </a:extLst>
          </p:cNvPr>
          <p:cNvPicPr>
            <a:picLocks noChangeAspect="1"/>
          </p:cNvPicPr>
          <p:nvPr/>
        </p:nvPicPr>
        <p:blipFill rotWithShape="1">
          <a:blip r:embed="rId2"/>
          <a:srcRect l="30658" t="52398" r="57237" b="42456"/>
          <a:stretch/>
        </p:blipFill>
        <p:spPr>
          <a:xfrm>
            <a:off x="850232" y="300784"/>
            <a:ext cx="3526180" cy="843216"/>
          </a:xfrm>
          <a:prstGeom prst="rect">
            <a:avLst/>
          </a:prstGeom>
        </p:spPr>
      </p:pic>
      <p:pic>
        <p:nvPicPr>
          <p:cNvPr id="5" name="Gráfico 4" descr="Notas adhesivas 3">
            <a:extLst>
              <a:ext uri="{FF2B5EF4-FFF2-40B4-BE49-F238E27FC236}">
                <a16:creationId xmlns:a16="http://schemas.microsoft.com/office/drawing/2014/main" id="{EE3A85B7-38A1-4BAD-8551-B611F6355A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1210" y="300784"/>
            <a:ext cx="517865" cy="517865"/>
          </a:xfrm>
          <a:prstGeom prst="rect">
            <a:avLst/>
          </a:prstGeom>
        </p:spPr>
      </p:pic>
      <p:sp>
        <p:nvSpPr>
          <p:cNvPr id="6" name="Rectángulo 5">
            <a:extLst>
              <a:ext uri="{FF2B5EF4-FFF2-40B4-BE49-F238E27FC236}">
                <a16:creationId xmlns:a16="http://schemas.microsoft.com/office/drawing/2014/main" id="{D3948D00-416E-4CE2-B7F0-00D9F799C552}"/>
              </a:ext>
            </a:extLst>
          </p:cNvPr>
          <p:cNvSpPr/>
          <p:nvPr/>
        </p:nvSpPr>
        <p:spPr>
          <a:xfrm>
            <a:off x="4178968" y="441704"/>
            <a:ext cx="2715126" cy="923330"/>
          </a:xfrm>
          <a:prstGeom prst="rect">
            <a:avLst/>
          </a:prstGeom>
        </p:spPr>
        <p:txBody>
          <a:bodyPr wrap="square">
            <a:spAutoFit/>
          </a:bodyPr>
          <a:lstStyle/>
          <a:p>
            <a:r>
              <a:rPr lang="es-MX" dirty="0">
                <a:solidFill>
                  <a:srgbClr val="232323"/>
                </a:solidFill>
              </a:rPr>
              <a:t>14 </a:t>
            </a:r>
            <a:r>
              <a:rPr lang="es-MX" dirty="0">
                <a:solidFill>
                  <a:srgbClr val="232323"/>
                </a:solidFill>
                <a:effectLst/>
              </a:rPr>
              <a:t>de mayo de 2020</a:t>
            </a:r>
          </a:p>
          <a:p>
            <a:br>
              <a:rPr lang="es-MX" dirty="0">
                <a:solidFill>
                  <a:srgbClr val="333333"/>
                </a:solidFill>
                <a:effectLst/>
              </a:rPr>
            </a:br>
            <a:endParaRPr lang="es-PE" dirty="0"/>
          </a:p>
        </p:txBody>
      </p:sp>
      <p:sp>
        <p:nvSpPr>
          <p:cNvPr id="7" name="Rectángulo 6">
            <a:extLst>
              <a:ext uri="{FF2B5EF4-FFF2-40B4-BE49-F238E27FC236}">
                <a16:creationId xmlns:a16="http://schemas.microsoft.com/office/drawing/2014/main" id="{07F4D2CE-EF89-4726-9C22-E7F7D2B07235}"/>
              </a:ext>
            </a:extLst>
          </p:cNvPr>
          <p:cNvSpPr/>
          <p:nvPr/>
        </p:nvSpPr>
        <p:spPr>
          <a:xfrm>
            <a:off x="289303" y="1200200"/>
            <a:ext cx="6096000" cy="1323439"/>
          </a:xfrm>
          <a:prstGeom prst="rect">
            <a:avLst/>
          </a:prstGeom>
        </p:spPr>
        <p:txBody>
          <a:bodyPr>
            <a:spAutoFit/>
          </a:bodyPr>
          <a:lstStyle/>
          <a:p>
            <a:pPr algn="ctr"/>
            <a:r>
              <a:rPr lang="es-MX" sz="2000" b="1" dirty="0"/>
              <a:t>Establece disposiciones reglamentarias para la tramitación de los procedimientos de selección que se reinicien en el marco del </a:t>
            </a:r>
          </a:p>
          <a:p>
            <a:pPr algn="ctr"/>
            <a:r>
              <a:rPr lang="es-MX" sz="2000" b="1" dirty="0">
                <a:solidFill>
                  <a:srgbClr val="00B0F0"/>
                </a:solidFill>
              </a:rPr>
              <a:t>Texto Único Ordenado de la Ley </a:t>
            </a:r>
            <a:r>
              <a:rPr lang="es-MX" sz="2000" b="1" dirty="0" err="1">
                <a:solidFill>
                  <a:srgbClr val="00B0F0"/>
                </a:solidFill>
              </a:rPr>
              <a:t>Nº</a:t>
            </a:r>
            <a:r>
              <a:rPr lang="es-MX" sz="2000" b="1" dirty="0">
                <a:solidFill>
                  <a:srgbClr val="00B0F0"/>
                </a:solidFill>
              </a:rPr>
              <a:t> 30225</a:t>
            </a:r>
            <a:endParaRPr lang="es-PE" sz="2000" b="1" dirty="0">
              <a:solidFill>
                <a:srgbClr val="00B0F0"/>
              </a:solidFill>
            </a:endParaRPr>
          </a:p>
        </p:txBody>
      </p:sp>
      <p:grpSp>
        <p:nvGrpSpPr>
          <p:cNvPr id="8" name="Group 2">
            <a:extLst>
              <a:ext uri="{FF2B5EF4-FFF2-40B4-BE49-F238E27FC236}">
                <a16:creationId xmlns:a16="http://schemas.microsoft.com/office/drawing/2014/main" id="{C937B3F3-1CF2-465D-B002-D9206F7283C4}"/>
              </a:ext>
            </a:extLst>
          </p:cNvPr>
          <p:cNvGrpSpPr/>
          <p:nvPr/>
        </p:nvGrpSpPr>
        <p:grpSpPr>
          <a:xfrm>
            <a:off x="461211" y="2608137"/>
            <a:ext cx="6432884" cy="1186305"/>
            <a:chOff x="-2" y="0"/>
            <a:chExt cx="8186967" cy="1581739"/>
          </a:xfrm>
        </p:grpSpPr>
        <p:sp>
          <p:nvSpPr>
            <p:cNvPr id="9" name="TextBox 3">
              <a:extLst>
                <a:ext uri="{FF2B5EF4-FFF2-40B4-BE49-F238E27FC236}">
                  <a16:creationId xmlns:a16="http://schemas.microsoft.com/office/drawing/2014/main" id="{4B3AFC5C-FD7C-4E87-A677-06BD437184F3}"/>
                </a:ext>
              </a:extLst>
            </p:cNvPr>
            <p:cNvSpPr txBox="1"/>
            <p:nvPr/>
          </p:nvSpPr>
          <p:spPr>
            <a:xfrm>
              <a:off x="-1" y="0"/>
              <a:ext cx="8186966" cy="942309"/>
            </a:xfrm>
            <a:prstGeom prst="rect">
              <a:avLst/>
            </a:prstGeom>
          </p:spPr>
          <p:txBody>
            <a:bodyPr wrap="square" lIns="0" tIns="0" rIns="0" bIns="0" rtlCol="0" anchor="t">
              <a:spAutoFit/>
            </a:bodyPr>
            <a:lstStyle/>
            <a:p>
              <a:pPr>
                <a:lnSpc>
                  <a:spcPts val="2879"/>
                </a:lnSpc>
              </a:pPr>
              <a:r>
                <a:rPr lang="es-PE" sz="1600" b="1" spc="48" dirty="0">
                  <a:solidFill>
                    <a:srgbClr val="191919"/>
                  </a:solidFill>
                  <a:latin typeface="Century Gothic"/>
                  <a:cs typeface="Century Gothic"/>
                </a:rPr>
                <a:t>ADECUAR el expediente de contratación, incorporando los protocolos sanitarios</a:t>
              </a:r>
            </a:p>
          </p:txBody>
        </p:sp>
        <p:sp>
          <p:nvSpPr>
            <p:cNvPr id="10" name="TextBox 4">
              <a:extLst>
                <a:ext uri="{FF2B5EF4-FFF2-40B4-BE49-F238E27FC236}">
                  <a16:creationId xmlns:a16="http://schemas.microsoft.com/office/drawing/2014/main" id="{BE29B18C-0E3E-4FE0-9326-099ADC4DB496}"/>
                </a:ext>
              </a:extLst>
            </p:cNvPr>
            <p:cNvSpPr txBox="1"/>
            <p:nvPr/>
          </p:nvSpPr>
          <p:spPr>
            <a:xfrm>
              <a:off x="-2" y="1138541"/>
              <a:ext cx="8186966" cy="443198"/>
            </a:xfrm>
            <a:prstGeom prst="rect">
              <a:avLst/>
            </a:prstGeom>
          </p:spPr>
          <p:txBody>
            <a:bodyPr wrap="square" lIns="0" tIns="0" rIns="0" bIns="0" rtlCol="0" anchor="t">
              <a:spAutoFit/>
            </a:bodyPr>
            <a:lstStyle/>
            <a:p>
              <a:pPr algn="just">
                <a:lnSpc>
                  <a:spcPct val="90000"/>
                </a:lnSpc>
              </a:pPr>
              <a:r>
                <a:rPr lang="es-ES" sz="1200" spc="36" dirty="0">
                  <a:solidFill>
                    <a:srgbClr val="191919"/>
                  </a:solidFill>
                  <a:latin typeface="Century Gothic"/>
                  <a:cs typeface="Century Gothic"/>
                </a:rPr>
                <a:t>Incorporar las modificaciones necesarias en el requerimiento a fin de considerar las obligaciones para el cumplimiento del los mismos.</a:t>
              </a:r>
            </a:p>
          </p:txBody>
        </p:sp>
      </p:grpSp>
      <p:sp>
        <p:nvSpPr>
          <p:cNvPr id="11" name="TextBox 8">
            <a:extLst>
              <a:ext uri="{FF2B5EF4-FFF2-40B4-BE49-F238E27FC236}">
                <a16:creationId xmlns:a16="http://schemas.microsoft.com/office/drawing/2014/main" id="{32D847F1-09BE-45D5-846C-587FA5246C39}"/>
              </a:ext>
            </a:extLst>
          </p:cNvPr>
          <p:cNvSpPr txBox="1"/>
          <p:nvPr/>
        </p:nvSpPr>
        <p:spPr>
          <a:xfrm>
            <a:off x="461210" y="3910307"/>
            <a:ext cx="6934202" cy="323678"/>
          </a:xfrm>
          <a:prstGeom prst="rect">
            <a:avLst/>
          </a:prstGeom>
        </p:spPr>
        <p:txBody>
          <a:bodyPr wrap="square" lIns="0" tIns="0" rIns="0" bIns="0" rtlCol="0" anchor="t">
            <a:spAutoFit/>
          </a:bodyPr>
          <a:lstStyle/>
          <a:p>
            <a:pPr>
              <a:lnSpc>
                <a:spcPts val="2879"/>
              </a:lnSpc>
            </a:pPr>
            <a:r>
              <a:rPr lang="es-ES" sz="1600" b="1" spc="48" dirty="0">
                <a:solidFill>
                  <a:srgbClr val="191919"/>
                </a:solidFill>
                <a:latin typeface="Century Gothic"/>
                <a:cs typeface="Century Gothic"/>
              </a:rPr>
              <a:t>CONVOCAR el procedimiento de selección</a:t>
            </a:r>
          </a:p>
        </p:txBody>
      </p:sp>
      <p:sp>
        <p:nvSpPr>
          <p:cNvPr id="12" name="TextBox 4">
            <a:extLst>
              <a:ext uri="{FF2B5EF4-FFF2-40B4-BE49-F238E27FC236}">
                <a16:creationId xmlns:a16="http://schemas.microsoft.com/office/drawing/2014/main" id="{F27D44E6-2A77-48EE-A77D-5754F8EFB91C}"/>
              </a:ext>
            </a:extLst>
          </p:cNvPr>
          <p:cNvSpPr txBox="1"/>
          <p:nvPr/>
        </p:nvSpPr>
        <p:spPr>
          <a:xfrm>
            <a:off x="461211" y="4405622"/>
            <a:ext cx="6432884" cy="332399"/>
          </a:xfrm>
          <a:prstGeom prst="rect">
            <a:avLst/>
          </a:prstGeom>
        </p:spPr>
        <p:txBody>
          <a:bodyPr wrap="square" lIns="0" tIns="0" rIns="0" bIns="0" rtlCol="0" anchor="t">
            <a:spAutoFit/>
          </a:bodyPr>
          <a:lstStyle/>
          <a:p>
            <a:pPr algn="just">
              <a:lnSpc>
                <a:spcPct val="90000"/>
              </a:lnSpc>
            </a:pPr>
            <a:r>
              <a:rPr lang="es-ES" sz="1200" spc="48" dirty="0">
                <a:solidFill>
                  <a:srgbClr val="191919"/>
                </a:solidFill>
                <a:latin typeface="Century Gothic"/>
                <a:cs typeface="Century Gothic"/>
              </a:rPr>
              <a:t>Una vez realizada la adecuación del expediente de contratación se procede a realizar la convocatoria y el  desarrollo de manera regular del procedimiento</a:t>
            </a:r>
            <a:r>
              <a:rPr lang="es-ES" sz="1200" spc="36" dirty="0">
                <a:solidFill>
                  <a:srgbClr val="191919"/>
                </a:solidFill>
                <a:latin typeface="Century Gothic"/>
                <a:cs typeface="Century Gothic"/>
              </a:rPr>
              <a:t>.</a:t>
            </a:r>
          </a:p>
        </p:txBody>
      </p:sp>
      <p:sp>
        <p:nvSpPr>
          <p:cNvPr id="15" name="Rectángulo 14">
            <a:extLst>
              <a:ext uri="{FF2B5EF4-FFF2-40B4-BE49-F238E27FC236}">
                <a16:creationId xmlns:a16="http://schemas.microsoft.com/office/drawing/2014/main" id="{325CC6CA-EF65-43BC-8168-FA19C1F9AF5D}"/>
              </a:ext>
            </a:extLst>
          </p:cNvPr>
          <p:cNvSpPr/>
          <p:nvPr/>
        </p:nvSpPr>
        <p:spPr>
          <a:xfrm>
            <a:off x="4374193" y="3004174"/>
            <a:ext cx="2324675" cy="286232"/>
          </a:xfrm>
          <a:prstGeom prst="rect">
            <a:avLst/>
          </a:prstGeom>
        </p:spPr>
        <p:txBody>
          <a:bodyPr wrap="none">
            <a:spAutoFit/>
          </a:bodyPr>
          <a:lstStyle/>
          <a:p>
            <a:pPr marL="0" lvl="1">
              <a:lnSpc>
                <a:spcPct val="90000"/>
              </a:lnSpc>
            </a:pPr>
            <a:r>
              <a:rPr lang="es-ES" sz="1400" b="1" spc="36" dirty="0">
                <a:solidFill>
                  <a:srgbClr val="191919"/>
                </a:solidFill>
                <a:latin typeface="Century Gothic"/>
                <a:cs typeface="Century Gothic"/>
              </a:rPr>
              <a:t>Art. 4.1 D.S. 103-2020 EF</a:t>
            </a:r>
          </a:p>
        </p:txBody>
      </p:sp>
      <p:sp>
        <p:nvSpPr>
          <p:cNvPr id="16" name="Rectángulo 15">
            <a:extLst>
              <a:ext uri="{FF2B5EF4-FFF2-40B4-BE49-F238E27FC236}">
                <a16:creationId xmlns:a16="http://schemas.microsoft.com/office/drawing/2014/main" id="{202E1ADF-60EF-4DFE-BA81-837749D35E47}"/>
              </a:ext>
            </a:extLst>
          </p:cNvPr>
          <p:cNvSpPr/>
          <p:nvPr/>
        </p:nvSpPr>
        <p:spPr>
          <a:xfrm>
            <a:off x="7253295" y="2409236"/>
            <a:ext cx="4763960" cy="1588127"/>
          </a:xfrm>
          <a:prstGeom prst="rect">
            <a:avLst/>
          </a:prstGeom>
          <a:solidFill>
            <a:schemeClr val="tx2">
              <a:lumMod val="20000"/>
              <a:lumOff val="80000"/>
            </a:schemeClr>
          </a:solidFill>
          <a:ln>
            <a:solidFill>
              <a:srgbClr val="FF0000"/>
            </a:solidFill>
          </a:ln>
        </p:spPr>
        <p:txBody>
          <a:bodyPr wrap="square">
            <a:spAutoFit/>
          </a:bodyPr>
          <a:lstStyle/>
          <a:p>
            <a:pPr marL="0" lvl="1" algn="just">
              <a:lnSpc>
                <a:spcPct val="90000"/>
              </a:lnSpc>
            </a:pPr>
            <a:r>
              <a:rPr lang="es-ES" spc="36" dirty="0">
                <a:solidFill>
                  <a:srgbClr val="191919"/>
                </a:solidFill>
                <a:latin typeface="Century Gothic"/>
                <a:cs typeface="Century Gothic"/>
              </a:rPr>
              <a:t>Para los procedimientos a convocarse en el año 2020</a:t>
            </a:r>
          </a:p>
          <a:p>
            <a:pPr marL="0" lvl="1" algn="just">
              <a:lnSpc>
                <a:spcPct val="90000"/>
              </a:lnSpc>
            </a:pPr>
            <a:endParaRPr lang="es-ES" spc="36" dirty="0">
              <a:solidFill>
                <a:srgbClr val="191919"/>
              </a:solidFill>
              <a:latin typeface="Century Gothic"/>
              <a:cs typeface="Century Gothic"/>
            </a:endParaRPr>
          </a:p>
          <a:p>
            <a:pPr marL="342900" lvl="1" indent="-342900" algn="just">
              <a:lnSpc>
                <a:spcPct val="90000"/>
              </a:lnSpc>
              <a:buFontTx/>
              <a:buChar char="-"/>
            </a:pPr>
            <a:r>
              <a:rPr lang="es-ES" spc="36" dirty="0">
                <a:solidFill>
                  <a:srgbClr val="191919"/>
                </a:solidFill>
                <a:latin typeface="Century Gothic"/>
                <a:cs typeface="Century Gothic"/>
              </a:rPr>
              <a:t>Directos: hasta por el 15%</a:t>
            </a:r>
          </a:p>
          <a:p>
            <a:pPr marL="342900" lvl="1" indent="-342900" algn="just">
              <a:lnSpc>
                <a:spcPct val="90000"/>
              </a:lnSpc>
              <a:buFontTx/>
              <a:buChar char="-"/>
            </a:pPr>
            <a:r>
              <a:rPr lang="es-ES" spc="36" dirty="0">
                <a:solidFill>
                  <a:srgbClr val="191919"/>
                </a:solidFill>
                <a:latin typeface="Century Gothic"/>
                <a:cs typeface="Century Gothic"/>
              </a:rPr>
              <a:t>Materiales o insumos: hasta por el 25%</a:t>
            </a:r>
            <a:endParaRPr lang="es-PE" dirty="0"/>
          </a:p>
        </p:txBody>
      </p:sp>
      <p:sp>
        <p:nvSpPr>
          <p:cNvPr id="17" name="Flecha: doblada 16">
            <a:extLst>
              <a:ext uri="{FF2B5EF4-FFF2-40B4-BE49-F238E27FC236}">
                <a16:creationId xmlns:a16="http://schemas.microsoft.com/office/drawing/2014/main" id="{767F224A-EB78-407C-8E44-96C3EBFC13DD}"/>
              </a:ext>
            </a:extLst>
          </p:cNvPr>
          <p:cNvSpPr/>
          <p:nvPr/>
        </p:nvSpPr>
        <p:spPr>
          <a:xfrm rot="5400000">
            <a:off x="7254768" y="240056"/>
            <a:ext cx="785518" cy="26671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tx1"/>
              </a:solidFill>
            </a:endParaRPr>
          </a:p>
        </p:txBody>
      </p:sp>
      <p:sp>
        <p:nvSpPr>
          <p:cNvPr id="18" name="Rectángulo 17">
            <a:extLst>
              <a:ext uri="{FF2B5EF4-FFF2-40B4-BE49-F238E27FC236}">
                <a16:creationId xmlns:a16="http://schemas.microsoft.com/office/drawing/2014/main" id="{70079FAF-E5C6-4A5A-A0D9-18AB96581EAF}"/>
              </a:ext>
            </a:extLst>
          </p:cNvPr>
          <p:cNvSpPr/>
          <p:nvPr/>
        </p:nvSpPr>
        <p:spPr>
          <a:xfrm>
            <a:off x="9381737" y="2776192"/>
            <a:ext cx="2622834" cy="313932"/>
          </a:xfrm>
          <a:prstGeom prst="rect">
            <a:avLst/>
          </a:prstGeom>
        </p:spPr>
        <p:txBody>
          <a:bodyPr wrap="none">
            <a:spAutoFit/>
          </a:bodyPr>
          <a:lstStyle/>
          <a:p>
            <a:pPr marL="0" lvl="1">
              <a:lnSpc>
                <a:spcPct val="90000"/>
              </a:lnSpc>
            </a:pPr>
            <a:r>
              <a:rPr lang="es-ES" sz="1600" b="1" spc="36" dirty="0">
                <a:solidFill>
                  <a:srgbClr val="191919"/>
                </a:solidFill>
                <a:latin typeface="Century Gothic"/>
                <a:cs typeface="Century Gothic"/>
              </a:rPr>
              <a:t>Art. 4.2 D.S. 103-2020 EF</a:t>
            </a:r>
          </a:p>
        </p:txBody>
      </p:sp>
      <p:sp>
        <p:nvSpPr>
          <p:cNvPr id="20" name="AutoShape 25">
            <a:extLst>
              <a:ext uri="{FF2B5EF4-FFF2-40B4-BE49-F238E27FC236}">
                <a16:creationId xmlns:a16="http://schemas.microsoft.com/office/drawing/2014/main" id="{532A2E29-6EC2-42DD-ACCD-7285C95400F7}"/>
              </a:ext>
            </a:extLst>
          </p:cNvPr>
          <p:cNvSpPr/>
          <p:nvPr/>
        </p:nvSpPr>
        <p:spPr>
          <a:xfrm rot="16200000">
            <a:off x="5849523" y="515523"/>
            <a:ext cx="1994192" cy="10690762"/>
          </a:xfrm>
          <a:prstGeom prst="rect">
            <a:avLst/>
          </a:prstGeom>
          <a:solidFill>
            <a:srgbClr val="DBDBD7"/>
          </a:solidFill>
          <a:ln>
            <a:noFill/>
          </a:ln>
        </p:spPr>
      </p:sp>
      <p:sp>
        <p:nvSpPr>
          <p:cNvPr id="21" name="TextBox 10">
            <a:extLst>
              <a:ext uri="{FF2B5EF4-FFF2-40B4-BE49-F238E27FC236}">
                <a16:creationId xmlns:a16="http://schemas.microsoft.com/office/drawing/2014/main" id="{C82F4F0B-6652-4F85-9CFC-BE230F28DEB9}"/>
              </a:ext>
            </a:extLst>
          </p:cNvPr>
          <p:cNvSpPr txBox="1"/>
          <p:nvPr/>
        </p:nvSpPr>
        <p:spPr>
          <a:xfrm>
            <a:off x="1756611" y="5019992"/>
            <a:ext cx="9807011" cy="334835"/>
          </a:xfrm>
          <a:prstGeom prst="rect">
            <a:avLst/>
          </a:prstGeom>
        </p:spPr>
        <p:txBody>
          <a:bodyPr wrap="square" lIns="0" tIns="0" rIns="0" bIns="0" rtlCol="0" anchor="t">
            <a:spAutoFit/>
          </a:bodyPr>
          <a:lstStyle/>
          <a:p>
            <a:pPr>
              <a:lnSpc>
                <a:spcPts val="2879"/>
              </a:lnSpc>
            </a:pPr>
            <a:r>
              <a:rPr lang="es-ES" sz="2000" b="1" spc="48" dirty="0">
                <a:solidFill>
                  <a:srgbClr val="191919"/>
                </a:solidFill>
                <a:latin typeface="Century Gothic"/>
                <a:cs typeface="Century Gothic"/>
              </a:rPr>
              <a:t>Inaplicación de elevación al OSCE</a:t>
            </a:r>
          </a:p>
        </p:txBody>
      </p:sp>
      <p:sp>
        <p:nvSpPr>
          <p:cNvPr id="22" name="TextBox 11">
            <a:extLst>
              <a:ext uri="{FF2B5EF4-FFF2-40B4-BE49-F238E27FC236}">
                <a16:creationId xmlns:a16="http://schemas.microsoft.com/office/drawing/2014/main" id="{5C7C9029-81C3-4C64-99A3-FE7E3F0C35E2}"/>
              </a:ext>
            </a:extLst>
          </p:cNvPr>
          <p:cNvSpPr txBox="1"/>
          <p:nvPr/>
        </p:nvSpPr>
        <p:spPr>
          <a:xfrm>
            <a:off x="1756611" y="5627078"/>
            <a:ext cx="9807011" cy="747897"/>
          </a:xfrm>
          <a:prstGeom prst="rect">
            <a:avLst/>
          </a:prstGeom>
        </p:spPr>
        <p:txBody>
          <a:bodyPr wrap="square" lIns="0" tIns="0" rIns="0" bIns="0" rtlCol="0" anchor="t">
            <a:spAutoFit/>
          </a:bodyPr>
          <a:lstStyle/>
          <a:p>
            <a:pPr>
              <a:lnSpc>
                <a:spcPct val="90000"/>
              </a:lnSpc>
            </a:pPr>
            <a:r>
              <a:rPr lang="es-ES" spc="36" dirty="0">
                <a:solidFill>
                  <a:srgbClr val="191919"/>
                </a:solidFill>
                <a:latin typeface="Century Gothic"/>
                <a:cs typeface="Century Gothic"/>
              </a:rPr>
              <a:t>Aplica para los procedimientos de selección que se convocan a partir de la entrada en vigencia del D.S. (Procedimientos realizados del 15 de mayo al 15 de agosto de 2020).Todo ello sin perjuicio de las acciones de supervisión de la OSCE.</a:t>
            </a:r>
          </a:p>
        </p:txBody>
      </p:sp>
      <p:sp>
        <p:nvSpPr>
          <p:cNvPr id="23" name="Rectángulo 22">
            <a:extLst>
              <a:ext uri="{FF2B5EF4-FFF2-40B4-BE49-F238E27FC236}">
                <a16:creationId xmlns:a16="http://schemas.microsoft.com/office/drawing/2014/main" id="{42326510-4219-4CB7-8584-F910336E2636}"/>
              </a:ext>
            </a:extLst>
          </p:cNvPr>
          <p:cNvSpPr/>
          <p:nvPr/>
        </p:nvSpPr>
        <p:spPr>
          <a:xfrm>
            <a:off x="1656637" y="6500761"/>
            <a:ext cx="10474914" cy="313932"/>
          </a:xfrm>
          <a:prstGeom prst="rect">
            <a:avLst/>
          </a:prstGeom>
        </p:spPr>
        <p:txBody>
          <a:bodyPr wrap="square">
            <a:spAutoFit/>
          </a:bodyPr>
          <a:lstStyle/>
          <a:p>
            <a:pPr marL="0" lvl="1">
              <a:lnSpc>
                <a:spcPct val="90000"/>
              </a:lnSpc>
            </a:pPr>
            <a:r>
              <a:rPr lang="es-ES" sz="1600" spc="36" dirty="0">
                <a:solidFill>
                  <a:srgbClr val="191919"/>
                </a:solidFill>
                <a:latin typeface="Century Gothic"/>
                <a:cs typeface="Century Gothic"/>
              </a:rPr>
              <a:t>Art. Primera disposición complementaria transitoria D.S. 103-2020 EF</a:t>
            </a:r>
          </a:p>
        </p:txBody>
      </p:sp>
    </p:spTree>
    <p:extLst>
      <p:ext uri="{BB962C8B-B14F-4D97-AF65-F5344CB8AC3E}">
        <p14:creationId xmlns:p14="http://schemas.microsoft.com/office/powerpoint/2010/main" val="194034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85E6424-71FD-4066-BB20-C9731B505EC7}"/>
              </a:ext>
            </a:extLst>
          </p:cNvPr>
          <p:cNvPicPr>
            <a:picLocks noChangeAspect="1"/>
          </p:cNvPicPr>
          <p:nvPr/>
        </p:nvPicPr>
        <p:blipFill rotWithShape="1">
          <a:blip r:embed="rId2"/>
          <a:srcRect l="6316" t="22222" r="10921" b="6432"/>
          <a:stretch/>
        </p:blipFill>
        <p:spPr>
          <a:xfrm>
            <a:off x="-183643" y="903369"/>
            <a:ext cx="12156154" cy="5894478"/>
          </a:xfrm>
          <a:prstGeom prst="rect">
            <a:avLst/>
          </a:prstGeom>
        </p:spPr>
      </p:pic>
      <p:pic>
        <p:nvPicPr>
          <p:cNvPr id="24" name="Gráfico 23" descr="Notas adhesivas 3">
            <a:extLst>
              <a:ext uri="{FF2B5EF4-FFF2-40B4-BE49-F238E27FC236}">
                <a16:creationId xmlns:a16="http://schemas.microsoft.com/office/drawing/2014/main" id="{899A04AE-FA93-4225-8B98-C957192722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60153"/>
            <a:ext cx="843216" cy="843216"/>
          </a:xfrm>
          <a:prstGeom prst="rect">
            <a:avLst/>
          </a:prstGeom>
        </p:spPr>
      </p:pic>
      <p:sp>
        <p:nvSpPr>
          <p:cNvPr id="25" name="object 9">
            <a:extLst>
              <a:ext uri="{FF2B5EF4-FFF2-40B4-BE49-F238E27FC236}">
                <a16:creationId xmlns:a16="http://schemas.microsoft.com/office/drawing/2014/main" id="{05FB40D0-5409-408F-9C63-1E4B64EB7555}"/>
              </a:ext>
            </a:extLst>
          </p:cNvPr>
          <p:cNvSpPr txBox="1"/>
          <p:nvPr/>
        </p:nvSpPr>
        <p:spPr>
          <a:xfrm>
            <a:off x="1528971" y="250929"/>
            <a:ext cx="4365463" cy="461665"/>
          </a:xfrm>
          <a:prstGeom prst="rect">
            <a:avLst/>
          </a:prstGeom>
        </p:spPr>
        <p:txBody>
          <a:bodyPr wrap="square">
            <a:spAutoFit/>
          </a:bodyPr>
          <a:lstStyle>
            <a:defPPr>
              <a:defRPr lang="es-PE"/>
            </a:defPPr>
            <a:lvl1pPr algn="just">
              <a:defRPr sz="2000" b="1">
                <a:highlight>
                  <a:srgbClr val="FFFF00"/>
                </a:highlight>
              </a:defRPr>
            </a:lvl1pPr>
          </a:lstStyle>
          <a:p>
            <a:pPr algn="ctr"/>
            <a:r>
              <a:rPr lang="es-PE" sz="2400" dirty="0"/>
              <a:t>A tener en cuenta:</a:t>
            </a:r>
            <a:endParaRPr sz="2400" dirty="0"/>
          </a:p>
        </p:txBody>
      </p:sp>
    </p:spTree>
    <p:extLst>
      <p:ext uri="{BB962C8B-B14F-4D97-AF65-F5344CB8AC3E}">
        <p14:creationId xmlns:p14="http://schemas.microsoft.com/office/powerpoint/2010/main" val="58316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40733D-236E-4EB9-BE79-A0BF706DE5E9}"/>
              </a:ext>
            </a:extLst>
          </p:cNvPr>
          <p:cNvPicPr>
            <a:picLocks noChangeAspect="1"/>
          </p:cNvPicPr>
          <p:nvPr/>
        </p:nvPicPr>
        <p:blipFill rotWithShape="1">
          <a:blip r:embed="rId2"/>
          <a:srcRect l="8171" t="19261" r="13806" b="10409"/>
          <a:stretch/>
        </p:blipFill>
        <p:spPr>
          <a:xfrm>
            <a:off x="244351" y="1201003"/>
            <a:ext cx="11342598" cy="5751211"/>
          </a:xfrm>
          <a:prstGeom prst="rect">
            <a:avLst/>
          </a:prstGeom>
        </p:spPr>
      </p:pic>
      <p:sp>
        <p:nvSpPr>
          <p:cNvPr id="5" name="Rectángulo 4">
            <a:extLst>
              <a:ext uri="{FF2B5EF4-FFF2-40B4-BE49-F238E27FC236}">
                <a16:creationId xmlns:a16="http://schemas.microsoft.com/office/drawing/2014/main" id="{1285AC2B-B2B2-46F9-A3C0-B3706BEB8CD8}"/>
              </a:ext>
            </a:extLst>
          </p:cNvPr>
          <p:cNvSpPr/>
          <p:nvPr/>
        </p:nvSpPr>
        <p:spPr>
          <a:xfrm>
            <a:off x="419431" y="389493"/>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 name="CuadroTexto 6">
            <a:extLst>
              <a:ext uri="{FF2B5EF4-FFF2-40B4-BE49-F238E27FC236}">
                <a16:creationId xmlns:a16="http://schemas.microsoft.com/office/drawing/2014/main" id="{8E94F5C6-914F-4F0D-8F3F-9E23B17A75B0}"/>
              </a:ext>
            </a:extLst>
          </p:cNvPr>
          <p:cNvSpPr txBox="1"/>
          <p:nvPr/>
        </p:nvSpPr>
        <p:spPr>
          <a:xfrm>
            <a:off x="480827" y="618295"/>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Reformulación de los requerimientos</a:t>
            </a:r>
            <a:endParaRPr lang="es-PE" dirty="0"/>
          </a:p>
        </p:txBody>
      </p:sp>
    </p:spTree>
    <p:extLst>
      <p:ext uri="{BB962C8B-B14F-4D97-AF65-F5344CB8AC3E}">
        <p14:creationId xmlns:p14="http://schemas.microsoft.com/office/powerpoint/2010/main" val="2852979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2CE6977-161A-4CA9-AAD6-BBA531A3128E}"/>
              </a:ext>
            </a:extLst>
          </p:cNvPr>
          <p:cNvPicPr>
            <a:picLocks noChangeAspect="1"/>
          </p:cNvPicPr>
          <p:nvPr/>
        </p:nvPicPr>
        <p:blipFill rotWithShape="1">
          <a:blip r:embed="rId2"/>
          <a:srcRect l="9403" t="20697" r="12015" b="10409"/>
          <a:stretch/>
        </p:blipFill>
        <p:spPr>
          <a:xfrm>
            <a:off x="346617" y="1121190"/>
            <a:ext cx="11743526" cy="5791402"/>
          </a:xfrm>
          <a:prstGeom prst="rect">
            <a:avLst/>
          </a:prstGeom>
        </p:spPr>
      </p:pic>
      <p:sp>
        <p:nvSpPr>
          <p:cNvPr id="4" name="Rectángulo 3">
            <a:extLst>
              <a:ext uri="{FF2B5EF4-FFF2-40B4-BE49-F238E27FC236}">
                <a16:creationId xmlns:a16="http://schemas.microsoft.com/office/drawing/2014/main" id="{13A36B54-CFC5-4BB4-BC1B-D553D9B9DAE5}"/>
              </a:ext>
            </a:extLst>
          </p:cNvPr>
          <p:cNvSpPr/>
          <p:nvPr/>
        </p:nvSpPr>
        <p:spPr>
          <a:xfrm>
            <a:off x="310247" y="116538"/>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FE8DA949-051F-4E51-969C-FD126A655D90}"/>
              </a:ext>
            </a:extLst>
          </p:cNvPr>
          <p:cNvSpPr txBox="1"/>
          <p:nvPr/>
        </p:nvSpPr>
        <p:spPr>
          <a:xfrm>
            <a:off x="310247" y="345340"/>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Adecuaciones al expediente de contratación</a:t>
            </a:r>
            <a:endParaRPr lang="es-PE" dirty="0"/>
          </a:p>
        </p:txBody>
      </p:sp>
    </p:spTree>
    <p:extLst>
      <p:ext uri="{BB962C8B-B14F-4D97-AF65-F5344CB8AC3E}">
        <p14:creationId xmlns:p14="http://schemas.microsoft.com/office/powerpoint/2010/main" val="36485886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Conector recto 71"/>
          <p:cNvCxnSpPr>
            <a:endCxn id="52" idx="2"/>
          </p:cNvCxnSpPr>
          <p:nvPr/>
        </p:nvCxnSpPr>
        <p:spPr>
          <a:xfrm flipV="1">
            <a:off x="2851089" y="3065440"/>
            <a:ext cx="3597831" cy="2838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Conector recto 5"/>
          <p:cNvCxnSpPr>
            <a:stCxn id="14" idx="3"/>
          </p:cNvCxnSpPr>
          <p:nvPr/>
        </p:nvCxnSpPr>
        <p:spPr>
          <a:xfrm>
            <a:off x="2851089" y="5475296"/>
            <a:ext cx="3905311" cy="8266"/>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63" name="Rectángulo 62"/>
          <p:cNvSpPr/>
          <p:nvPr/>
        </p:nvSpPr>
        <p:spPr>
          <a:xfrm>
            <a:off x="2997200" y="4844252"/>
            <a:ext cx="1778000" cy="1345388"/>
          </a:xfrm>
          <a:prstGeom prst="rect">
            <a:avLst/>
          </a:prstGeom>
          <a:solidFill>
            <a:srgbClr val="DBDBD7"/>
          </a:solidFill>
          <a:ln>
            <a:noFill/>
          </a:ln>
        </p:spPr>
        <p:txBody>
          <a:bodyPr rtlCol="0" anchor="ctr"/>
          <a:lstStyle/>
          <a:p>
            <a:pPr algn="ctr"/>
            <a:endParaRPr lang="es-ES" sz="1200">
              <a:latin typeface="Century Gothic"/>
              <a:cs typeface="Century Gothic"/>
            </a:endParaRPr>
          </a:p>
        </p:txBody>
      </p:sp>
      <p:sp>
        <p:nvSpPr>
          <p:cNvPr id="60" name="AutoShape 4"/>
          <p:cNvSpPr/>
          <p:nvPr/>
        </p:nvSpPr>
        <p:spPr>
          <a:xfrm rot="10800000">
            <a:off x="6446859" y="2374518"/>
            <a:ext cx="246421" cy="5121"/>
          </a:xfrm>
          <a:prstGeom prst="rect">
            <a:avLst/>
          </a:prstGeom>
          <a:solidFill>
            <a:srgbClr val="D9D9D9"/>
          </a:solidFill>
          <a:ln>
            <a:solidFill>
              <a:schemeClr val="bg1">
                <a:lumMod val="65000"/>
              </a:schemeClr>
            </a:solidFill>
          </a:ln>
        </p:spPr>
      </p:sp>
      <p:sp>
        <p:nvSpPr>
          <p:cNvPr id="59" name="AutoShape 4"/>
          <p:cNvSpPr/>
          <p:nvPr/>
        </p:nvSpPr>
        <p:spPr>
          <a:xfrm rot="10800000">
            <a:off x="6451600" y="3751240"/>
            <a:ext cx="246421" cy="5121"/>
          </a:xfrm>
          <a:prstGeom prst="rect">
            <a:avLst/>
          </a:prstGeom>
          <a:solidFill>
            <a:srgbClr val="D9D9D9"/>
          </a:solidFill>
          <a:ln>
            <a:solidFill>
              <a:schemeClr val="bg1">
                <a:lumMod val="65000"/>
              </a:schemeClr>
            </a:solidFill>
          </a:ln>
        </p:spPr>
      </p:sp>
      <p:sp>
        <p:nvSpPr>
          <p:cNvPr id="57" name="Rectángulo 56"/>
          <p:cNvSpPr/>
          <p:nvPr/>
        </p:nvSpPr>
        <p:spPr>
          <a:xfrm>
            <a:off x="6705600" y="4847588"/>
            <a:ext cx="2232000" cy="1320800"/>
          </a:xfrm>
          <a:prstGeom prst="rect">
            <a:avLst/>
          </a:prstGeom>
          <a:solidFill>
            <a:srgbClr val="DBDBD7"/>
          </a:solidFill>
          <a:ln>
            <a:noFill/>
          </a:ln>
        </p:spPr>
        <p:txBody>
          <a:bodyPr rtlCol="0" anchor="ctr"/>
          <a:lstStyle/>
          <a:p>
            <a:pPr algn="ctr"/>
            <a:endParaRPr lang="es-ES" sz="1200">
              <a:latin typeface="Century Gothic"/>
              <a:cs typeface="Century Gothic"/>
            </a:endParaRPr>
          </a:p>
        </p:txBody>
      </p:sp>
      <p:sp>
        <p:nvSpPr>
          <p:cNvPr id="56" name="Rectángulo 55"/>
          <p:cNvSpPr/>
          <p:nvPr/>
        </p:nvSpPr>
        <p:spPr>
          <a:xfrm>
            <a:off x="6705600" y="3169188"/>
            <a:ext cx="2232000" cy="1272000"/>
          </a:xfrm>
          <a:prstGeom prst="rect">
            <a:avLst/>
          </a:prstGeom>
          <a:solidFill>
            <a:srgbClr val="DBDBD7"/>
          </a:solidFill>
          <a:ln>
            <a:noFill/>
          </a:ln>
        </p:spPr>
        <p:txBody>
          <a:bodyPr rtlCol="0" anchor="ctr"/>
          <a:lstStyle/>
          <a:p>
            <a:pPr algn="ctr"/>
            <a:endParaRPr lang="es-ES" sz="1200">
              <a:latin typeface="Century Gothic"/>
              <a:cs typeface="Century Gothic"/>
            </a:endParaRPr>
          </a:p>
        </p:txBody>
      </p:sp>
      <p:sp>
        <p:nvSpPr>
          <p:cNvPr id="55" name="Rectángulo 54"/>
          <p:cNvSpPr/>
          <p:nvPr/>
        </p:nvSpPr>
        <p:spPr>
          <a:xfrm>
            <a:off x="6705600" y="1820840"/>
            <a:ext cx="2232000" cy="1272000"/>
          </a:xfrm>
          <a:prstGeom prst="rect">
            <a:avLst/>
          </a:prstGeom>
          <a:solidFill>
            <a:srgbClr val="DBDBD7"/>
          </a:solidFill>
          <a:ln>
            <a:noFill/>
          </a:ln>
        </p:spPr>
        <p:txBody>
          <a:bodyPr rtlCol="0" anchor="ctr"/>
          <a:lstStyle/>
          <a:p>
            <a:pPr algn="ctr"/>
            <a:endParaRPr lang="es-ES" sz="1200">
              <a:latin typeface="Century Gothic"/>
              <a:cs typeface="Century Gothic"/>
            </a:endParaRPr>
          </a:p>
        </p:txBody>
      </p:sp>
      <p:grpSp>
        <p:nvGrpSpPr>
          <p:cNvPr id="51" name="Group 10"/>
          <p:cNvGrpSpPr/>
          <p:nvPr/>
        </p:nvGrpSpPr>
        <p:grpSpPr>
          <a:xfrm>
            <a:off x="6096000" y="2379640"/>
            <a:ext cx="355600" cy="1371600"/>
            <a:chOff x="0" y="0"/>
            <a:chExt cx="2070815" cy="3999611"/>
          </a:xfrm>
        </p:grpSpPr>
        <p:sp>
          <p:nvSpPr>
            <p:cNvPr id="52" name="AutoShape 11"/>
            <p:cNvSpPr/>
            <p:nvPr/>
          </p:nvSpPr>
          <p:spPr>
            <a:xfrm rot="5400000">
              <a:off x="63203" y="1992000"/>
              <a:ext cx="3999611" cy="15611"/>
            </a:xfrm>
            <a:prstGeom prst="rect">
              <a:avLst/>
            </a:prstGeom>
            <a:solidFill>
              <a:srgbClr val="D9D9D9"/>
            </a:solidFill>
            <a:ln>
              <a:solidFill>
                <a:schemeClr val="bg1">
                  <a:lumMod val="65000"/>
                </a:schemeClr>
              </a:solidFill>
            </a:ln>
          </p:spPr>
        </p:sp>
        <p:sp>
          <p:nvSpPr>
            <p:cNvPr id="53" name="AutoShape 12"/>
            <p:cNvSpPr/>
            <p:nvPr/>
          </p:nvSpPr>
          <p:spPr>
            <a:xfrm>
              <a:off x="0" y="1990126"/>
              <a:ext cx="2070815" cy="19358"/>
            </a:xfrm>
            <a:prstGeom prst="rect">
              <a:avLst/>
            </a:prstGeom>
            <a:solidFill>
              <a:srgbClr val="D9D9D9"/>
            </a:solidFill>
            <a:ln>
              <a:solidFill>
                <a:schemeClr val="bg1">
                  <a:lumMod val="65000"/>
                </a:schemeClr>
              </a:solidFill>
            </a:ln>
          </p:spPr>
        </p:sp>
      </p:grpSp>
      <p:sp>
        <p:nvSpPr>
          <p:cNvPr id="3" name="TextBox 3"/>
          <p:cNvSpPr txBox="1"/>
          <p:nvPr/>
        </p:nvSpPr>
        <p:spPr>
          <a:xfrm>
            <a:off x="3098800" y="4970440"/>
            <a:ext cx="1524000" cy="627608"/>
          </a:xfrm>
          <a:prstGeom prst="rect">
            <a:avLst/>
          </a:prstGeom>
        </p:spPr>
        <p:txBody>
          <a:bodyPr wrap="square" lIns="0" tIns="0" rIns="0" bIns="0" rtlCol="0" anchor="t">
            <a:spAutoFit/>
          </a:bodyPr>
          <a:lstStyle/>
          <a:p>
            <a:pPr>
              <a:lnSpc>
                <a:spcPct val="90000"/>
              </a:lnSpc>
            </a:pPr>
            <a:r>
              <a:rPr lang="es-ES" sz="1133" spc="59" dirty="0">
                <a:solidFill>
                  <a:srgbClr val="191919"/>
                </a:solidFill>
                <a:latin typeface="Century Gothic"/>
                <a:cs typeface="Century Gothic"/>
              </a:rPr>
              <a:t>Las disposiciones no alteran la naturaleza de la contratación</a:t>
            </a:r>
          </a:p>
        </p:txBody>
      </p:sp>
      <p:sp>
        <p:nvSpPr>
          <p:cNvPr id="8" name="TextBox 8"/>
          <p:cNvSpPr txBox="1"/>
          <p:nvPr/>
        </p:nvSpPr>
        <p:spPr>
          <a:xfrm>
            <a:off x="6908800" y="1975715"/>
            <a:ext cx="1968000" cy="1000274"/>
          </a:xfrm>
          <a:prstGeom prst="rect">
            <a:avLst/>
          </a:prstGeom>
          <a:noFill/>
        </p:spPr>
        <p:txBody>
          <a:bodyPr wrap="square" lIns="0" tIns="0" rIns="0" bIns="0" rtlCol="0" anchor="t">
            <a:spAutoFit/>
          </a:bodyPr>
          <a:lstStyle/>
          <a:p>
            <a:pPr>
              <a:lnSpc>
                <a:spcPts val="1307"/>
              </a:lnSpc>
            </a:pPr>
            <a:r>
              <a:rPr lang="es-ES" sz="1133" spc="47" dirty="0">
                <a:solidFill>
                  <a:srgbClr val="191919"/>
                </a:solidFill>
                <a:latin typeface="Century Gothic"/>
                <a:cs typeface="Century Gothic"/>
              </a:rPr>
              <a:t>Adecuar los requerimientos a los protocolos sanitarios y disposiciones que dictan los sectores y autoridades competentes</a:t>
            </a:r>
          </a:p>
        </p:txBody>
      </p:sp>
      <p:grpSp>
        <p:nvGrpSpPr>
          <p:cNvPr id="10" name="Group 10"/>
          <p:cNvGrpSpPr/>
          <p:nvPr/>
        </p:nvGrpSpPr>
        <p:grpSpPr>
          <a:xfrm>
            <a:off x="1402993" y="3224635"/>
            <a:ext cx="1132893" cy="1999805"/>
            <a:chOff x="0" y="0"/>
            <a:chExt cx="2070815" cy="3999611"/>
          </a:xfrm>
        </p:grpSpPr>
        <p:sp>
          <p:nvSpPr>
            <p:cNvPr id="11" name="AutoShape 11"/>
            <p:cNvSpPr/>
            <p:nvPr/>
          </p:nvSpPr>
          <p:spPr>
            <a:xfrm rot="5400000">
              <a:off x="63203" y="1992000"/>
              <a:ext cx="3999611" cy="15611"/>
            </a:xfrm>
            <a:prstGeom prst="rect">
              <a:avLst/>
            </a:prstGeom>
            <a:solidFill>
              <a:srgbClr val="D9D9D9"/>
            </a:solidFill>
            <a:ln>
              <a:solidFill>
                <a:schemeClr val="bg1">
                  <a:lumMod val="65000"/>
                </a:schemeClr>
              </a:solidFill>
            </a:ln>
          </p:spPr>
        </p:sp>
        <p:sp>
          <p:nvSpPr>
            <p:cNvPr id="12" name="AutoShape 12"/>
            <p:cNvSpPr/>
            <p:nvPr/>
          </p:nvSpPr>
          <p:spPr>
            <a:xfrm>
              <a:off x="0" y="1990126"/>
              <a:ext cx="2070815" cy="19358"/>
            </a:xfrm>
            <a:prstGeom prst="rect">
              <a:avLst/>
            </a:prstGeom>
            <a:solidFill>
              <a:srgbClr val="D9D9D9"/>
            </a:solidFill>
            <a:ln>
              <a:solidFill>
                <a:schemeClr val="bg1">
                  <a:lumMod val="65000"/>
                </a:schemeClr>
              </a:solidFill>
            </a:ln>
          </p:spPr>
        </p:sp>
      </p:grpSp>
      <p:grpSp>
        <p:nvGrpSpPr>
          <p:cNvPr id="13" name="Group 13"/>
          <p:cNvGrpSpPr/>
          <p:nvPr/>
        </p:nvGrpSpPr>
        <p:grpSpPr>
          <a:xfrm>
            <a:off x="2235200" y="5167352"/>
            <a:ext cx="615889" cy="615889"/>
            <a:chOff x="0" y="0"/>
            <a:chExt cx="1231777" cy="1231777"/>
          </a:xfrm>
        </p:grpSpPr>
        <p:pic>
          <p:nvPicPr>
            <p:cNvPr id="14" name="Picture 14"/>
            <p:cNvPicPr>
              <a:picLocks noChangeAspect="1"/>
            </p:cNvPicPr>
            <p:nvPr/>
          </p:nvPicPr>
          <p:blipFill>
            <a:blip r:embed="rId2"/>
            <a:srcRect/>
            <a:stretch>
              <a:fillRect/>
            </a:stretch>
          </p:blipFill>
          <p:spPr>
            <a:xfrm>
              <a:off x="0" y="0"/>
              <a:ext cx="1231777" cy="1231777"/>
            </a:xfrm>
            <a:prstGeom prst="rect">
              <a:avLst/>
            </a:prstGeom>
          </p:spPr>
        </p:pic>
        <p:sp>
          <p:nvSpPr>
            <p:cNvPr id="15" name="TextBox 15"/>
            <p:cNvSpPr txBox="1"/>
            <p:nvPr/>
          </p:nvSpPr>
          <p:spPr>
            <a:xfrm>
              <a:off x="182696" y="398314"/>
              <a:ext cx="866385" cy="394210"/>
            </a:xfrm>
            <a:prstGeom prst="rect">
              <a:avLst/>
            </a:prstGeom>
          </p:spPr>
          <p:txBody>
            <a:bodyPr lIns="0" tIns="0" rIns="0" bIns="0" rtlCol="0" anchor="t">
              <a:spAutoFit/>
            </a:bodyPr>
            <a:lstStyle/>
            <a:p>
              <a:pPr algn="ctr">
                <a:lnSpc>
                  <a:spcPts val="1680"/>
                </a:lnSpc>
              </a:pPr>
              <a:r>
                <a:rPr lang="en-US" sz="1200" b="1" spc="59" dirty="0">
                  <a:solidFill>
                    <a:srgbClr val="FFFFFF"/>
                  </a:solidFill>
                  <a:latin typeface="Century Gothic"/>
                  <a:cs typeface="Century Gothic"/>
                </a:rPr>
                <a:t>No</a:t>
              </a:r>
            </a:p>
          </p:txBody>
        </p:sp>
      </p:grpSp>
      <p:grpSp>
        <p:nvGrpSpPr>
          <p:cNvPr id="16" name="Group 16"/>
          <p:cNvGrpSpPr/>
          <p:nvPr/>
        </p:nvGrpSpPr>
        <p:grpSpPr>
          <a:xfrm>
            <a:off x="2235200" y="2767435"/>
            <a:ext cx="615889" cy="615889"/>
            <a:chOff x="0" y="0"/>
            <a:chExt cx="1231777" cy="1231777"/>
          </a:xfrm>
        </p:grpSpPr>
        <p:pic>
          <p:nvPicPr>
            <p:cNvPr id="17" name="Picture 17"/>
            <p:cNvPicPr>
              <a:picLocks noChangeAspect="1"/>
            </p:cNvPicPr>
            <p:nvPr/>
          </p:nvPicPr>
          <p:blipFill>
            <a:blip r:embed="rId2"/>
            <a:srcRect/>
            <a:stretch>
              <a:fillRect/>
            </a:stretch>
          </p:blipFill>
          <p:spPr>
            <a:xfrm>
              <a:off x="0" y="0"/>
              <a:ext cx="1231777" cy="1231777"/>
            </a:xfrm>
            <a:prstGeom prst="rect">
              <a:avLst/>
            </a:prstGeom>
          </p:spPr>
        </p:pic>
        <p:sp>
          <p:nvSpPr>
            <p:cNvPr id="18" name="TextBox 18"/>
            <p:cNvSpPr txBox="1"/>
            <p:nvPr/>
          </p:nvSpPr>
          <p:spPr>
            <a:xfrm>
              <a:off x="182696" y="394156"/>
              <a:ext cx="866385" cy="394210"/>
            </a:xfrm>
            <a:prstGeom prst="rect">
              <a:avLst/>
            </a:prstGeom>
          </p:spPr>
          <p:txBody>
            <a:bodyPr lIns="0" tIns="0" rIns="0" bIns="0" rtlCol="0" anchor="t">
              <a:spAutoFit/>
            </a:bodyPr>
            <a:lstStyle/>
            <a:p>
              <a:pPr algn="ctr">
                <a:lnSpc>
                  <a:spcPts val="1680"/>
                </a:lnSpc>
              </a:pPr>
              <a:r>
                <a:rPr lang="en-US" sz="1200" b="1" spc="59" dirty="0">
                  <a:solidFill>
                    <a:srgbClr val="FFFFFF"/>
                  </a:solidFill>
                  <a:latin typeface="Century Gothic"/>
                  <a:cs typeface="Century Gothic"/>
                </a:rPr>
                <a:t>Sí</a:t>
              </a:r>
            </a:p>
          </p:txBody>
        </p:sp>
      </p:grpSp>
      <p:sp>
        <p:nvSpPr>
          <p:cNvPr id="20" name="TextBox 20"/>
          <p:cNvSpPr txBox="1"/>
          <p:nvPr/>
        </p:nvSpPr>
        <p:spPr>
          <a:xfrm>
            <a:off x="595776" y="3867083"/>
            <a:ext cx="1304301" cy="674608"/>
          </a:xfrm>
          <a:prstGeom prst="rect">
            <a:avLst/>
          </a:prstGeom>
        </p:spPr>
        <p:txBody>
          <a:bodyPr lIns="0" tIns="0" rIns="0" bIns="0" rtlCol="0" anchor="t">
            <a:spAutoFit/>
          </a:bodyPr>
          <a:lstStyle/>
          <a:p>
            <a:pPr algn="ctr">
              <a:lnSpc>
                <a:spcPts val="1819"/>
              </a:lnSpc>
            </a:pPr>
            <a:r>
              <a:rPr lang="es-ES" sz="1400" spc="56" dirty="0">
                <a:solidFill>
                  <a:srgbClr val="FFFFFF"/>
                </a:solidFill>
                <a:latin typeface="Century Gothic"/>
                <a:cs typeface="Century Gothic"/>
              </a:rPr>
              <a:t>¿Corresponde adecuar el expediente?</a:t>
            </a:r>
          </a:p>
        </p:txBody>
      </p:sp>
      <p:sp>
        <p:nvSpPr>
          <p:cNvPr id="22" name="TextBox 22"/>
          <p:cNvSpPr txBox="1"/>
          <p:nvPr/>
        </p:nvSpPr>
        <p:spPr>
          <a:xfrm>
            <a:off x="7061200" y="3575589"/>
            <a:ext cx="1676400" cy="500137"/>
          </a:xfrm>
          <a:prstGeom prst="rect">
            <a:avLst/>
          </a:prstGeom>
        </p:spPr>
        <p:txBody>
          <a:bodyPr wrap="square" lIns="0" tIns="0" rIns="0" bIns="0" rtlCol="0" anchor="t">
            <a:spAutoFit/>
          </a:bodyPr>
          <a:lstStyle/>
          <a:p>
            <a:pPr algn="ctr">
              <a:lnSpc>
                <a:spcPts val="1306"/>
              </a:lnSpc>
            </a:pPr>
            <a:r>
              <a:rPr lang="es-ES" sz="1133" spc="47" dirty="0">
                <a:solidFill>
                  <a:srgbClr val="191919"/>
                </a:solidFill>
                <a:latin typeface="Century Gothic"/>
                <a:cs typeface="Century Gothic"/>
              </a:rPr>
              <a:t>Verificar la disponibilidad de recursos</a:t>
            </a:r>
          </a:p>
        </p:txBody>
      </p:sp>
      <p:sp>
        <p:nvSpPr>
          <p:cNvPr id="23" name="TextBox 23"/>
          <p:cNvSpPr txBox="1"/>
          <p:nvPr/>
        </p:nvSpPr>
        <p:spPr>
          <a:xfrm>
            <a:off x="9222718" y="2755796"/>
            <a:ext cx="2393659" cy="220958"/>
          </a:xfrm>
          <a:prstGeom prst="rect">
            <a:avLst/>
          </a:prstGeom>
        </p:spPr>
        <p:txBody>
          <a:bodyPr lIns="0" tIns="0" rIns="0" bIns="0" rtlCol="0" anchor="t">
            <a:spAutoFit/>
          </a:bodyPr>
          <a:lstStyle/>
          <a:p>
            <a:pPr algn="ctr">
              <a:lnSpc>
                <a:spcPts val="933"/>
              </a:lnSpc>
            </a:pPr>
            <a:endParaRPr sz="1200" dirty="0">
              <a:latin typeface="Century Gothic"/>
              <a:cs typeface="Century Gothic"/>
            </a:endParaRPr>
          </a:p>
          <a:p>
            <a:pPr algn="ctr">
              <a:lnSpc>
                <a:spcPts val="933"/>
              </a:lnSpc>
              <a:spcBef>
                <a:spcPct val="0"/>
              </a:spcBef>
            </a:pPr>
            <a:endParaRPr lang="en-US" sz="667" spc="33" dirty="0">
              <a:solidFill>
                <a:srgbClr val="191919"/>
              </a:solidFill>
              <a:latin typeface="Century Gothic"/>
              <a:cs typeface="Century Gothic"/>
            </a:endParaRPr>
          </a:p>
        </p:txBody>
      </p:sp>
      <p:sp>
        <p:nvSpPr>
          <p:cNvPr id="24" name="TextBox 24"/>
          <p:cNvSpPr txBox="1"/>
          <p:nvPr/>
        </p:nvSpPr>
        <p:spPr>
          <a:xfrm>
            <a:off x="6908800" y="5011318"/>
            <a:ext cx="1968000" cy="1000274"/>
          </a:xfrm>
          <a:prstGeom prst="rect">
            <a:avLst/>
          </a:prstGeom>
        </p:spPr>
        <p:txBody>
          <a:bodyPr wrap="square" lIns="0" tIns="0" rIns="0" bIns="0" rtlCol="0" anchor="t">
            <a:spAutoFit/>
          </a:bodyPr>
          <a:lstStyle/>
          <a:p>
            <a:pPr>
              <a:lnSpc>
                <a:spcPts val="1307"/>
              </a:lnSpc>
              <a:spcBef>
                <a:spcPct val="0"/>
              </a:spcBef>
            </a:pPr>
            <a:r>
              <a:rPr lang="es-ES" sz="1133" spc="47" dirty="0">
                <a:solidFill>
                  <a:srgbClr val="191919"/>
                </a:solidFill>
                <a:latin typeface="Century Gothic"/>
                <a:cs typeface="Century Gothic"/>
              </a:rPr>
              <a:t>Continuar el procedimiento de selección desde la etapa en la cual fue  suspendida </a:t>
            </a:r>
            <a:r>
              <a:rPr lang="es-PE" sz="1133" dirty="0">
                <a:latin typeface="Century Gothic"/>
                <a:cs typeface="Century Gothic"/>
              </a:rPr>
              <a:t>conforme a la L.C.E. y su Reglamento</a:t>
            </a:r>
            <a:endParaRPr lang="es-ES" sz="1133" spc="47" dirty="0">
              <a:solidFill>
                <a:srgbClr val="191919"/>
              </a:solidFill>
              <a:latin typeface="Century Gothic"/>
              <a:cs typeface="Century Gothic"/>
            </a:endParaRPr>
          </a:p>
        </p:txBody>
      </p:sp>
      <p:grpSp>
        <p:nvGrpSpPr>
          <p:cNvPr id="32" name="Group 32"/>
          <p:cNvGrpSpPr/>
          <p:nvPr/>
        </p:nvGrpSpPr>
        <p:grpSpPr>
          <a:xfrm>
            <a:off x="1440630" y="981422"/>
            <a:ext cx="9382678" cy="1489257"/>
            <a:chOff x="0" y="-1255163"/>
            <a:chExt cx="17029975" cy="2978513"/>
          </a:xfrm>
        </p:grpSpPr>
        <p:sp>
          <p:nvSpPr>
            <p:cNvPr id="33" name="TextBox 33"/>
            <p:cNvSpPr txBox="1"/>
            <p:nvPr/>
          </p:nvSpPr>
          <p:spPr>
            <a:xfrm>
              <a:off x="0" y="-1255163"/>
              <a:ext cx="16013202" cy="1076962"/>
            </a:xfrm>
            <a:prstGeom prst="rect">
              <a:avLst/>
            </a:prstGeom>
          </p:spPr>
          <p:txBody>
            <a:bodyPr wrap="square" lIns="0" tIns="0" rIns="0" bIns="0" rtlCol="0" anchor="t">
              <a:spAutoFit/>
            </a:bodyPr>
            <a:lstStyle/>
            <a:p>
              <a:pPr>
                <a:lnSpc>
                  <a:spcPts val="2239"/>
                </a:lnSpc>
              </a:pPr>
              <a:r>
                <a:rPr lang="es-ES" sz="1600" b="1" spc="37" dirty="0">
                  <a:solidFill>
                    <a:srgbClr val="191919"/>
                  </a:solidFill>
                  <a:latin typeface="Century Gothic"/>
                  <a:cs typeface="Century Gothic"/>
                </a:rPr>
                <a:t>ANALIZAR si corresponde adecuar el expediente de contratación para el cumplimiento de protocolos sanitarios</a:t>
              </a:r>
            </a:p>
          </p:txBody>
        </p:sp>
        <p:sp>
          <p:nvSpPr>
            <p:cNvPr id="34" name="TextBox 34"/>
            <p:cNvSpPr txBox="1"/>
            <p:nvPr/>
          </p:nvSpPr>
          <p:spPr>
            <a:xfrm>
              <a:off x="0" y="1308748"/>
              <a:ext cx="17029975" cy="414602"/>
            </a:xfrm>
            <a:prstGeom prst="rect">
              <a:avLst/>
            </a:prstGeom>
          </p:spPr>
          <p:txBody>
            <a:bodyPr lIns="0" tIns="0" rIns="0" bIns="0" rtlCol="0" anchor="t">
              <a:spAutoFit/>
            </a:bodyPr>
            <a:lstStyle/>
            <a:p>
              <a:pPr>
                <a:lnSpc>
                  <a:spcPts val="1799"/>
                </a:lnSpc>
              </a:pPr>
              <a:endParaRPr lang="es-ES" sz="1200">
                <a:latin typeface="Century Gothic"/>
                <a:cs typeface="Century Gothic"/>
              </a:endParaRPr>
            </a:p>
          </p:txBody>
        </p:sp>
      </p:grpSp>
      <p:sp>
        <p:nvSpPr>
          <p:cNvPr id="44" name="Esquina doblada 43"/>
          <p:cNvSpPr/>
          <p:nvPr/>
        </p:nvSpPr>
        <p:spPr>
          <a:xfrm>
            <a:off x="9194800" y="1517382"/>
            <a:ext cx="2640000" cy="1944122"/>
          </a:xfrm>
          <a:prstGeom prst="foldedCorner">
            <a:avLst/>
          </a:prstGeom>
          <a:noFill/>
          <a:ln>
            <a:solidFill>
              <a:schemeClr val="bg1">
                <a:lumMod val="65000"/>
              </a:schemeClr>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ln>
                <a:solidFill>
                  <a:srgbClr val="000000"/>
                </a:solidFill>
                <a:prstDash val="sysDash"/>
              </a:ln>
              <a:latin typeface="Century Gothic"/>
              <a:cs typeface="Century Gothic"/>
            </a:endParaRPr>
          </a:p>
        </p:txBody>
      </p:sp>
      <p:sp>
        <p:nvSpPr>
          <p:cNvPr id="45" name="CuadroTexto 44"/>
          <p:cNvSpPr txBox="1"/>
          <p:nvPr/>
        </p:nvSpPr>
        <p:spPr>
          <a:xfrm>
            <a:off x="9259777" y="1566840"/>
            <a:ext cx="2520000" cy="1131079"/>
          </a:xfrm>
          <a:prstGeom prst="rect">
            <a:avLst/>
          </a:prstGeom>
          <a:noFill/>
        </p:spPr>
        <p:txBody>
          <a:bodyPr wrap="square" rtlCol="0">
            <a:spAutoFit/>
          </a:bodyPr>
          <a:lstStyle/>
          <a:p>
            <a:pPr>
              <a:lnSpc>
                <a:spcPts val="933"/>
              </a:lnSpc>
              <a:spcBef>
                <a:spcPct val="0"/>
              </a:spcBef>
            </a:pPr>
            <a:r>
              <a:rPr lang="es-ES" sz="1000" b="1" spc="33" dirty="0">
                <a:solidFill>
                  <a:srgbClr val="191919"/>
                </a:solidFill>
                <a:latin typeface="Century Gothic"/>
                <a:cs typeface="Century Gothic"/>
              </a:rPr>
              <a:t>Plazo para la implementación de acciones según tipo de contratación (desde el día siguiente de la emisión del D.S.)</a:t>
            </a:r>
          </a:p>
          <a:p>
            <a:pPr>
              <a:lnSpc>
                <a:spcPts val="933"/>
              </a:lnSpc>
              <a:spcBef>
                <a:spcPct val="0"/>
              </a:spcBef>
            </a:pPr>
            <a:endParaRPr lang="es-ES" sz="1000" b="1" spc="33" dirty="0">
              <a:solidFill>
                <a:srgbClr val="191919"/>
              </a:solidFill>
              <a:latin typeface="Century Gothic"/>
              <a:cs typeface="Century Gothic"/>
            </a:endParaRPr>
          </a:p>
          <a:p>
            <a:pPr marL="114306" indent="-114306">
              <a:lnSpc>
                <a:spcPts val="933"/>
              </a:lnSpc>
              <a:spcBef>
                <a:spcPct val="0"/>
              </a:spcBef>
              <a:buFont typeface="Arial"/>
              <a:buChar char="•"/>
            </a:pPr>
            <a:r>
              <a:rPr lang="es-ES" sz="1000" spc="33" dirty="0">
                <a:solidFill>
                  <a:srgbClr val="191919"/>
                </a:solidFill>
                <a:latin typeface="Century Gothic"/>
                <a:cs typeface="Century Gothic"/>
              </a:rPr>
              <a:t>Bienes y Servicios : hasta 5 días hábiles</a:t>
            </a:r>
          </a:p>
          <a:p>
            <a:pPr marL="114306" indent="-114306">
              <a:lnSpc>
                <a:spcPts val="933"/>
              </a:lnSpc>
              <a:spcBef>
                <a:spcPct val="0"/>
              </a:spcBef>
              <a:buFont typeface="Arial"/>
              <a:buChar char="•"/>
            </a:pPr>
            <a:r>
              <a:rPr lang="es-ES" sz="1000" spc="33" dirty="0">
                <a:solidFill>
                  <a:srgbClr val="191919"/>
                </a:solidFill>
                <a:latin typeface="Century Gothic"/>
                <a:cs typeface="Century Gothic"/>
              </a:rPr>
              <a:t>Obras y consultorías: hasta 15 días hábiles</a:t>
            </a:r>
          </a:p>
        </p:txBody>
      </p:sp>
      <p:sp>
        <p:nvSpPr>
          <p:cNvPr id="46" name="CuadroTexto 45"/>
          <p:cNvSpPr txBox="1"/>
          <p:nvPr/>
        </p:nvSpPr>
        <p:spPr>
          <a:xfrm>
            <a:off x="9222717" y="1269819"/>
            <a:ext cx="622606" cy="276999"/>
          </a:xfrm>
          <a:prstGeom prst="rect">
            <a:avLst/>
          </a:prstGeom>
          <a:noFill/>
        </p:spPr>
        <p:txBody>
          <a:bodyPr wrap="none" rtlCol="0">
            <a:spAutoFit/>
          </a:bodyPr>
          <a:lstStyle/>
          <a:p>
            <a:r>
              <a:rPr lang="en-US" sz="1200" spc="33" dirty="0">
                <a:solidFill>
                  <a:srgbClr val="191919"/>
                </a:solidFill>
                <a:latin typeface="Century Gothic"/>
                <a:cs typeface="Century Gothic"/>
              </a:rPr>
              <a:t>Nota:</a:t>
            </a:r>
          </a:p>
        </p:txBody>
      </p:sp>
      <p:sp>
        <p:nvSpPr>
          <p:cNvPr id="47" name="Rectángulo 46"/>
          <p:cNvSpPr/>
          <p:nvPr/>
        </p:nvSpPr>
        <p:spPr>
          <a:xfrm>
            <a:off x="9259777" y="2684440"/>
            <a:ext cx="2520000" cy="784830"/>
          </a:xfrm>
          <a:prstGeom prst="rect">
            <a:avLst/>
          </a:prstGeom>
        </p:spPr>
        <p:txBody>
          <a:bodyPr wrap="square">
            <a:spAutoFit/>
          </a:bodyPr>
          <a:lstStyle/>
          <a:p>
            <a:pPr algn="just">
              <a:lnSpc>
                <a:spcPts val="933"/>
              </a:lnSpc>
              <a:spcBef>
                <a:spcPct val="0"/>
              </a:spcBef>
            </a:pPr>
            <a:r>
              <a:rPr lang="es-ES" sz="1000" b="1" spc="33" dirty="0">
                <a:solidFill>
                  <a:srgbClr val="191919"/>
                </a:solidFill>
                <a:latin typeface="Century Gothic"/>
                <a:cs typeface="Century Gothic"/>
              </a:rPr>
              <a:t>Si no se ha previsto adelantos, se</a:t>
            </a:r>
          </a:p>
          <a:p>
            <a:pPr algn="just">
              <a:lnSpc>
                <a:spcPts val="933"/>
              </a:lnSpc>
              <a:spcBef>
                <a:spcPct val="0"/>
              </a:spcBef>
            </a:pPr>
            <a:r>
              <a:rPr lang="es-ES" sz="1000" b="1" spc="33" dirty="0">
                <a:solidFill>
                  <a:srgbClr val="191919"/>
                </a:solidFill>
                <a:latin typeface="Century Gothic"/>
                <a:cs typeface="Century Gothic"/>
              </a:rPr>
              <a:t> pueden prever o incrementar:</a:t>
            </a:r>
          </a:p>
          <a:p>
            <a:pPr algn="just">
              <a:lnSpc>
                <a:spcPts val="933"/>
              </a:lnSpc>
              <a:spcBef>
                <a:spcPct val="0"/>
              </a:spcBef>
            </a:pPr>
            <a:r>
              <a:rPr lang="es-ES" sz="1000" b="1" spc="33" dirty="0">
                <a:solidFill>
                  <a:srgbClr val="191919"/>
                </a:solidFill>
                <a:latin typeface="Century Gothic"/>
                <a:cs typeface="Century Gothic"/>
              </a:rPr>
              <a:t> </a:t>
            </a:r>
          </a:p>
          <a:p>
            <a:pPr marL="114306" indent="-114306" algn="just">
              <a:lnSpc>
                <a:spcPts val="933"/>
              </a:lnSpc>
              <a:spcBef>
                <a:spcPct val="0"/>
              </a:spcBef>
              <a:buFont typeface="Arial"/>
              <a:buChar char="•"/>
            </a:pPr>
            <a:r>
              <a:rPr lang="es-ES" sz="1000" spc="33" dirty="0">
                <a:solidFill>
                  <a:srgbClr val="191919"/>
                </a:solidFill>
                <a:latin typeface="Century Gothic"/>
                <a:cs typeface="Century Gothic"/>
              </a:rPr>
              <a:t>Directos: hasta  el 15%</a:t>
            </a:r>
          </a:p>
          <a:p>
            <a:pPr marL="114306" indent="-114306" algn="just">
              <a:lnSpc>
                <a:spcPts val="933"/>
              </a:lnSpc>
              <a:spcBef>
                <a:spcPct val="0"/>
              </a:spcBef>
              <a:buFont typeface="Arial"/>
              <a:buChar char="•"/>
            </a:pPr>
            <a:r>
              <a:rPr lang="es-ES" sz="1000" spc="33" dirty="0">
                <a:solidFill>
                  <a:srgbClr val="191919"/>
                </a:solidFill>
                <a:latin typeface="Century Gothic"/>
                <a:cs typeface="Century Gothic"/>
              </a:rPr>
              <a:t>Materiales o insumos: hasta </a:t>
            </a:r>
          </a:p>
          <a:p>
            <a:pPr algn="just">
              <a:lnSpc>
                <a:spcPts val="933"/>
              </a:lnSpc>
              <a:spcBef>
                <a:spcPct val="0"/>
              </a:spcBef>
            </a:pPr>
            <a:r>
              <a:rPr lang="es-ES" sz="1000" spc="33" dirty="0">
                <a:solidFill>
                  <a:srgbClr val="191919"/>
                </a:solidFill>
                <a:latin typeface="Century Gothic"/>
                <a:cs typeface="Century Gothic"/>
              </a:rPr>
              <a:t>   el  25%</a:t>
            </a:r>
          </a:p>
        </p:txBody>
      </p:sp>
      <p:sp>
        <p:nvSpPr>
          <p:cNvPr id="48" name="Esquina doblada 47"/>
          <p:cNvSpPr/>
          <p:nvPr/>
        </p:nvSpPr>
        <p:spPr>
          <a:xfrm>
            <a:off x="9194800" y="5189218"/>
            <a:ext cx="2640000" cy="1559222"/>
          </a:xfrm>
          <a:prstGeom prst="foldedCorner">
            <a:avLst/>
          </a:prstGeom>
          <a:noFill/>
          <a:ln>
            <a:solidFill>
              <a:schemeClr val="bg1">
                <a:lumMod val="65000"/>
              </a:schemeClr>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ln>
                <a:solidFill>
                  <a:srgbClr val="000000"/>
                </a:solidFill>
                <a:prstDash val="sysDash"/>
              </a:ln>
              <a:latin typeface="Century Gothic"/>
              <a:cs typeface="Century Gothic"/>
            </a:endParaRPr>
          </a:p>
        </p:txBody>
      </p:sp>
      <p:sp>
        <p:nvSpPr>
          <p:cNvPr id="49" name="CuadroTexto 48"/>
          <p:cNvSpPr txBox="1"/>
          <p:nvPr/>
        </p:nvSpPr>
        <p:spPr>
          <a:xfrm>
            <a:off x="9222717" y="4978219"/>
            <a:ext cx="622606" cy="276999"/>
          </a:xfrm>
          <a:prstGeom prst="rect">
            <a:avLst/>
          </a:prstGeom>
          <a:noFill/>
        </p:spPr>
        <p:txBody>
          <a:bodyPr wrap="none" rtlCol="0">
            <a:spAutoFit/>
          </a:bodyPr>
          <a:lstStyle/>
          <a:p>
            <a:r>
              <a:rPr lang="en-US" sz="1200" spc="33" dirty="0">
                <a:solidFill>
                  <a:srgbClr val="191919"/>
                </a:solidFill>
                <a:latin typeface="Century Gothic"/>
                <a:cs typeface="Century Gothic"/>
              </a:rPr>
              <a:t>Nota:</a:t>
            </a:r>
          </a:p>
        </p:txBody>
      </p:sp>
      <p:sp>
        <p:nvSpPr>
          <p:cNvPr id="50" name="CuadroTexto 49"/>
          <p:cNvSpPr txBox="1"/>
          <p:nvPr/>
        </p:nvSpPr>
        <p:spPr>
          <a:xfrm>
            <a:off x="9259777" y="5275240"/>
            <a:ext cx="2520000" cy="1477328"/>
          </a:xfrm>
          <a:prstGeom prst="rect">
            <a:avLst/>
          </a:prstGeom>
          <a:noFill/>
        </p:spPr>
        <p:txBody>
          <a:bodyPr wrap="square" rtlCol="0">
            <a:spAutoFit/>
          </a:bodyPr>
          <a:lstStyle/>
          <a:p>
            <a:pPr algn="just"/>
            <a:r>
              <a:rPr lang="es-ES" sz="1000" spc="47" dirty="0">
                <a:solidFill>
                  <a:srgbClr val="191919"/>
                </a:solidFill>
                <a:latin typeface="Century Gothic"/>
                <a:cs typeface="Century Gothic"/>
              </a:rPr>
              <a:t>En los procedimientos de selección que se encuentren </a:t>
            </a:r>
            <a:r>
              <a:rPr lang="es-ES" sz="1000" b="1" spc="47" dirty="0">
                <a:solidFill>
                  <a:srgbClr val="191919"/>
                </a:solidFill>
                <a:latin typeface="Century Gothic"/>
                <a:cs typeface="Century Gothic"/>
              </a:rPr>
              <a:t>consentidos y en trámite para el perfeccionamiento del contrato</a:t>
            </a:r>
            <a:r>
              <a:rPr lang="es-ES" sz="1000" spc="47" dirty="0">
                <a:solidFill>
                  <a:srgbClr val="191919"/>
                </a:solidFill>
                <a:latin typeface="Century Gothic"/>
                <a:cs typeface="Century Gothic"/>
              </a:rPr>
              <a:t>, la entidad deberá comunicarle al ganador de la buena pro que cuenta hasta con </a:t>
            </a:r>
            <a:r>
              <a:rPr lang="es-ES" sz="1000" b="1" spc="47" dirty="0">
                <a:solidFill>
                  <a:srgbClr val="191919"/>
                </a:solidFill>
                <a:latin typeface="Century Gothic"/>
                <a:cs typeface="Century Gothic"/>
              </a:rPr>
              <a:t>5 días hábiles</a:t>
            </a:r>
            <a:r>
              <a:rPr lang="es-ES" sz="1000" spc="47" dirty="0">
                <a:solidFill>
                  <a:srgbClr val="191919"/>
                </a:solidFill>
                <a:latin typeface="Century Gothic"/>
                <a:cs typeface="Century Gothic"/>
              </a:rPr>
              <a:t>, adicionales al plazo que le resta, para formalizar el contrato.</a:t>
            </a:r>
            <a:endParaRPr lang="es-ES" sz="1000" dirty="0">
              <a:latin typeface="Century Gothic"/>
              <a:cs typeface="Century Gothic"/>
            </a:endParaRPr>
          </a:p>
        </p:txBody>
      </p:sp>
      <p:sp>
        <p:nvSpPr>
          <p:cNvPr id="65" name="Rectángulo 64"/>
          <p:cNvSpPr/>
          <p:nvPr/>
        </p:nvSpPr>
        <p:spPr>
          <a:xfrm>
            <a:off x="2997200" y="2227240"/>
            <a:ext cx="1778000" cy="1883982"/>
          </a:xfrm>
          <a:prstGeom prst="rect">
            <a:avLst/>
          </a:prstGeom>
          <a:solidFill>
            <a:srgbClr val="DBDBD7"/>
          </a:solidFill>
          <a:ln>
            <a:noFill/>
          </a:ln>
        </p:spPr>
        <p:txBody>
          <a:bodyPr rtlCol="0" anchor="ctr"/>
          <a:lstStyle/>
          <a:p>
            <a:pPr algn="ctr"/>
            <a:endParaRPr lang="es-ES" sz="1200">
              <a:latin typeface="Century Gothic"/>
              <a:cs typeface="Century Gothic"/>
            </a:endParaRPr>
          </a:p>
        </p:txBody>
      </p:sp>
      <p:sp>
        <p:nvSpPr>
          <p:cNvPr id="66" name="TextBox 3"/>
          <p:cNvSpPr txBox="1"/>
          <p:nvPr/>
        </p:nvSpPr>
        <p:spPr>
          <a:xfrm>
            <a:off x="3098800" y="2332410"/>
            <a:ext cx="1574800" cy="1098314"/>
          </a:xfrm>
          <a:prstGeom prst="rect">
            <a:avLst/>
          </a:prstGeom>
        </p:spPr>
        <p:txBody>
          <a:bodyPr wrap="square" lIns="0" tIns="0" rIns="0" bIns="0" rtlCol="0" anchor="t">
            <a:spAutoFit/>
          </a:bodyPr>
          <a:lstStyle/>
          <a:p>
            <a:pPr>
              <a:lnSpc>
                <a:spcPct val="90000"/>
              </a:lnSpc>
            </a:pPr>
            <a:r>
              <a:rPr lang="es-ES" sz="1133" spc="59" dirty="0">
                <a:solidFill>
                  <a:srgbClr val="191919"/>
                </a:solidFill>
                <a:latin typeface="Century Gothic"/>
                <a:cs typeface="Century Gothic"/>
              </a:rPr>
              <a:t>Las disposiciones relacionadas al estado de emergencia (COVID19), afectan directamente a la contratación</a:t>
            </a:r>
          </a:p>
        </p:txBody>
      </p:sp>
      <p:sp>
        <p:nvSpPr>
          <p:cNvPr id="67" name="CuadroTexto 66"/>
          <p:cNvSpPr txBox="1"/>
          <p:nvPr/>
        </p:nvSpPr>
        <p:spPr>
          <a:xfrm>
            <a:off x="3036569" y="3548040"/>
            <a:ext cx="1687831" cy="584968"/>
          </a:xfrm>
          <a:prstGeom prst="rect">
            <a:avLst/>
          </a:prstGeom>
          <a:noFill/>
        </p:spPr>
        <p:txBody>
          <a:bodyPr wrap="square" rtlCol="0">
            <a:spAutoFit/>
          </a:bodyPr>
          <a:lstStyle/>
          <a:p>
            <a:r>
              <a:rPr lang="es-ES" sz="1067" b="1" dirty="0">
                <a:solidFill>
                  <a:srgbClr val="19354F"/>
                </a:solidFill>
                <a:latin typeface="Century Gothic"/>
                <a:cs typeface="Century Gothic"/>
              </a:rPr>
              <a:t>Ejemplo: Obras que requieran ingreso de personal</a:t>
            </a:r>
          </a:p>
        </p:txBody>
      </p:sp>
      <p:sp>
        <p:nvSpPr>
          <p:cNvPr id="58" name="CuadroTexto 57"/>
          <p:cNvSpPr txBox="1"/>
          <p:nvPr/>
        </p:nvSpPr>
        <p:spPr>
          <a:xfrm>
            <a:off x="2997200" y="5754704"/>
            <a:ext cx="1676400" cy="420756"/>
          </a:xfrm>
          <a:prstGeom prst="rect">
            <a:avLst/>
          </a:prstGeom>
          <a:noFill/>
        </p:spPr>
        <p:txBody>
          <a:bodyPr wrap="square" rtlCol="0">
            <a:spAutoFit/>
          </a:bodyPr>
          <a:lstStyle/>
          <a:p>
            <a:r>
              <a:rPr lang="es-ES" sz="1067" b="1" dirty="0">
                <a:solidFill>
                  <a:srgbClr val="19354F"/>
                </a:solidFill>
                <a:latin typeface="Century Gothic"/>
                <a:cs typeface="Century Gothic"/>
              </a:rPr>
              <a:t>Ejemplo: Adquisición de material</a:t>
            </a:r>
          </a:p>
        </p:txBody>
      </p:sp>
      <p:sp>
        <p:nvSpPr>
          <p:cNvPr id="62" name="Elipse 61"/>
          <p:cNvSpPr/>
          <p:nvPr/>
        </p:nvSpPr>
        <p:spPr>
          <a:xfrm>
            <a:off x="708293" y="900217"/>
            <a:ext cx="508000" cy="508000"/>
          </a:xfrm>
          <a:prstGeom prst="ellipse">
            <a:avLst/>
          </a:prstGeom>
          <a:solidFill>
            <a:srgbClr val="19354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600" b="1" dirty="0">
                <a:latin typeface="Century Gothic"/>
                <a:cs typeface="Century Gothic"/>
              </a:rPr>
              <a:t>1</a:t>
            </a:r>
          </a:p>
        </p:txBody>
      </p:sp>
      <p:sp>
        <p:nvSpPr>
          <p:cNvPr id="64" name="Elipse 63"/>
          <p:cNvSpPr/>
          <p:nvPr/>
        </p:nvSpPr>
        <p:spPr>
          <a:xfrm>
            <a:off x="175891" y="3264537"/>
            <a:ext cx="1968000" cy="1968000"/>
          </a:xfrm>
          <a:prstGeom prst="ellipse">
            <a:avLst/>
          </a:prstGeom>
          <a:solidFill>
            <a:srgbClr val="1935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95872">
              <a:lnSpc>
                <a:spcPts val="1819"/>
              </a:lnSpc>
            </a:pPr>
            <a:r>
              <a:rPr lang="es-ES" sz="1333" b="1" spc="56" dirty="0">
                <a:solidFill>
                  <a:srgbClr val="FFFFFF"/>
                </a:solidFill>
                <a:latin typeface="Century Gothic"/>
                <a:cs typeface="Century Gothic"/>
              </a:rPr>
              <a:t>¿Corresponde adecuar el expediente?</a:t>
            </a:r>
          </a:p>
        </p:txBody>
      </p:sp>
      <p:sp>
        <p:nvSpPr>
          <p:cNvPr id="68" name="Elipse 67"/>
          <p:cNvSpPr/>
          <p:nvPr/>
        </p:nvSpPr>
        <p:spPr>
          <a:xfrm>
            <a:off x="4927600" y="2387910"/>
            <a:ext cx="1371600" cy="1320800"/>
          </a:xfrm>
          <a:prstGeom prst="ellipse">
            <a:avLst/>
          </a:prstGeom>
          <a:solidFill>
            <a:srgbClr val="447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19"/>
              </a:lnSpc>
            </a:pPr>
            <a:r>
              <a:rPr lang="es-ES" sz="1200" b="1" spc="56" dirty="0">
                <a:solidFill>
                  <a:srgbClr val="FFFFFF"/>
                </a:solidFill>
                <a:latin typeface="Century Gothic"/>
                <a:cs typeface="Century Gothic"/>
              </a:rPr>
              <a:t>¿Cómo se procede?</a:t>
            </a:r>
          </a:p>
        </p:txBody>
      </p:sp>
      <p:sp>
        <p:nvSpPr>
          <p:cNvPr id="70" name="Elipse 69"/>
          <p:cNvSpPr/>
          <p:nvPr/>
        </p:nvSpPr>
        <p:spPr>
          <a:xfrm>
            <a:off x="4978400" y="4868840"/>
            <a:ext cx="1371600" cy="1320800"/>
          </a:xfrm>
          <a:prstGeom prst="ellipse">
            <a:avLst/>
          </a:prstGeom>
          <a:solidFill>
            <a:srgbClr val="447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19"/>
              </a:lnSpc>
            </a:pPr>
            <a:r>
              <a:rPr lang="es-ES" sz="1200" b="1" spc="56" dirty="0">
                <a:solidFill>
                  <a:srgbClr val="FFFFFF"/>
                </a:solidFill>
                <a:latin typeface="Century Gothic"/>
                <a:cs typeface="Century Gothic"/>
              </a:rPr>
              <a:t>¿Cómo se procede?</a:t>
            </a:r>
          </a:p>
        </p:txBody>
      </p:sp>
      <p:sp>
        <p:nvSpPr>
          <p:cNvPr id="54" name="Esquina doblada 43">
            <a:extLst>
              <a:ext uri="{FF2B5EF4-FFF2-40B4-BE49-F238E27FC236}">
                <a16:creationId xmlns:a16="http://schemas.microsoft.com/office/drawing/2014/main" id="{DC04420D-FCBC-434D-B31B-58C5BEF967BB}"/>
              </a:ext>
            </a:extLst>
          </p:cNvPr>
          <p:cNvSpPr/>
          <p:nvPr/>
        </p:nvSpPr>
        <p:spPr>
          <a:xfrm>
            <a:off x="9194800" y="3751240"/>
            <a:ext cx="2640000" cy="1153282"/>
          </a:xfrm>
          <a:prstGeom prst="foldedCorner">
            <a:avLst/>
          </a:prstGeom>
          <a:noFill/>
          <a:ln>
            <a:solidFill>
              <a:schemeClr val="bg1">
                <a:lumMod val="65000"/>
              </a:schemeClr>
            </a:solidFill>
            <a:prstDash val="sysDash"/>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ln>
                <a:solidFill>
                  <a:srgbClr val="000000"/>
                </a:solidFill>
                <a:prstDash val="sysDash"/>
              </a:ln>
              <a:latin typeface="Century Gothic"/>
              <a:cs typeface="Century Gothic"/>
            </a:endParaRPr>
          </a:p>
        </p:txBody>
      </p:sp>
      <p:sp>
        <p:nvSpPr>
          <p:cNvPr id="69" name="CuadroTexto 68">
            <a:extLst>
              <a:ext uri="{FF2B5EF4-FFF2-40B4-BE49-F238E27FC236}">
                <a16:creationId xmlns:a16="http://schemas.microsoft.com/office/drawing/2014/main" id="{2F73B037-2D29-43BD-9A85-9FBBC3DEEAE3}"/>
              </a:ext>
            </a:extLst>
          </p:cNvPr>
          <p:cNvSpPr txBox="1"/>
          <p:nvPr/>
        </p:nvSpPr>
        <p:spPr>
          <a:xfrm>
            <a:off x="9259777" y="3802041"/>
            <a:ext cx="2520000" cy="1134093"/>
          </a:xfrm>
          <a:prstGeom prst="rect">
            <a:avLst/>
          </a:prstGeom>
          <a:noFill/>
        </p:spPr>
        <p:txBody>
          <a:bodyPr wrap="square" rtlCol="0">
            <a:spAutoFit/>
          </a:bodyPr>
          <a:lstStyle/>
          <a:p>
            <a:pPr algn="just"/>
            <a:r>
              <a:rPr lang="es-ES" sz="967" spc="47" dirty="0">
                <a:solidFill>
                  <a:srgbClr val="191919"/>
                </a:solidFill>
                <a:latin typeface="Century Gothic"/>
              </a:rPr>
              <a:t>En caso se presenten variaciones que implican </a:t>
            </a:r>
            <a:r>
              <a:rPr lang="es-ES" sz="967" b="1" spc="47" dirty="0">
                <a:solidFill>
                  <a:srgbClr val="191919"/>
                </a:solidFill>
                <a:latin typeface="Century Gothic"/>
              </a:rPr>
              <a:t>modificar el ET/DE aprobado</a:t>
            </a:r>
            <a:r>
              <a:rPr lang="es-ES" sz="967" spc="47" dirty="0">
                <a:solidFill>
                  <a:srgbClr val="191919"/>
                </a:solidFill>
                <a:latin typeface="Century Gothic"/>
              </a:rPr>
              <a:t> para la ejecución de las inversiones en el marco del Invierte.pe, la </a:t>
            </a:r>
            <a:r>
              <a:rPr lang="es-ES" sz="967" b="1" spc="47" dirty="0">
                <a:solidFill>
                  <a:srgbClr val="191919"/>
                </a:solidFill>
                <a:latin typeface="Century Gothic"/>
              </a:rPr>
              <a:t>UEI las registra con el sustento</a:t>
            </a:r>
            <a:r>
              <a:rPr lang="es-ES" sz="967" spc="47" dirty="0">
                <a:solidFill>
                  <a:srgbClr val="191919"/>
                </a:solidFill>
                <a:latin typeface="Century Gothic"/>
              </a:rPr>
              <a:t> correspondiente en el Banco de Inversiones.</a:t>
            </a:r>
            <a:endParaRPr lang="es-ES" sz="1000" spc="33" dirty="0">
              <a:solidFill>
                <a:srgbClr val="191919"/>
              </a:solidFill>
              <a:latin typeface="Century Gothic"/>
              <a:cs typeface="Century Gothic"/>
            </a:endParaRPr>
          </a:p>
        </p:txBody>
      </p:sp>
      <p:sp>
        <p:nvSpPr>
          <p:cNvPr id="71" name="CuadroTexto 70">
            <a:extLst>
              <a:ext uri="{FF2B5EF4-FFF2-40B4-BE49-F238E27FC236}">
                <a16:creationId xmlns:a16="http://schemas.microsoft.com/office/drawing/2014/main" id="{9CAFB95E-74A3-4465-B501-A451F3FA1627}"/>
              </a:ext>
            </a:extLst>
          </p:cNvPr>
          <p:cNvSpPr txBox="1"/>
          <p:nvPr/>
        </p:nvSpPr>
        <p:spPr>
          <a:xfrm>
            <a:off x="9222717" y="3497240"/>
            <a:ext cx="622606" cy="276999"/>
          </a:xfrm>
          <a:prstGeom prst="rect">
            <a:avLst/>
          </a:prstGeom>
          <a:noFill/>
        </p:spPr>
        <p:txBody>
          <a:bodyPr wrap="none" rtlCol="0">
            <a:spAutoFit/>
          </a:bodyPr>
          <a:lstStyle/>
          <a:p>
            <a:r>
              <a:rPr lang="en-US" sz="1200" spc="33" dirty="0">
                <a:solidFill>
                  <a:srgbClr val="191919"/>
                </a:solidFill>
                <a:latin typeface="Century Gothic"/>
                <a:cs typeface="Century Gothic"/>
              </a:rPr>
              <a:t>Nota:</a:t>
            </a:r>
          </a:p>
        </p:txBody>
      </p:sp>
      <p:sp>
        <p:nvSpPr>
          <p:cNvPr id="73" name="Rectángulo 72">
            <a:extLst>
              <a:ext uri="{FF2B5EF4-FFF2-40B4-BE49-F238E27FC236}">
                <a16:creationId xmlns:a16="http://schemas.microsoft.com/office/drawing/2014/main" id="{335A1908-216C-4C79-9C5F-68D0D269AA2D}"/>
              </a:ext>
            </a:extLst>
          </p:cNvPr>
          <p:cNvSpPr/>
          <p:nvPr/>
        </p:nvSpPr>
        <p:spPr>
          <a:xfrm>
            <a:off x="5629118" y="33665"/>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74" name="CuadroTexto 73">
            <a:extLst>
              <a:ext uri="{FF2B5EF4-FFF2-40B4-BE49-F238E27FC236}">
                <a16:creationId xmlns:a16="http://schemas.microsoft.com/office/drawing/2014/main" id="{EAAC425B-E67D-426A-8A9D-7733B80D65A6}"/>
              </a:ext>
            </a:extLst>
          </p:cNvPr>
          <p:cNvSpPr txBox="1"/>
          <p:nvPr/>
        </p:nvSpPr>
        <p:spPr>
          <a:xfrm>
            <a:off x="5629118" y="330707"/>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Adecuaciones al expediente de contratación</a:t>
            </a:r>
            <a:endParaRPr lang="es-PE"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E47A9FA-4E99-468A-8E91-BB95C9600CC5}"/>
              </a:ext>
            </a:extLst>
          </p:cNvPr>
          <p:cNvSpPr/>
          <p:nvPr/>
        </p:nvSpPr>
        <p:spPr>
          <a:xfrm>
            <a:off x="419431" y="485029"/>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1F221D04-ADE5-4095-B9D5-457485799D77}"/>
              </a:ext>
            </a:extLst>
          </p:cNvPr>
          <p:cNvSpPr txBox="1"/>
          <p:nvPr/>
        </p:nvSpPr>
        <p:spPr>
          <a:xfrm>
            <a:off x="419431" y="713831"/>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Registro en el SEACE de los procedimientos</a:t>
            </a:r>
            <a:endParaRPr lang="es-PE" dirty="0"/>
          </a:p>
        </p:txBody>
      </p:sp>
      <p:pic>
        <p:nvPicPr>
          <p:cNvPr id="2" name="Imagen 1">
            <a:extLst>
              <a:ext uri="{FF2B5EF4-FFF2-40B4-BE49-F238E27FC236}">
                <a16:creationId xmlns:a16="http://schemas.microsoft.com/office/drawing/2014/main" id="{684823C3-6F76-4C1E-9003-946293B9DC1C}"/>
              </a:ext>
            </a:extLst>
          </p:cNvPr>
          <p:cNvPicPr>
            <a:picLocks noChangeAspect="1"/>
          </p:cNvPicPr>
          <p:nvPr/>
        </p:nvPicPr>
        <p:blipFill rotWithShape="1">
          <a:blip r:embed="rId2"/>
          <a:srcRect l="7277" t="44179" r="11343" b="10409"/>
          <a:stretch/>
        </p:blipFill>
        <p:spPr>
          <a:xfrm>
            <a:off x="120781" y="1868314"/>
            <a:ext cx="12139390" cy="3810402"/>
          </a:xfrm>
          <a:prstGeom prst="rect">
            <a:avLst/>
          </a:prstGeom>
        </p:spPr>
      </p:pic>
    </p:spTree>
    <p:extLst>
      <p:ext uri="{BB962C8B-B14F-4D97-AF65-F5344CB8AC3E}">
        <p14:creationId xmlns:p14="http://schemas.microsoft.com/office/powerpoint/2010/main" val="2037131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E47A9FA-4E99-468A-8E91-BB95C9600CC5}"/>
              </a:ext>
            </a:extLst>
          </p:cNvPr>
          <p:cNvSpPr/>
          <p:nvPr/>
        </p:nvSpPr>
        <p:spPr>
          <a:xfrm>
            <a:off x="419431" y="485029"/>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1F221D04-ADE5-4095-B9D5-457485799D77}"/>
              </a:ext>
            </a:extLst>
          </p:cNvPr>
          <p:cNvSpPr txBox="1"/>
          <p:nvPr/>
        </p:nvSpPr>
        <p:spPr>
          <a:xfrm>
            <a:off x="419431" y="713831"/>
            <a:ext cx="6097554" cy="369332"/>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Registro en el SEACE de los procedimientos</a:t>
            </a:r>
            <a:endParaRPr lang="es-PE" dirty="0"/>
          </a:p>
        </p:txBody>
      </p:sp>
      <p:pic>
        <p:nvPicPr>
          <p:cNvPr id="2" name="Imagen 1">
            <a:extLst>
              <a:ext uri="{FF2B5EF4-FFF2-40B4-BE49-F238E27FC236}">
                <a16:creationId xmlns:a16="http://schemas.microsoft.com/office/drawing/2014/main" id="{8A869CDD-2A6A-4616-AD63-390B355800EC}"/>
              </a:ext>
            </a:extLst>
          </p:cNvPr>
          <p:cNvPicPr>
            <a:picLocks noChangeAspect="1"/>
          </p:cNvPicPr>
          <p:nvPr/>
        </p:nvPicPr>
        <p:blipFill rotWithShape="1">
          <a:blip r:embed="rId2"/>
          <a:srcRect l="7276" t="32039" r="10559" b="7072"/>
          <a:stretch/>
        </p:blipFill>
        <p:spPr>
          <a:xfrm>
            <a:off x="299771" y="1540767"/>
            <a:ext cx="11592457" cy="4832204"/>
          </a:xfrm>
          <a:prstGeom prst="rect">
            <a:avLst/>
          </a:prstGeom>
        </p:spPr>
      </p:pic>
    </p:spTree>
    <p:extLst>
      <p:ext uri="{BB962C8B-B14F-4D97-AF65-F5344CB8AC3E}">
        <p14:creationId xmlns:p14="http://schemas.microsoft.com/office/powerpoint/2010/main" val="27088256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6218C85-C144-492E-BDAD-817DE0557FEF}"/>
              </a:ext>
            </a:extLst>
          </p:cNvPr>
          <p:cNvSpPr/>
          <p:nvPr/>
        </p:nvSpPr>
        <p:spPr>
          <a:xfrm>
            <a:off x="419432" y="485029"/>
            <a:ext cx="5141613"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B10647B7-5E7F-487F-9340-8189AFA13FD5}"/>
              </a:ext>
            </a:extLst>
          </p:cNvPr>
          <p:cNvSpPr txBox="1"/>
          <p:nvPr/>
        </p:nvSpPr>
        <p:spPr>
          <a:xfrm>
            <a:off x="419431" y="575331"/>
            <a:ext cx="6009361"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El reinicio de actividades por parte de </a:t>
            </a:r>
          </a:p>
          <a:p>
            <a:r>
              <a:rPr lang="es-PE" dirty="0">
                <a:solidFill>
                  <a:schemeClr val="bg1"/>
                </a:solidFill>
              </a:rPr>
              <a:t>     </a:t>
            </a:r>
            <a:r>
              <a:rPr lang="es-PE" sz="1800" dirty="0">
                <a:solidFill>
                  <a:schemeClr val="bg1"/>
                </a:solidFill>
              </a:rPr>
              <a:t>las entidades públicas</a:t>
            </a:r>
            <a:endParaRPr lang="es-PE" dirty="0"/>
          </a:p>
        </p:txBody>
      </p:sp>
      <p:sp>
        <p:nvSpPr>
          <p:cNvPr id="5" name="Rectángulo 4">
            <a:extLst>
              <a:ext uri="{FF2B5EF4-FFF2-40B4-BE49-F238E27FC236}">
                <a16:creationId xmlns:a16="http://schemas.microsoft.com/office/drawing/2014/main" id="{0E79D588-55CA-488E-83B2-AB2E27E8ED8C}"/>
              </a:ext>
            </a:extLst>
          </p:cNvPr>
          <p:cNvSpPr/>
          <p:nvPr/>
        </p:nvSpPr>
        <p:spPr>
          <a:xfrm>
            <a:off x="2578317" y="1320907"/>
            <a:ext cx="6735113" cy="584775"/>
          </a:xfrm>
          <a:prstGeom prst="rect">
            <a:avLst/>
          </a:prstGeom>
        </p:spPr>
        <p:txBody>
          <a:bodyPr wrap="none">
            <a:spAutoFit/>
          </a:bodyPr>
          <a:lstStyle/>
          <a:p>
            <a:r>
              <a:rPr lang="es-PE" sz="3200" b="1" dirty="0"/>
              <a:t>DECRETO SUPREMO </a:t>
            </a:r>
            <a:r>
              <a:rPr lang="es-PE" sz="3200" b="1" dirty="0" err="1"/>
              <a:t>Nº</a:t>
            </a:r>
            <a:r>
              <a:rPr lang="es-PE" sz="3200" b="1" dirty="0"/>
              <a:t> 094-2020-PCM</a:t>
            </a:r>
          </a:p>
        </p:txBody>
      </p:sp>
      <p:sp>
        <p:nvSpPr>
          <p:cNvPr id="8" name="Rectángulo 7">
            <a:extLst>
              <a:ext uri="{FF2B5EF4-FFF2-40B4-BE49-F238E27FC236}">
                <a16:creationId xmlns:a16="http://schemas.microsoft.com/office/drawing/2014/main" id="{5797C1E5-41CD-470A-A7C4-5C0881B94EC4}"/>
              </a:ext>
            </a:extLst>
          </p:cNvPr>
          <p:cNvSpPr/>
          <p:nvPr/>
        </p:nvSpPr>
        <p:spPr>
          <a:xfrm>
            <a:off x="905301" y="2138895"/>
            <a:ext cx="10763535" cy="4401205"/>
          </a:xfrm>
          <a:prstGeom prst="rect">
            <a:avLst/>
          </a:prstGeom>
        </p:spPr>
        <p:txBody>
          <a:bodyPr wrap="square">
            <a:spAutoFit/>
          </a:bodyPr>
          <a:lstStyle/>
          <a:p>
            <a:pPr algn="just"/>
            <a:r>
              <a:rPr lang="es-MX" sz="2000" b="1" dirty="0"/>
              <a:t>Artículo 16.- De las actividades del Sector Público y la atención a la ciudadanía Las entidades del Sector Público de cualquier nivel de gobierno, podrán reiniciar actividades hasta un cuarenta por ciento (40%) de su capacidad en esta etapa, para lo cual adoptarán las medidas pertinentes para el desarrollo de las mismas y la atención a la ciudadanía, salvaguardando las restricciones sanitarias y el distanciamiento social, priorizando en todo lo que sea posible el trabajo remoto, implementando o habilitando la virtualización de trámites, servicios u otros, así como estableciendo, si fuera el caso, variación o ampliación de horarios de atención de la entidad. </a:t>
            </a:r>
          </a:p>
          <a:p>
            <a:pPr algn="just"/>
            <a:endParaRPr lang="es-MX" sz="2000" b="1" dirty="0"/>
          </a:p>
          <a:p>
            <a:pPr algn="just"/>
            <a:r>
              <a:rPr lang="es-MX" sz="2000" b="1" dirty="0"/>
              <a:t>Las entidades del Sector Público, dentro de su capacidad y límites presupuestales autorizados de conformidad con las normas de la materia, deberán garantizar la cadena de pagos, a los proveedores de bienes y servicios que hayan contratado. </a:t>
            </a:r>
          </a:p>
          <a:p>
            <a:pPr algn="just"/>
            <a:endParaRPr lang="es-MX" sz="2000" b="1" dirty="0"/>
          </a:p>
          <a:p>
            <a:pPr algn="just"/>
            <a:r>
              <a:rPr lang="es-MX" sz="2000" b="1" dirty="0"/>
              <a:t>Las otras entidades del Sector Público deberán adoptar las medidas pertinentes para su funcionamiento.</a:t>
            </a:r>
            <a:endParaRPr lang="es-PE" sz="2000" b="1" dirty="0"/>
          </a:p>
        </p:txBody>
      </p:sp>
      <p:sp>
        <p:nvSpPr>
          <p:cNvPr id="9" name="Rectángulo 8">
            <a:extLst>
              <a:ext uri="{FF2B5EF4-FFF2-40B4-BE49-F238E27FC236}">
                <a16:creationId xmlns:a16="http://schemas.microsoft.com/office/drawing/2014/main" id="{2A7EABF0-5115-4A7A-97CD-A7F5F68E4794}"/>
              </a:ext>
            </a:extLst>
          </p:cNvPr>
          <p:cNvSpPr/>
          <p:nvPr/>
        </p:nvSpPr>
        <p:spPr>
          <a:xfrm>
            <a:off x="9463556" y="1648488"/>
            <a:ext cx="2086853" cy="369332"/>
          </a:xfrm>
          <a:prstGeom prst="rect">
            <a:avLst/>
          </a:prstGeom>
        </p:spPr>
        <p:txBody>
          <a:bodyPr wrap="none">
            <a:spAutoFit/>
          </a:bodyPr>
          <a:lstStyle/>
          <a:p>
            <a:r>
              <a:rPr lang="es-MX" dirty="0"/>
              <a:t>23 de mayo de 2020</a:t>
            </a:r>
            <a:endParaRPr lang="es-PE" dirty="0"/>
          </a:p>
        </p:txBody>
      </p:sp>
    </p:spTree>
    <p:extLst>
      <p:ext uri="{BB962C8B-B14F-4D97-AF65-F5344CB8AC3E}">
        <p14:creationId xmlns:p14="http://schemas.microsoft.com/office/powerpoint/2010/main" val="1239951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6218C85-C144-492E-BDAD-817DE0557FEF}"/>
              </a:ext>
            </a:extLst>
          </p:cNvPr>
          <p:cNvSpPr/>
          <p:nvPr/>
        </p:nvSpPr>
        <p:spPr>
          <a:xfrm>
            <a:off x="419432" y="485029"/>
            <a:ext cx="5141613"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B10647B7-5E7F-487F-9340-8189AFA13FD5}"/>
              </a:ext>
            </a:extLst>
          </p:cNvPr>
          <p:cNvSpPr txBox="1"/>
          <p:nvPr/>
        </p:nvSpPr>
        <p:spPr>
          <a:xfrm>
            <a:off x="419431" y="575331"/>
            <a:ext cx="6009361"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El reinicio de actividades por parte de </a:t>
            </a:r>
          </a:p>
          <a:p>
            <a:r>
              <a:rPr lang="es-PE" dirty="0">
                <a:solidFill>
                  <a:schemeClr val="bg1"/>
                </a:solidFill>
              </a:rPr>
              <a:t>     </a:t>
            </a:r>
            <a:r>
              <a:rPr lang="es-PE" sz="1800" dirty="0">
                <a:solidFill>
                  <a:schemeClr val="bg1"/>
                </a:solidFill>
              </a:rPr>
              <a:t>las entidades públicas</a:t>
            </a:r>
            <a:endParaRPr lang="es-PE" dirty="0"/>
          </a:p>
        </p:txBody>
      </p:sp>
      <p:sp>
        <p:nvSpPr>
          <p:cNvPr id="3" name="Rectángulo 2">
            <a:extLst>
              <a:ext uri="{FF2B5EF4-FFF2-40B4-BE49-F238E27FC236}">
                <a16:creationId xmlns:a16="http://schemas.microsoft.com/office/drawing/2014/main" id="{0E9A9A63-07F3-4285-BBE9-CEFA81C29C91}"/>
              </a:ext>
            </a:extLst>
          </p:cNvPr>
          <p:cNvSpPr/>
          <p:nvPr/>
        </p:nvSpPr>
        <p:spPr>
          <a:xfrm>
            <a:off x="2564231" y="1565660"/>
            <a:ext cx="7063537" cy="584775"/>
          </a:xfrm>
          <a:prstGeom prst="rect">
            <a:avLst/>
          </a:prstGeom>
        </p:spPr>
        <p:txBody>
          <a:bodyPr wrap="none">
            <a:spAutoFit/>
          </a:bodyPr>
          <a:lstStyle/>
          <a:p>
            <a:r>
              <a:rPr lang="es-PE" sz="3200" b="1" dirty="0"/>
              <a:t>Resolución Ministerial </a:t>
            </a:r>
            <a:r>
              <a:rPr lang="es-PE" sz="3200" b="1" dirty="0" err="1"/>
              <a:t>N°</a:t>
            </a:r>
            <a:r>
              <a:rPr lang="es-PE" sz="3200" b="1" dirty="0"/>
              <a:t> 103-2020-PCM</a:t>
            </a:r>
          </a:p>
        </p:txBody>
      </p:sp>
      <p:sp>
        <p:nvSpPr>
          <p:cNvPr id="10" name="Rectángulo 9">
            <a:extLst>
              <a:ext uri="{FF2B5EF4-FFF2-40B4-BE49-F238E27FC236}">
                <a16:creationId xmlns:a16="http://schemas.microsoft.com/office/drawing/2014/main" id="{61C2915D-70D2-4060-A7A5-8DF9AB7D3E45}"/>
              </a:ext>
            </a:extLst>
          </p:cNvPr>
          <p:cNvSpPr/>
          <p:nvPr/>
        </p:nvSpPr>
        <p:spPr>
          <a:xfrm>
            <a:off x="1110017" y="2488073"/>
            <a:ext cx="9931022" cy="353943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r>
              <a:rPr lang="es-MX" sz="2800" dirty="0"/>
              <a:t>Cada entidad del Poder Ejecutivo se encuentra facultada para aprobar lineamientos específicos para regular su funcionamiento, entrega de bienes, prestación de servicios y trámites, y acciones para la atención a la ciudadanía durante la vigencia de la declaratoria de emergencia sanitaria producida por el Covid-19; sin transgredir lo dispuesto en los Lineamientos aprobados en el artículo 1 de la resolución ministerial y siguiendo los lineamientos emitidos por el Ministerio de Salud.</a:t>
            </a:r>
            <a:endParaRPr lang="es-PE" sz="2800" dirty="0"/>
          </a:p>
        </p:txBody>
      </p:sp>
    </p:spTree>
    <p:extLst>
      <p:ext uri="{BB962C8B-B14F-4D97-AF65-F5344CB8AC3E}">
        <p14:creationId xmlns:p14="http://schemas.microsoft.com/office/powerpoint/2010/main" val="2616412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F236202-0CC7-40EA-8378-959D027A30D7}"/>
              </a:ext>
            </a:extLst>
          </p:cNvPr>
          <p:cNvSpPr/>
          <p:nvPr/>
        </p:nvSpPr>
        <p:spPr>
          <a:xfrm>
            <a:off x="419432" y="485029"/>
            <a:ext cx="4190336"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820A6B07-2FA1-48F8-A46E-C2612BEE4D38}"/>
              </a:ext>
            </a:extLst>
          </p:cNvPr>
          <p:cNvSpPr txBox="1"/>
          <p:nvPr/>
        </p:nvSpPr>
        <p:spPr>
          <a:xfrm>
            <a:off x="526772" y="682026"/>
            <a:ext cx="6343153" cy="400110"/>
          </a:xfrm>
          <a:prstGeom prst="rect">
            <a:avLst/>
          </a:prstGeom>
          <a:noFill/>
        </p:spPr>
        <p:txBody>
          <a:bodyPr wrap="square">
            <a:spAutoFit/>
          </a:bodyPr>
          <a:lstStyle/>
          <a:p>
            <a:pPr marL="285750" indent="-285750">
              <a:buFont typeface="Arial" panose="020B0604020202020204" pitchFamily="34" charset="0"/>
              <a:buChar char="•"/>
            </a:pPr>
            <a:r>
              <a:rPr lang="es-PE" sz="2000" dirty="0">
                <a:solidFill>
                  <a:schemeClr val="bg1"/>
                </a:solidFill>
              </a:rPr>
              <a:t>Las fases de la contratación</a:t>
            </a:r>
          </a:p>
        </p:txBody>
      </p:sp>
      <p:graphicFrame>
        <p:nvGraphicFramePr>
          <p:cNvPr id="2" name="Diagrama 1">
            <a:extLst>
              <a:ext uri="{FF2B5EF4-FFF2-40B4-BE49-F238E27FC236}">
                <a16:creationId xmlns:a16="http://schemas.microsoft.com/office/drawing/2014/main" id="{4BF8FC2A-9615-48A1-90D2-5E59D429965F}"/>
              </a:ext>
            </a:extLst>
          </p:cNvPr>
          <p:cNvGraphicFramePr/>
          <p:nvPr/>
        </p:nvGraphicFramePr>
        <p:xfrm>
          <a:off x="132348" y="-72914"/>
          <a:ext cx="12146800" cy="6288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a:extLst>
              <a:ext uri="{FF2B5EF4-FFF2-40B4-BE49-F238E27FC236}">
                <a16:creationId xmlns:a16="http://schemas.microsoft.com/office/drawing/2014/main" id="{A5074AA6-0DC9-409A-B756-6E8D3012102E}"/>
              </a:ext>
            </a:extLst>
          </p:cNvPr>
          <p:cNvSpPr/>
          <p:nvPr/>
        </p:nvSpPr>
        <p:spPr>
          <a:xfrm>
            <a:off x="3922295" y="4742453"/>
            <a:ext cx="5690937" cy="2031325"/>
          </a:xfrm>
          <a:prstGeom prst="rect">
            <a:avLst/>
          </a:prstGeom>
          <a:solidFill>
            <a:schemeClr val="bg1">
              <a:lumMod val="95000"/>
            </a:schemeClr>
          </a:solidFill>
          <a:ln>
            <a:solidFill>
              <a:schemeClr val="accent1"/>
            </a:solidFill>
          </a:ln>
        </p:spPr>
        <p:txBody>
          <a:bodyPr wrap="square">
            <a:spAutoFit/>
          </a:bodyPr>
          <a:lstStyle/>
          <a:p>
            <a:r>
              <a:rPr lang="es-PE" spc="300" dirty="0"/>
              <a:t>a) Licitación Pública.</a:t>
            </a:r>
          </a:p>
          <a:p>
            <a:r>
              <a:rPr lang="es-PE" spc="300" dirty="0"/>
              <a:t>b) Concurso Público.</a:t>
            </a:r>
          </a:p>
          <a:p>
            <a:r>
              <a:rPr lang="es-PE" spc="300" dirty="0"/>
              <a:t>c) Adjudicación </a:t>
            </a:r>
            <a:r>
              <a:rPr lang="es-PE" spc="300" dirty="0" err="1"/>
              <a:t>Simpliﬁcada</a:t>
            </a:r>
            <a:r>
              <a:rPr lang="es-PE" spc="300" dirty="0"/>
              <a:t>.</a:t>
            </a:r>
          </a:p>
          <a:p>
            <a:r>
              <a:rPr lang="es-PE" spc="300" dirty="0"/>
              <a:t>d) Subasta Inversa Electrónica.</a:t>
            </a:r>
          </a:p>
          <a:p>
            <a:r>
              <a:rPr lang="es-PE" spc="300" dirty="0"/>
              <a:t>e) Selección de Consultores Individuales.</a:t>
            </a:r>
          </a:p>
          <a:p>
            <a:r>
              <a:rPr lang="es-PE" spc="300" dirty="0"/>
              <a:t>f) Comparación de Precios.</a:t>
            </a:r>
          </a:p>
          <a:p>
            <a:r>
              <a:rPr lang="es-PE" spc="300" dirty="0"/>
              <a:t>g) Contratación Directa.</a:t>
            </a:r>
          </a:p>
        </p:txBody>
      </p:sp>
      <p:pic>
        <p:nvPicPr>
          <p:cNvPr id="14" name="Picture 2" descr="Resultado de imagen para persona pensando dibujo">
            <a:extLst>
              <a:ext uri="{FF2B5EF4-FFF2-40B4-BE49-F238E27FC236}">
                <a16:creationId xmlns:a16="http://schemas.microsoft.com/office/drawing/2014/main" id="{CA307B78-144D-428F-AF7C-3739BF4859A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7092" l="9608" r="89608">
                        <a14:foregroundMark x1="21951" y1="8941" x2="21951" y2="8941"/>
                        <a14:foregroundMark x1="21951" y1="6706" x2="22341" y2="15412"/>
                        <a14:foregroundMark x1="29366" y1="3000" x2="29366" y2="3000"/>
                        <a14:foregroundMark x1="32293" y1="8235" x2="32293" y2="8235"/>
                        <a14:foregroundMark x1="22829" y1="2235" x2="22829" y2="2235"/>
                        <a14:foregroundMark x1="14537" y1="3765" x2="14537" y2="3765"/>
                        <a14:foregroundMark x1="12488" y1="7471" x2="12488" y2="7471"/>
                        <a14:foregroundMark x1="49951" y1="44235" x2="36878" y2="59000"/>
                        <a14:foregroundMark x1="49216" y1="59451" x2="46667" y2="90145"/>
                        <a14:foregroundMark x1="56863" y1="59935" x2="71765" y2="86430"/>
                        <a14:foregroundMark x1="61961" y1="65751" x2="42745" y2="67367"/>
                        <a14:foregroundMark x1="56863" y1="67367" x2="66471" y2="86430"/>
                        <a14:foregroundMark x1="50392" y1="67367" x2="50392" y2="87561"/>
                      </a14:backgroundRemoval>
                    </a14:imgEffect>
                  </a14:imgLayer>
                </a14:imgProps>
              </a:ext>
              <a:ext uri="{28A0092B-C50C-407E-A947-70E740481C1C}">
                <a14:useLocalDpi xmlns:a14="http://schemas.microsoft.com/office/drawing/2010/main" val="0"/>
              </a:ext>
            </a:extLst>
          </a:blip>
          <a:srcRect b="7734"/>
          <a:stretch/>
        </p:blipFill>
        <p:spPr bwMode="auto">
          <a:xfrm flipH="1">
            <a:off x="944774" y="4249041"/>
            <a:ext cx="2833141" cy="3172916"/>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n 14">
            <a:extLst>
              <a:ext uri="{FF2B5EF4-FFF2-40B4-BE49-F238E27FC236}">
                <a16:creationId xmlns:a16="http://schemas.microsoft.com/office/drawing/2014/main" id="{7A73D540-1097-4CAA-9D3B-753BFA354457}"/>
              </a:ext>
            </a:extLst>
          </p:cNvPr>
          <p:cNvPicPr>
            <a:picLocks noChangeAspect="1"/>
          </p:cNvPicPr>
          <p:nvPr/>
        </p:nvPicPr>
        <p:blipFill>
          <a:blip r:embed="rId9"/>
          <a:stretch>
            <a:fillRect/>
          </a:stretch>
        </p:blipFill>
        <p:spPr>
          <a:xfrm flipH="1">
            <a:off x="10230916" y="4742453"/>
            <a:ext cx="1697021" cy="1473382"/>
          </a:xfrm>
          <a:prstGeom prst="rect">
            <a:avLst/>
          </a:prstGeom>
        </p:spPr>
      </p:pic>
    </p:spTree>
    <p:extLst>
      <p:ext uri="{BB962C8B-B14F-4D97-AF65-F5344CB8AC3E}">
        <p14:creationId xmlns:p14="http://schemas.microsoft.com/office/powerpoint/2010/main" val="357981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2CB350-370E-4D00-8C82-B032C96589ED}"/>
              </a:ext>
            </a:extLst>
          </p:cNvPr>
          <p:cNvSpPr>
            <a:spLocks noGrp="1"/>
          </p:cNvSpPr>
          <p:nvPr>
            <p:ph type="title"/>
          </p:nvPr>
        </p:nvSpPr>
        <p:spPr/>
        <p:txBody>
          <a:bodyPr/>
          <a:lstStyle/>
          <a:p>
            <a:endParaRPr lang="es-PE"/>
          </a:p>
        </p:txBody>
      </p:sp>
      <p:pic>
        <p:nvPicPr>
          <p:cNvPr id="1026" name="Picture 2" descr="No hay ninguna descripción de la foto disponible.">
            <a:extLst>
              <a:ext uri="{FF2B5EF4-FFF2-40B4-BE49-F238E27FC236}">
                <a16:creationId xmlns:a16="http://schemas.microsoft.com/office/drawing/2014/main" id="{660C304D-5F15-4312-A856-097C8247BB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281"/>
          <a:stretch/>
        </p:blipFill>
        <p:spPr bwMode="auto">
          <a:xfrm>
            <a:off x="1431447" y="1106266"/>
            <a:ext cx="8742637" cy="5751734"/>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E0872CC1-B0D7-4BD1-9FE9-C0A5BCC01BB7}"/>
              </a:ext>
            </a:extLst>
          </p:cNvPr>
          <p:cNvSpPr/>
          <p:nvPr/>
        </p:nvSpPr>
        <p:spPr>
          <a:xfrm>
            <a:off x="2458142" y="133324"/>
            <a:ext cx="6096000" cy="830997"/>
          </a:xfrm>
          <a:prstGeom prst="rect">
            <a:avLst/>
          </a:prstGeom>
        </p:spPr>
        <p:txBody>
          <a:bodyPr>
            <a:spAutoFit/>
          </a:bodyPr>
          <a:lstStyle/>
          <a:p>
            <a:pPr algn="ctr"/>
            <a:r>
              <a:rPr lang="es-PE" sz="2400" b="1" cap="all" dirty="0">
                <a:solidFill>
                  <a:srgbClr val="000000"/>
                </a:solidFill>
                <a:effectLst>
                  <a:outerShdw blurRad="38100" dist="38100" dir="2700000" algn="tl">
                    <a:srgbClr val="000000">
                      <a:alpha val="43137"/>
                    </a:srgbClr>
                  </a:outerShdw>
                </a:effectLst>
                <a:latin typeface="Arial" panose="020B0604020202020204" pitchFamily="34" charset="0"/>
              </a:rPr>
              <a:t>DECRETO SUPREMO</a:t>
            </a:r>
          </a:p>
          <a:p>
            <a:pPr algn="ctr"/>
            <a:r>
              <a:rPr lang="es-PE" sz="2400" b="1" cap="all" dirty="0" err="1">
                <a:solidFill>
                  <a:srgbClr val="000000"/>
                </a:solidFill>
                <a:effectLst>
                  <a:outerShdw blurRad="38100" dist="38100" dir="2700000" algn="tl">
                    <a:srgbClr val="000000">
                      <a:alpha val="43137"/>
                    </a:srgbClr>
                  </a:outerShdw>
                </a:effectLst>
                <a:latin typeface="Arial" panose="020B0604020202020204" pitchFamily="34" charset="0"/>
              </a:rPr>
              <a:t>Nº</a:t>
            </a:r>
            <a:r>
              <a:rPr lang="es-PE" sz="2400" b="1" cap="all" dirty="0">
                <a:solidFill>
                  <a:srgbClr val="000000"/>
                </a:solidFill>
                <a:effectLst>
                  <a:outerShdw blurRad="38100" dist="38100" dir="2700000" algn="tl">
                    <a:srgbClr val="000000">
                      <a:alpha val="43137"/>
                    </a:srgbClr>
                  </a:outerShdw>
                </a:effectLst>
                <a:latin typeface="Arial" panose="020B0604020202020204" pitchFamily="34" charset="0"/>
              </a:rPr>
              <a:t> 168-2020-EF</a:t>
            </a:r>
            <a:endParaRPr lang="es-PE" sz="2400" b="1" i="0" u="none" strike="noStrike" cap="all" dirty="0">
              <a:solidFill>
                <a:srgbClr val="000000"/>
              </a:solidFill>
              <a:effectLst>
                <a:outerShdw blurRad="38100" dist="38100" dir="2700000" algn="tl">
                  <a:srgbClr val="000000">
                    <a:alpha val="43137"/>
                  </a:srgbClr>
                </a:outerShdw>
              </a:effectLst>
              <a:latin typeface="Arial" panose="020B0604020202020204" pitchFamily="34" charset="0"/>
            </a:endParaRPr>
          </a:p>
        </p:txBody>
      </p:sp>
      <p:sp>
        <p:nvSpPr>
          <p:cNvPr id="5" name="Rectángulo 4">
            <a:extLst>
              <a:ext uri="{FF2B5EF4-FFF2-40B4-BE49-F238E27FC236}">
                <a16:creationId xmlns:a16="http://schemas.microsoft.com/office/drawing/2014/main" id="{1D2CD624-62AA-420B-9AE9-CB157A3EB828}"/>
              </a:ext>
            </a:extLst>
          </p:cNvPr>
          <p:cNvSpPr/>
          <p:nvPr/>
        </p:nvSpPr>
        <p:spPr>
          <a:xfrm>
            <a:off x="8554142" y="594989"/>
            <a:ext cx="2271776" cy="400110"/>
          </a:xfrm>
          <a:prstGeom prst="rect">
            <a:avLst/>
          </a:prstGeom>
        </p:spPr>
        <p:txBody>
          <a:bodyPr wrap="none">
            <a:spAutoFit/>
          </a:bodyPr>
          <a:lstStyle/>
          <a:p>
            <a:r>
              <a:rPr lang="es-MX" sz="2000" b="1" dirty="0"/>
              <a:t>30 de junio de 2020</a:t>
            </a:r>
            <a:endParaRPr lang="es-PE" sz="2000" b="1" dirty="0"/>
          </a:p>
        </p:txBody>
      </p:sp>
    </p:spTree>
    <p:extLst>
      <p:ext uri="{BB962C8B-B14F-4D97-AF65-F5344CB8AC3E}">
        <p14:creationId xmlns:p14="http://schemas.microsoft.com/office/powerpoint/2010/main" val="3833027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A6218C85-C144-492E-BDAD-817DE0557FEF}"/>
              </a:ext>
            </a:extLst>
          </p:cNvPr>
          <p:cNvSpPr/>
          <p:nvPr/>
        </p:nvSpPr>
        <p:spPr>
          <a:xfrm>
            <a:off x="61973" y="47649"/>
            <a:ext cx="4278015"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B10647B7-5E7F-487F-9340-8189AFA13FD5}"/>
              </a:ext>
            </a:extLst>
          </p:cNvPr>
          <p:cNvSpPr txBox="1"/>
          <p:nvPr/>
        </p:nvSpPr>
        <p:spPr>
          <a:xfrm>
            <a:off x="61972" y="137951"/>
            <a:ext cx="6009361"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El reinicio de actividades por parte de </a:t>
            </a:r>
          </a:p>
          <a:p>
            <a:r>
              <a:rPr lang="es-PE" dirty="0">
                <a:solidFill>
                  <a:schemeClr val="bg1"/>
                </a:solidFill>
              </a:rPr>
              <a:t>     </a:t>
            </a:r>
            <a:r>
              <a:rPr lang="es-PE" sz="1800" dirty="0">
                <a:solidFill>
                  <a:schemeClr val="bg1"/>
                </a:solidFill>
              </a:rPr>
              <a:t>las entidades públicas</a:t>
            </a:r>
            <a:endParaRPr lang="es-PE" dirty="0"/>
          </a:p>
        </p:txBody>
      </p:sp>
      <p:pic>
        <p:nvPicPr>
          <p:cNvPr id="2" name="Imagen 1">
            <a:extLst>
              <a:ext uri="{FF2B5EF4-FFF2-40B4-BE49-F238E27FC236}">
                <a16:creationId xmlns:a16="http://schemas.microsoft.com/office/drawing/2014/main" id="{35FC445D-BE3A-4286-904A-4D4A0A3F8BC2}"/>
              </a:ext>
            </a:extLst>
          </p:cNvPr>
          <p:cNvPicPr>
            <a:picLocks noChangeAspect="1"/>
          </p:cNvPicPr>
          <p:nvPr/>
        </p:nvPicPr>
        <p:blipFill rotWithShape="1">
          <a:blip r:embed="rId2"/>
          <a:srcRect l="50000" t="12139" r="26903" b="35125"/>
          <a:stretch/>
        </p:blipFill>
        <p:spPr>
          <a:xfrm>
            <a:off x="210523" y="1054638"/>
            <a:ext cx="4518591" cy="5803362"/>
          </a:xfrm>
          <a:prstGeom prst="rect">
            <a:avLst/>
          </a:prstGeom>
        </p:spPr>
      </p:pic>
      <p:sp>
        <p:nvSpPr>
          <p:cNvPr id="3" name="Rectángulo 2">
            <a:extLst>
              <a:ext uri="{FF2B5EF4-FFF2-40B4-BE49-F238E27FC236}">
                <a16:creationId xmlns:a16="http://schemas.microsoft.com/office/drawing/2014/main" id="{8FB5925C-4DA5-4126-BF89-F4ADCCF44FB7}"/>
              </a:ext>
            </a:extLst>
          </p:cNvPr>
          <p:cNvSpPr/>
          <p:nvPr/>
        </p:nvSpPr>
        <p:spPr>
          <a:xfrm>
            <a:off x="4758973" y="164901"/>
            <a:ext cx="7222504" cy="6771084"/>
          </a:xfrm>
          <a:prstGeom prst="rect">
            <a:avLst/>
          </a:prstGeom>
        </p:spPr>
        <p:txBody>
          <a:bodyPr wrap="square">
            <a:spAutoFit/>
          </a:bodyPr>
          <a:lstStyle/>
          <a:p>
            <a:pPr algn="just"/>
            <a:r>
              <a:rPr lang="es-MX" sz="1400" dirty="0">
                <a:solidFill>
                  <a:srgbClr val="000000"/>
                </a:solidFill>
                <a:latin typeface="Arial" panose="020B0604020202020204" pitchFamily="34" charset="0"/>
              </a:rPr>
              <a:t>b) El funcionario y/o servidor de la Entidad, competente para aprobar las ampliaciones de plazo, dentro de los </a:t>
            </a:r>
            <a:r>
              <a:rPr lang="es-MX" sz="1400" dirty="0">
                <a:solidFill>
                  <a:srgbClr val="000000"/>
                </a:solidFill>
                <a:highlight>
                  <a:srgbClr val="00FFFF"/>
                </a:highlight>
                <a:latin typeface="Arial" panose="020B0604020202020204" pitchFamily="34" charset="0"/>
              </a:rPr>
              <a:t>siete (07) días hábiles </a:t>
            </a:r>
            <a:r>
              <a:rPr lang="es-MX" sz="1400" dirty="0">
                <a:solidFill>
                  <a:srgbClr val="000000"/>
                </a:solidFill>
                <a:latin typeface="Arial" panose="020B0604020202020204" pitchFamily="34" charset="0"/>
              </a:rPr>
              <a:t>de presentada la documentación señalada en el literal a) y previa evaluación, notifica su decisión al contratista. </a:t>
            </a:r>
            <a:r>
              <a:rPr lang="es-MX" sz="1400" dirty="0">
                <a:solidFill>
                  <a:srgbClr val="000000"/>
                </a:solidFill>
                <a:highlight>
                  <a:srgbClr val="FFFF00"/>
                </a:highlight>
                <a:latin typeface="Arial" panose="020B0604020202020204" pitchFamily="34" charset="0"/>
              </a:rPr>
              <a:t>En caso la solicitud sea aprobada, con la sola notificación de la decisión se entiende modificado el contrato en los términos contenidos en el documento de aprobación respectivo</a:t>
            </a:r>
            <a:r>
              <a:rPr lang="es-MX" sz="1400" dirty="0">
                <a:solidFill>
                  <a:srgbClr val="000000"/>
                </a:solidFill>
                <a:latin typeface="Arial" panose="020B0604020202020204" pitchFamily="34" charset="0"/>
              </a:rPr>
              <a:t>, sin necesidad de la suscripción de documento posterior. </a:t>
            </a:r>
            <a:r>
              <a:rPr lang="es-MX" sz="1400" dirty="0">
                <a:solidFill>
                  <a:srgbClr val="000000"/>
                </a:solidFill>
                <a:highlight>
                  <a:srgbClr val="00FFFF"/>
                </a:highlight>
                <a:latin typeface="Arial" panose="020B0604020202020204" pitchFamily="34" charset="0"/>
              </a:rPr>
              <a:t>En caso la entidad no cumpla con notificar su decisión</a:t>
            </a:r>
            <a:r>
              <a:rPr lang="es-MX" sz="1400" dirty="0">
                <a:solidFill>
                  <a:srgbClr val="000000"/>
                </a:solidFill>
                <a:latin typeface="Arial" panose="020B0604020202020204" pitchFamily="34" charset="0"/>
              </a:rPr>
              <a:t> en el plazo establecido, </a:t>
            </a:r>
            <a:r>
              <a:rPr lang="es-MX" sz="1400" dirty="0">
                <a:solidFill>
                  <a:srgbClr val="000000"/>
                </a:solidFill>
                <a:highlight>
                  <a:srgbClr val="FFFF00"/>
                </a:highlight>
                <a:latin typeface="Arial" panose="020B0604020202020204" pitchFamily="34" charset="0"/>
              </a:rPr>
              <a:t>la ampliación de plazo se entiende aprobada en los términos propuestos por el contratista</a:t>
            </a:r>
            <a:r>
              <a:rPr lang="es-MX" sz="1400" dirty="0">
                <a:solidFill>
                  <a:srgbClr val="000000"/>
                </a:solidFill>
                <a:latin typeface="Arial" panose="020B0604020202020204" pitchFamily="34" charset="0"/>
              </a:rPr>
              <a:t>; sin perjuicio de lo señalado en los numerales 158.4, 158.5 y 158.6 del Artículo 158 del Reglamento de la Ley de Contrataciones del Estado.</a:t>
            </a:r>
          </a:p>
          <a:p>
            <a:pPr algn="just"/>
            <a:r>
              <a:rPr lang="es-MX" sz="1400" dirty="0">
                <a:solidFill>
                  <a:srgbClr val="000000"/>
                </a:solidFill>
                <a:latin typeface="Arial" panose="020B0604020202020204" pitchFamily="34" charset="0"/>
              </a:rPr>
              <a:t>c) Las Entidades y los contratistas se encuentran facultados para acordar la entrega de adelantos hasta por el treinta por ciento (30%) del monto del contrato original. </a:t>
            </a:r>
            <a:r>
              <a:rPr lang="es-MX" sz="1400" b="1" u="sng" dirty="0">
                <a:solidFill>
                  <a:srgbClr val="000000"/>
                </a:solidFill>
                <a:highlight>
                  <a:srgbClr val="FFFF00"/>
                </a:highlight>
                <a:latin typeface="Arial" panose="020B0604020202020204" pitchFamily="34" charset="0"/>
              </a:rPr>
              <a:t>En aquellos contratos en los que se estipuló un porcentaje menor, puede acordarse la entrega de adelantos por la diferencia hasta alcanzar el porcentaje indicado precedentemente.</a:t>
            </a:r>
            <a:r>
              <a:rPr lang="es-MX" sz="1400" dirty="0">
                <a:solidFill>
                  <a:srgbClr val="000000"/>
                </a:solidFill>
                <a:latin typeface="Arial" panose="020B0604020202020204" pitchFamily="34" charset="0"/>
              </a:rPr>
              <a:t> En ningún caso, el monto del adelanto que se otorgue puede exceder el monto de la prestación pendiente de ejecutar.</a:t>
            </a:r>
          </a:p>
          <a:p>
            <a:pPr algn="just"/>
            <a:r>
              <a:rPr lang="es-MX" sz="1400" dirty="0">
                <a:solidFill>
                  <a:srgbClr val="000000"/>
                </a:solidFill>
                <a:latin typeface="Arial" panose="020B0604020202020204" pitchFamily="34" charset="0"/>
              </a:rPr>
              <a:t>En caso se acuerde la entrega de adelantos, el contratista debe acompañar la garantía correspondiente de acuerdo a lo dispuesto en el artículo 153 del Reglamento de la Ley de Contrataciones del Estado.</a:t>
            </a:r>
          </a:p>
          <a:p>
            <a:pPr algn="just"/>
            <a:r>
              <a:rPr lang="es-MX" sz="1400" b="1" dirty="0">
                <a:solidFill>
                  <a:srgbClr val="000000"/>
                </a:solidFill>
                <a:latin typeface="Arial" panose="020B0604020202020204" pitchFamily="34" charset="0"/>
              </a:rPr>
              <a:t>d) </a:t>
            </a:r>
            <a:r>
              <a:rPr lang="es-MX" sz="1400" b="1" dirty="0">
                <a:solidFill>
                  <a:srgbClr val="000000"/>
                </a:solidFill>
                <a:highlight>
                  <a:srgbClr val="FFFF00"/>
                </a:highlight>
                <a:latin typeface="Arial" panose="020B0604020202020204" pitchFamily="34" charset="0"/>
              </a:rPr>
              <a:t>Las Entidades se encuentran facultadas para modificar sus contratos a fin de incorporar en ellos las medidas para la prevención y control frente a la propagación del COVID-19</a:t>
            </a:r>
            <a:r>
              <a:rPr lang="es-MX" sz="1400" b="1" dirty="0">
                <a:solidFill>
                  <a:srgbClr val="000000"/>
                </a:solidFill>
                <a:latin typeface="Arial" panose="020B0604020202020204" pitchFamily="34" charset="0"/>
              </a:rPr>
              <a:t> dispuestas por los Sectores competentes y otras que resulten necesarias para la reactivación de la ejecución del contrato, debiendo reconocer el costo que ello demande, en caso corresponda. </a:t>
            </a:r>
            <a:r>
              <a:rPr lang="es-MX" sz="1400" b="1" dirty="0">
                <a:solidFill>
                  <a:srgbClr val="000000"/>
                </a:solidFill>
                <a:highlight>
                  <a:srgbClr val="00FFFF"/>
                </a:highlight>
                <a:latin typeface="Arial" panose="020B0604020202020204" pitchFamily="34" charset="0"/>
              </a:rPr>
              <a:t>Dichas modificaciones se efectúan de conformidad con lo dispuesto en el numeral 34.10 del artículo 34 del Texto Único Ordenado de la Ley de Contrataciones del Estado.</a:t>
            </a:r>
          </a:p>
          <a:p>
            <a:pPr algn="just"/>
            <a:r>
              <a:rPr lang="es-MX" sz="1400" dirty="0">
                <a:solidFill>
                  <a:srgbClr val="000000"/>
                </a:solidFill>
                <a:latin typeface="Arial" panose="020B0604020202020204" pitchFamily="34" charset="0"/>
              </a:rPr>
              <a:t>3.2 Lo dispuesto en el numeral precedente es aplicable a aquellos contratos en los que se han aprobado ampliaciones de plazo o se ha formalizado entre las partes la suspensión del plazo de ejecución como consecuencia de la paralización de actividades debido al Estado de Emergencia Nacional. En este último caso, se pueden modificar los acuerdos a los que hayan arribado las partes para la suspensión.</a:t>
            </a:r>
            <a:endParaRPr lang="es-MX" sz="14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86287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10647B7-5E7F-487F-9340-8189AFA13FD5}"/>
              </a:ext>
            </a:extLst>
          </p:cNvPr>
          <p:cNvSpPr txBox="1"/>
          <p:nvPr/>
        </p:nvSpPr>
        <p:spPr>
          <a:xfrm>
            <a:off x="61972" y="137951"/>
            <a:ext cx="6009361"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El reinicio de actividades por parte de </a:t>
            </a:r>
          </a:p>
          <a:p>
            <a:r>
              <a:rPr lang="es-PE" dirty="0">
                <a:solidFill>
                  <a:schemeClr val="bg1"/>
                </a:solidFill>
              </a:rPr>
              <a:t>     </a:t>
            </a:r>
            <a:r>
              <a:rPr lang="es-PE" sz="1800" dirty="0">
                <a:solidFill>
                  <a:schemeClr val="bg1"/>
                </a:solidFill>
              </a:rPr>
              <a:t>las entidades públicas</a:t>
            </a:r>
            <a:endParaRPr lang="es-PE" dirty="0"/>
          </a:p>
        </p:txBody>
      </p:sp>
      <p:sp>
        <p:nvSpPr>
          <p:cNvPr id="5" name="Rectángulo 4">
            <a:extLst>
              <a:ext uri="{FF2B5EF4-FFF2-40B4-BE49-F238E27FC236}">
                <a16:creationId xmlns:a16="http://schemas.microsoft.com/office/drawing/2014/main" id="{C9874B59-7917-48D1-B746-5A67B8D5E169}"/>
              </a:ext>
            </a:extLst>
          </p:cNvPr>
          <p:cNvSpPr/>
          <p:nvPr/>
        </p:nvSpPr>
        <p:spPr>
          <a:xfrm>
            <a:off x="390762" y="1595610"/>
            <a:ext cx="6096000" cy="1200329"/>
          </a:xfrm>
          <a:prstGeom prst="rect">
            <a:avLst/>
          </a:prstGeom>
        </p:spPr>
        <p:txBody>
          <a:bodyPr>
            <a:spAutoFit/>
          </a:bodyPr>
          <a:lstStyle/>
          <a:p>
            <a:pPr algn="just"/>
            <a:r>
              <a:rPr lang="es-MX" b="1" dirty="0">
                <a:solidFill>
                  <a:srgbClr val="000000"/>
                </a:solidFill>
                <a:highlight>
                  <a:srgbClr val="00FFFF"/>
                </a:highlight>
                <a:latin typeface="Arial" panose="020B0604020202020204" pitchFamily="34" charset="0"/>
              </a:rPr>
              <a:t>Dichas modificaciones se efectúan de conformidad con lo dispuesto en el numeral 34.10 del artículo 34 del Texto Único Ordenado de la Ley de Contrataciones del Estado.</a:t>
            </a:r>
          </a:p>
        </p:txBody>
      </p:sp>
      <p:sp>
        <p:nvSpPr>
          <p:cNvPr id="7" name="Rectángulo 6">
            <a:extLst>
              <a:ext uri="{FF2B5EF4-FFF2-40B4-BE49-F238E27FC236}">
                <a16:creationId xmlns:a16="http://schemas.microsoft.com/office/drawing/2014/main" id="{407BE0C4-B956-4AA9-829F-17E95130FA82}"/>
              </a:ext>
            </a:extLst>
          </p:cNvPr>
          <p:cNvSpPr/>
          <p:nvPr/>
        </p:nvSpPr>
        <p:spPr>
          <a:xfrm>
            <a:off x="3248167" y="3124574"/>
            <a:ext cx="8407021" cy="3631379"/>
          </a:xfrm>
          <a:prstGeom prst="rect">
            <a:avLst/>
          </a:prstGeom>
          <a:solidFill>
            <a:srgbClr val="FFFF00"/>
          </a:solidFill>
        </p:spPr>
        <p:txBody>
          <a:bodyPr wrap="square">
            <a:spAutoFit/>
          </a:bodyPr>
          <a:lstStyle/>
          <a:p>
            <a:pPr algn="just">
              <a:lnSpc>
                <a:spcPct val="107000"/>
              </a:lnSpc>
              <a:spcAft>
                <a:spcPts val="0"/>
              </a:spcAft>
            </a:pPr>
            <a:r>
              <a:rPr lang="es-ES" sz="2400" b="1" dirty="0">
                <a:latin typeface="Calibri" panose="020F0502020204030204" pitchFamily="34" charset="0"/>
                <a:ea typeface="Calibri" panose="020F0502020204030204" pitchFamily="34" charset="0"/>
                <a:cs typeface="Times New Roman" panose="02020603050405020304" pitchFamily="18" charset="0"/>
              </a:rPr>
              <a:t>34.10 (LCE) Cuando no resulten aplicables los adicionales, reducciones y ampliaciones, las partes pueden acordar otras modificaciones al contrato siempre que las mismas deriven de hechos sobrevinientes a la presentación de ofertas que no sean imputables a alguna de las partes, permitan alcanzar su finalidad de manera oportuna y eficiente, y no cambien los elementos determinantes del objeto. Cuando la modificación implique el incremento del precio debe ser aprobada por el Titular de la Entidad.</a:t>
            </a:r>
            <a:endParaRPr lang="es-PE" sz="24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2EA1B0E4-69E2-4CF5-9892-C434CCD09EAD}"/>
              </a:ext>
            </a:extLst>
          </p:cNvPr>
          <p:cNvSpPr/>
          <p:nvPr/>
        </p:nvSpPr>
        <p:spPr>
          <a:xfrm>
            <a:off x="419431" y="485029"/>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C5054E57-E084-4EE9-B668-96891E1EC657}"/>
              </a:ext>
            </a:extLst>
          </p:cNvPr>
          <p:cNvSpPr txBox="1"/>
          <p:nvPr/>
        </p:nvSpPr>
        <p:spPr>
          <a:xfrm>
            <a:off x="419431" y="615330"/>
            <a:ext cx="6097554"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Los protocolos sectoriales y su impacto en los </a:t>
            </a:r>
          </a:p>
          <a:p>
            <a:r>
              <a:rPr lang="es-PE" sz="1800" dirty="0">
                <a:solidFill>
                  <a:schemeClr val="bg1"/>
                </a:solidFill>
              </a:rPr>
              <a:t>      contratos</a:t>
            </a:r>
            <a:endParaRPr lang="es-PE" dirty="0"/>
          </a:p>
        </p:txBody>
      </p:sp>
    </p:spTree>
    <p:extLst>
      <p:ext uri="{BB962C8B-B14F-4D97-AF65-F5344CB8AC3E}">
        <p14:creationId xmlns:p14="http://schemas.microsoft.com/office/powerpoint/2010/main" val="30927509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EA1B0E4-69E2-4CF5-9892-C434CCD09EAD}"/>
              </a:ext>
            </a:extLst>
          </p:cNvPr>
          <p:cNvSpPr/>
          <p:nvPr/>
        </p:nvSpPr>
        <p:spPr>
          <a:xfrm>
            <a:off x="5283622" y="137951"/>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 name="CuadroTexto 9">
            <a:extLst>
              <a:ext uri="{FF2B5EF4-FFF2-40B4-BE49-F238E27FC236}">
                <a16:creationId xmlns:a16="http://schemas.microsoft.com/office/drawing/2014/main" id="{C5054E57-E084-4EE9-B668-96891E1EC657}"/>
              </a:ext>
            </a:extLst>
          </p:cNvPr>
          <p:cNvSpPr txBox="1"/>
          <p:nvPr/>
        </p:nvSpPr>
        <p:spPr>
          <a:xfrm>
            <a:off x="5283622" y="268252"/>
            <a:ext cx="6097554"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Los protocolos sectoriales y su impacto en los </a:t>
            </a:r>
          </a:p>
          <a:p>
            <a:r>
              <a:rPr lang="es-PE" sz="1800" dirty="0">
                <a:solidFill>
                  <a:schemeClr val="bg1"/>
                </a:solidFill>
              </a:rPr>
              <a:t>      contratos</a:t>
            </a:r>
            <a:endParaRPr lang="es-PE" dirty="0"/>
          </a:p>
        </p:txBody>
      </p:sp>
      <p:sp>
        <p:nvSpPr>
          <p:cNvPr id="2" name="Rectángulo 1">
            <a:extLst>
              <a:ext uri="{FF2B5EF4-FFF2-40B4-BE49-F238E27FC236}">
                <a16:creationId xmlns:a16="http://schemas.microsoft.com/office/drawing/2014/main" id="{F3B8DBB3-01DB-460F-B786-89BF9D7A747E}"/>
              </a:ext>
            </a:extLst>
          </p:cNvPr>
          <p:cNvSpPr/>
          <p:nvPr/>
        </p:nvSpPr>
        <p:spPr>
          <a:xfrm>
            <a:off x="119179" y="463699"/>
            <a:ext cx="11799021" cy="6632137"/>
          </a:xfrm>
          <a:prstGeom prst="rect">
            <a:avLst/>
          </a:prstGeom>
        </p:spPr>
        <p:txBody>
          <a:bodyPr wrap="square">
            <a:spAutoFit/>
          </a:bodyPr>
          <a:lstStyle/>
          <a:p>
            <a:pPr>
              <a:lnSpc>
                <a:spcPct val="107000"/>
              </a:lnSpc>
              <a:spcBef>
                <a:spcPts val="200"/>
              </a:spcBef>
              <a:spcAft>
                <a:spcPts val="0"/>
              </a:spcAft>
            </a:pPr>
            <a:r>
              <a:rPr lang="es-ES"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rPr>
              <a:t>Artículo 160°: </a:t>
            </a:r>
            <a:r>
              <a:rPr lang="es-ES" sz="2000" b="1" dirty="0" err="1">
                <a:solidFill>
                  <a:srgbClr val="1F4D78"/>
                </a:solidFill>
                <a:latin typeface="Calibri Light" panose="020F0302020204030204" pitchFamily="34" charset="0"/>
                <a:ea typeface="Times New Roman" panose="02020603050405020304" pitchFamily="18" charset="0"/>
                <a:cs typeface="Times New Roman" panose="02020603050405020304" pitchFamily="18" charset="0"/>
              </a:rPr>
              <a:t>Modiﬁcaciones</a:t>
            </a:r>
            <a:r>
              <a:rPr lang="es-ES"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rPr>
              <a:t> al contrato (RLCE)</a:t>
            </a:r>
            <a:endParaRPr lang="es-PE" sz="2000" b="1" dirty="0">
              <a:solidFill>
                <a:srgbClr val="1F4D78"/>
              </a:solidFill>
              <a:latin typeface="Calibri Light" panose="020F0302020204030204" pitchFamily="34" charset="0"/>
              <a:ea typeface="Times New Roman" panose="02020603050405020304" pitchFamily="18"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0"/>
              </a:spcAft>
            </a:pP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160.1. Las </a:t>
            </a:r>
            <a:r>
              <a:rPr lang="es-ES" dirty="0" err="1">
                <a:latin typeface="Calibri" panose="020F0502020204030204" pitchFamily="34" charset="0"/>
                <a:ea typeface="Calibri" panose="020F0502020204030204" pitchFamily="34" charset="0"/>
                <a:cs typeface="Times New Roman" panose="02020603050405020304" pitchFamily="18" charset="0"/>
              </a:rPr>
              <a:t>modiﬁcaciones</a:t>
            </a:r>
            <a:r>
              <a:rPr lang="es-ES" dirty="0">
                <a:latin typeface="Calibri" panose="020F0502020204030204" pitchFamily="34" charset="0"/>
                <a:ea typeface="Calibri" panose="020F0502020204030204" pitchFamily="34" charset="0"/>
                <a:cs typeface="Times New Roman" panose="02020603050405020304" pitchFamily="18" charset="0"/>
              </a:rPr>
              <a:t> previstas en numeral 34.10 del artículo 34 de la Ley, cumplen con los siguientes requisitos y formalidades:</a:t>
            </a:r>
            <a:endParaRPr lang="es-PE"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pPr>
            <a:r>
              <a:rPr lang="es-ES" dirty="0">
                <a:latin typeface="Calibri" panose="020F0502020204030204" pitchFamily="34" charset="0"/>
                <a:ea typeface="Calibri" panose="020F0502020204030204" pitchFamily="34" charset="0"/>
                <a:cs typeface="Times New Roman" panose="02020603050405020304" pitchFamily="18" charset="0"/>
              </a:rPr>
              <a:t> a) Informe técnico legal que sustente: i) la necesidad de la </a:t>
            </a:r>
            <a:r>
              <a:rPr lang="es-ES" dirty="0" err="1">
                <a:latin typeface="Calibri" panose="020F0502020204030204" pitchFamily="34" charset="0"/>
                <a:ea typeface="Calibri" panose="020F0502020204030204" pitchFamily="34" charset="0"/>
                <a:cs typeface="Times New Roman" panose="02020603050405020304" pitchFamily="18" charset="0"/>
              </a:rPr>
              <a:t>modiﬁcación</a:t>
            </a:r>
            <a:r>
              <a:rPr lang="es-ES" dirty="0">
                <a:latin typeface="Calibri" panose="020F0502020204030204" pitchFamily="34" charset="0"/>
                <a:ea typeface="Calibri" panose="020F0502020204030204" pitchFamily="34" charset="0"/>
                <a:cs typeface="Times New Roman" panose="02020603050405020304" pitchFamily="18" charset="0"/>
              </a:rPr>
              <a:t> a </a:t>
            </a:r>
            <a:r>
              <a:rPr lang="es-ES" dirty="0" err="1">
                <a:latin typeface="Calibri" panose="020F0502020204030204" pitchFamily="34" charset="0"/>
                <a:ea typeface="Calibri" panose="020F0502020204030204" pitchFamily="34" charset="0"/>
                <a:cs typeface="Times New Roman" panose="02020603050405020304" pitchFamily="18" charset="0"/>
              </a:rPr>
              <a:t>ﬁn</a:t>
            </a:r>
            <a:r>
              <a:rPr lang="es-ES" dirty="0">
                <a:latin typeface="Calibri" panose="020F0502020204030204" pitchFamily="34" charset="0"/>
                <a:ea typeface="Calibri" panose="020F0502020204030204" pitchFamily="34" charset="0"/>
                <a:cs typeface="Times New Roman" panose="02020603050405020304" pitchFamily="18" charset="0"/>
              </a:rPr>
              <a:t> de cumplir con la </a:t>
            </a:r>
            <a:r>
              <a:rPr lang="es-ES" dirty="0" err="1">
                <a:latin typeface="Calibri" panose="020F0502020204030204" pitchFamily="34" charset="0"/>
                <a:ea typeface="Calibri" panose="020F0502020204030204" pitchFamily="34" charset="0"/>
                <a:cs typeface="Times New Roman" panose="02020603050405020304" pitchFamily="18" charset="0"/>
              </a:rPr>
              <a:t>ﬁnalidad</a:t>
            </a:r>
            <a:r>
              <a:rPr lang="es-ES" dirty="0">
                <a:latin typeface="Calibri" panose="020F0502020204030204" pitchFamily="34" charset="0"/>
                <a:ea typeface="Calibri" panose="020F0502020204030204" pitchFamily="34" charset="0"/>
                <a:cs typeface="Times New Roman" panose="02020603050405020304" pitchFamily="18" charset="0"/>
              </a:rPr>
              <a:t> del contrato de manera oportuna y </a:t>
            </a:r>
            <a:r>
              <a:rPr lang="es-ES" dirty="0" err="1">
                <a:latin typeface="Calibri" panose="020F0502020204030204" pitchFamily="34" charset="0"/>
                <a:ea typeface="Calibri" panose="020F0502020204030204" pitchFamily="34" charset="0"/>
                <a:cs typeface="Times New Roman" panose="02020603050405020304" pitchFamily="18" charset="0"/>
              </a:rPr>
              <a:t>eﬁciente</a:t>
            </a:r>
            <a:r>
              <a:rPr lang="es-ES" dirty="0">
                <a:latin typeface="Calibri" panose="020F0502020204030204" pitchFamily="34" charset="0"/>
                <a:ea typeface="Calibri" panose="020F0502020204030204" pitchFamily="34" charset="0"/>
                <a:cs typeface="Times New Roman" panose="02020603050405020304" pitchFamily="18" charset="0"/>
              </a:rPr>
              <a:t>, </a:t>
            </a:r>
            <a:r>
              <a:rPr lang="es-ES" dirty="0" err="1">
                <a:latin typeface="Calibri" panose="020F0502020204030204" pitchFamily="34" charset="0"/>
                <a:ea typeface="Calibri" panose="020F0502020204030204" pitchFamily="34" charset="0"/>
                <a:cs typeface="Times New Roman" panose="02020603050405020304" pitchFamily="18" charset="0"/>
              </a:rPr>
              <a:t>ii</a:t>
            </a:r>
            <a:r>
              <a:rPr lang="es-ES" dirty="0">
                <a:latin typeface="Calibri" panose="020F0502020204030204" pitchFamily="34" charset="0"/>
                <a:ea typeface="Calibri" panose="020F0502020204030204" pitchFamily="34" charset="0"/>
                <a:cs typeface="Times New Roman" panose="02020603050405020304" pitchFamily="18" charset="0"/>
              </a:rPr>
              <a:t>) que no se cambian los elementos esenciales del objeto de la contratación y </a:t>
            </a:r>
            <a:r>
              <a:rPr lang="es-ES" dirty="0" err="1">
                <a:latin typeface="Calibri" panose="020F0502020204030204" pitchFamily="34" charset="0"/>
                <a:ea typeface="Calibri" panose="020F0502020204030204" pitchFamily="34" charset="0"/>
                <a:cs typeface="Times New Roman" panose="02020603050405020304" pitchFamily="18" charset="0"/>
              </a:rPr>
              <a:t>iii</a:t>
            </a:r>
            <a:r>
              <a:rPr lang="es-ES" dirty="0">
                <a:latin typeface="Calibri" panose="020F0502020204030204" pitchFamily="34" charset="0"/>
                <a:ea typeface="Calibri" panose="020F0502020204030204" pitchFamily="34" charset="0"/>
                <a:cs typeface="Times New Roman" panose="02020603050405020304" pitchFamily="18" charset="0"/>
              </a:rPr>
              <a:t>) que sustente que la </a:t>
            </a:r>
            <a:r>
              <a:rPr lang="es-ES" dirty="0" err="1">
                <a:latin typeface="Calibri" panose="020F0502020204030204" pitchFamily="34" charset="0"/>
                <a:ea typeface="Calibri" panose="020F0502020204030204" pitchFamily="34" charset="0"/>
                <a:cs typeface="Times New Roman" panose="02020603050405020304" pitchFamily="18" charset="0"/>
              </a:rPr>
              <a:t>modiﬁcación</a:t>
            </a:r>
            <a:r>
              <a:rPr lang="es-ES" dirty="0">
                <a:latin typeface="Calibri" panose="020F0502020204030204" pitchFamily="34" charset="0"/>
                <a:ea typeface="Calibri" panose="020F0502020204030204" pitchFamily="34" charset="0"/>
                <a:cs typeface="Times New Roman" panose="02020603050405020304" pitchFamily="18" charset="0"/>
              </a:rPr>
              <a:t> deriva de hechos sobrevinientes a la presentación de ofertas que no son imputables a las partes.</a:t>
            </a:r>
            <a:endParaRPr lang="es-PE"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pPr>
            <a:r>
              <a:rPr lang="es-ES" dirty="0">
                <a:latin typeface="Calibri" panose="020F0502020204030204" pitchFamily="34" charset="0"/>
                <a:ea typeface="Calibri" panose="020F0502020204030204" pitchFamily="34" charset="0"/>
                <a:cs typeface="Times New Roman" panose="02020603050405020304" pitchFamily="18" charset="0"/>
              </a:rPr>
              <a:t>b) En el caso de contratos sujetos a supervisión de terceros, corresponde contar con la opinión favorable del supervisor.</a:t>
            </a:r>
            <a:endParaRPr lang="es-PE"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pPr>
            <a:r>
              <a:rPr lang="es-ES" dirty="0">
                <a:latin typeface="Calibri" panose="020F0502020204030204" pitchFamily="34" charset="0"/>
                <a:ea typeface="Calibri" panose="020F0502020204030204" pitchFamily="34" charset="0"/>
                <a:cs typeface="Times New Roman" panose="02020603050405020304" pitchFamily="18" charset="0"/>
              </a:rPr>
              <a:t>c) La suscripción de la adenda y su registro en el SEACE, conforme a lo establecido por el OSCE.</a:t>
            </a: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160.2. Cuando la </a:t>
            </a:r>
            <a:r>
              <a:rPr lang="es-ES" dirty="0" err="1">
                <a:latin typeface="Calibri" panose="020F0502020204030204" pitchFamily="34" charset="0"/>
                <a:ea typeface="Calibri" panose="020F0502020204030204" pitchFamily="34" charset="0"/>
                <a:cs typeface="Times New Roman" panose="02020603050405020304" pitchFamily="18" charset="0"/>
              </a:rPr>
              <a:t>modiﬁcación</a:t>
            </a:r>
            <a:r>
              <a:rPr lang="es-ES" dirty="0">
                <a:latin typeface="Calibri" panose="020F0502020204030204" pitchFamily="34" charset="0"/>
                <a:ea typeface="Calibri" panose="020F0502020204030204" pitchFamily="34" charset="0"/>
                <a:cs typeface="Times New Roman" panose="02020603050405020304" pitchFamily="18" charset="0"/>
              </a:rPr>
              <a:t> implique el incremento del precio, adicionalmente a los documentos señalados en los literales precedentes, corresponde contar con lo siguiente:</a:t>
            </a:r>
            <a:endParaRPr lang="es-PE"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pPr>
            <a:r>
              <a:rPr lang="es-ES" dirty="0">
                <a:latin typeface="Calibri" panose="020F0502020204030204" pitchFamily="34" charset="0"/>
                <a:ea typeface="Calibri" panose="020F0502020204030204" pitchFamily="34" charset="0"/>
                <a:cs typeface="Times New Roman" panose="02020603050405020304" pitchFamily="18" charset="0"/>
              </a:rPr>
              <a:t> a) </a:t>
            </a:r>
            <a:r>
              <a:rPr lang="es-ES" dirty="0" err="1">
                <a:latin typeface="Calibri" panose="020F0502020204030204" pitchFamily="34" charset="0"/>
                <a:ea typeface="Calibri" panose="020F0502020204030204" pitchFamily="34" charset="0"/>
                <a:cs typeface="Times New Roman" panose="02020603050405020304" pitchFamily="18" charset="0"/>
              </a:rPr>
              <a:t>Certiﬁcación</a:t>
            </a:r>
            <a:r>
              <a:rPr lang="es-ES" dirty="0">
                <a:latin typeface="Calibri" panose="020F0502020204030204" pitchFamily="34" charset="0"/>
                <a:ea typeface="Calibri" panose="020F0502020204030204" pitchFamily="34" charset="0"/>
                <a:cs typeface="Times New Roman" panose="02020603050405020304" pitchFamily="18" charset="0"/>
              </a:rPr>
              <a:t> presupuestal; y</a:t>
            </a:r>
            <a:endParaRPr lang="es-PE" dirty="0">
              <a:latin typeface="Calibri" panose="020F0502020204030204" pitchFamily="34" charset="0"/>
              <a:ea typeface="Calibri" panose="020F0502020204030204" pitchFamily="34" charset="0"/>
              <a:cs typeface="Times New Roman" panose="02020603050405020304" pitchFamily="18" charset="0"/>
            </a:endParaRPr>
          </a:p>
          <a:p>
            <a:pPr lvl="1" algn="just">
              <a:lnSpc>
                <a:spcPct val="107000"/>
              </a:lnSpc>
            </a:pPr>
            <a:r>
              <a:rPr lang="es-ES" dirty="0">
                <a:latin typeface="Calibri" panose="020F0502020204030204" pitchFamily="34" charset="0"/>
                <a:ea typeface="Calibri" panose="020F0502020204030204" pitchFamily="34" charset="0"/>
                <a:cs typeface="Times New Roman" panose="02020603050405020304" pitchFamily="18" charset="0"/>
              </a:rPr>
              <a:t>b) La aprobación por resolución del Titular de la Entidad.</a:t>
            </a: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160.3. Adicionalmente a los supuestos de </a:t>
            </a:r>
            <a:r>
              <a:rPr lang="es-ES" dirty="0" err="1">
                <a:latin typeface="Calibri" panose="020F0502020204030204" pitchFamily="34" charset="0"/>
                <a:ea typeface="Calibri" panose="020F0502020204030204" pitchFamily="34" charset="0"/>
                <a:cs typeface="Times New Roman" panose="02020603050405020304" pitchFamily="18" charset="0"/>
              </a:rPr>
              <a:t>modiﬁcación</a:t>
            </a:r>
            <a:r>
              <a:rPr lang="es-ES" dirty="0">
                <a:latin typeface="Calibri" panose="020F0502020204030204" pitchFamily="34" charset="0"/>
                <a:ea typeface="Calibri" panose="020F0502020204030204" pitchFamily="34" charset="0"/>
                <a:cs typeface="Times New Roman" panose="02020603050405020304" pitchFamily="18" charset="0"/>
              </a:rPr>
              <a:t> del contrato establecidos en el artículo 34 de la Ley, este puede ser </a:t>
            </a:r>
            <a:r>
              <a:rPr lang="es-ES" dirty="0" err="1">
                <a:latin typeface="Calibri" panose="020F0502020204030204" pitchFamily="34" charset="0"/>
                <a:ea typeface="Calibri" panose="020F0502020204030204" pitchFamily="34" charset="0"/>
                <a:cs typeface="Times New Roman" panose="02020603050405020304" pitchFamily="18" charset="0"/>
              </a:rPr>
              <a:t>modiﬁcado</a:t>
            </a:r>
            <a:r>
              <a:rPr lang="es-ES" dirty="0">
                <a:latin typeface="Calibri" panose="020F0502020204030204" pitchFamily="34" charset="0"/>
                <a:ea typeface="Calibri" panose="020F0502020204030204" pitchFamily="34" charset="0"/>
                <a:cs typeface="Times New Roman" panose="02020603050405020304" pitchFamily="18" charset="0"/>
              </a:rPr>
              <a:t> cuando el contratista ofrezca bienes y/o servicios con iguales o mejores características técnicas, siempre que tales bienes y/o servicios satisfagan la necesidad de la Entidad. Tales </a:t>
            </a:r>
            <a:r>
              <a:rPr lang="es-ES" dirty="0" err="1">
                <a:latin typeface="Calibri" panose="020F0502020204030204" pitchFamily="34" charset="0"/>
                <a:ea typeface="Calibri" panose="020F0502020204030204" pitchFamily="34" charset="0"/>
                <a:cs typeface="Times New Roman" panose="02020603050405020304" pitchFamily="18" charset="0"/>
              </a:rPr>
              <a:t>modiﬁcaciones</a:t>
            </a:r>
            <a:r>
              <a:rPr lang="es-ES" dirty="0">
                <a:latin typeface="Calibri" panose="020F0502020204030204" pitchFamily="34" charset="0"/>
                <a:ea typeface="Calibri" panose="020F0502020204030204" pitchFamily="34" charset="0"/>
                <a:cs typeface="Times New Roman" panose="02020603050405020304" pitchFamily="18" charset="0"/>
              </a:rPr>
              <a:t> no varían las condiciones que motivaron la selección del contratista.</a:t>
            </a:r>
            <a:endParaRPr lang="es-PE"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es-ES" dirty="0">
                <a:latin typeface="Calibri" panose="020F0502020204030204" pitchFamily="34" charset="0"/>
                <a:ea typeface="Calibri" panose="020F0502020204030204" pitchFamily="34" charset="0"/>
                <a:cs typeface="Times New Roman" panose="02020603050405020304" pitchFamily="18" charset="0"/>
              </a:rPr>
              <a:t> </a:t>
            </a:r>
            <a:endParaRPr lang="es-P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2328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2CC437AD-943E-407D-B4F0-F03095B5D42A}"/>
              </a:ext>
            </a:extLst>
          </p:cNvPr>
          <p:cNvSpPr/>
          <p:nvPr/>
        </p:nvSpPr>
        <p:spPr>
          <a:xfrm>
            <a:off x="419431" y="485029"/>
            <a:ext cx="5194190"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CB3A7283-A3C3-4B08-9751-1ED688E2085D}"/>
              </a:ext>
            </a:extLst>
          </p:cNvPr>
          <p:cNvSpPr txBox="1"/>
          <p:nvPr/>
        </p:nvSpPr>
        <p:spPr>
          <a:xfrm>
            <a:off x="419431" y="615330"/>
            <a:ext cx="6097554" cy="646331"/>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Los protocolos sectoriales y su impacto en los </a:t>
            </a:r>
          </a:p>
          <a:p>
            <a:r>
              <a:rPr lang="es-PE" sz="1800" dirty="0">
                <a:solidFill>
                  <a:schemeClr val="bg1"/>
                </a:solidFill>
              </a:rPr>
              <a:t>      contratos</a:t>
            </a:r>
            <a:endParaRPr lang="es-PE" dirty="0"/>
          </a:p>
        </p:txBody>
      </p:sp>
      <p:sp>
        <p:nvSpPr>
          <p:cNvPr id="5" name="Rectángulo 4">
            <a:extLst>
              <a:ext uri="{FF2B5EF4-FFF2-40B4-BE49-F238E27FC236}">
                <a16:creationId xmlns:a16="http://schemas.microsoft.com/office/drawing/2014/main" id="{77F41749-6FAC-471D-BFE8-8C70E2B9976F}"/>
              </a:ext>
            </a:extLst>
          </p:cNvPr>
          <p:cNvSpPr/>
          <p:nvPr/>
        </p:nvSpPr>
        <p:spPr>
          <a:xfrm>
            <a:off x="3014088" y="1724016"/>
            <a:ext cx="7783447" cy="1384995"/>
          </a:xfrm>
          <a:prstGeom prst="rect">
            <a:avLst/>
          </a:prstGeom>
          <a:ln>
            <a:solidFill>
              <a:schemeClr val="accent1"/>
            </a:solidFill>
          </a:ln>
        </p:spPr>
        <p:txBody>
          <a:bodyPr wrap="square">
            <a:spAutoFit/>
          </a:bodyPr>
          <a:lstStyle/>
          <a:p>
            <a:r>
              <a:rPr lang="es-MX" sz="2800" dirty="0">
                <a:solidFill>
                  <a:srgbClr val="333333"/>
                </a:solidFill>
                <a:latin typeface="Roboto"/>
              </a:rPr>
              <a:t>El contrato puede tener las siguientes modificaciones de acuerdo a la naturaleza del impacto:</a:t>
            </a:r>
            <a:endParaRPr lang="es-PE" sz="2800" dirty="0"/>
          </a:p>
        </p:txBody>
      </p:sp>
      <p:sp>
        <p:nvSpPr>
          <p:cNvPr id="8" name="Rectángulo 7">
            <a:extLst>
              <a:ext uri="{FF2B5EF4-FFF2-40B4-BE49-F238E27FC236}">
                <a16:creationId xmlns:a16="http://schemas.microsoft.com/office/drawing/2014/main" id="{578C5154-D785-4D57-B4F2-F346FD776538}"/>
              </a:ext>
            </a:extLst>
          </p:cNvPr>
          <p:cNvSpPr/>
          <p:nvPr/>
        </p:nvSpPr>
        <p:spPr>
          <a:xfrm>
            <a:off x="255127" y="3647731"/>
            <a:ext cx="4971966" cy="120032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La suspensión del plazo de ejecución contractual, hasta la culminación de dicho evento, sin que ello suponga el reconocimiento de mayores gastos generales y/o costos directos</a:t>
            </a:r>
            <a:endParaRPr lang="es-PE" dirty="0"/>
          </a:p>
        </p:txBody>
      </p:sp>
      <p:sp>
        <p:nvSpPr>
          <p:cNvPr id="9" name="Rectángulo 8">
            <a:extLst>
              <a:ext uri="{FF2B5EF4-FFF2-40B4-BE49-F238E27FC236}">
                <a16:creationId xmlns:a16="http://schemas.microsoft.com/office/drawing/2014/main" id="{B7132CE4-1782-42AF-BBDC-C0FAE7D3B6BD}"/>
              </a:ext>
            </a:extLst>
          </p:cNvPr>
          <p:cNvSpPr/>
          <p:nvPr/>
        </p:nvSpPr>
        <p:spPr>
          <a:xfrm>
            <a:off x="2046528" y="4850590"/>
            <a:ext cx="2966152" cy="584775"/>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s-ES" i="1" dirty="0">
                <a:solidFill>
                  <a:schemeClr val="tx1"/>
                </a:solidFill>
                <a:latin typeface="Calibri" panose="020F0502020204030204" pitchFamily="34" charset="0"/>
                <a:ea typeface="Calibri" panose="020F0502020204030204" pitchFamily="34" charset="0"/>
                <a:cs typeface="Times New Roman" panose="02020603050405020304" pitchFamily="18" charset="0"/>
              </a:rPr>
              <a:t>142.7 del Art. 142 del RLCE*</a:t>
            </a:r>
          </a:p>
          <a:p>
            <a:r>
              <a:rPr lang="es-ES" sz="14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(Decreto Supremo </a:t>
            </a:r>
            <a:r>
              <a:rPr lang="es-ES" sz="1400" i="1"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N°</a:t>
            </a:r>
            <a:r>
              <a:rPr lang="es-ES" sz="14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 377-2019-EF)</a:t>
            </a:r>
            <a:endParaRPr lang="es-PE" sz="1400" i="1" dirty="0">
              <a:solidFill>
                <a:schemeClr val="tx1"/>
              </a:solidFill>
            </a:endParaRPr>
          </a:p>
        </p:txBody>
      </p:sp>
      <p:sp>
        <p:nvSpPr>
          <p:cNvPr id="10" name="Rectángulo 9">
            <a:extLst>
              <a:ext uri="{FF2B5EF4-FFF2-40B4-BE49-F238E27FC236}">
                <a16:creationId xmlns:a16="http://schemas.microsoft.com/office/drawing/2014/main" id="{188FECFE-169C-43F1-9C96-3C0C6AA3549A}"/>
              </a:ext>
            </a:extLst>
          </p:cNvPr>
          <p:cNvSpPr/>
          <p:nvPr/>
        </p:nvSpPr>
        <p:spPr>
          <a:xfrm>
            <a:off x="5859476" y="3565843"/>
            <a:ext cx="5809360"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Adicionales producto de incrementos de puestos de trabajo.</a:t>
            </a:r>
            <a:endParaRPr lang="es-PE" dirty="0"/>
          </a:p>
        </p:txBody>
      </p:sp>
      <p:sp>
        <p:nvSpPr>
          <p:cNvPr id="11" name="Rectángulo 10">
            <a:extLst>
              <a:ext uri="{FF2B5EF4-FFF2-40B4-BE49-F238E27FC236}">
                <a16:creationId xmlns:a16="http://schemas.microsoft.com/office/drawing/2014/main" id="{E8B5D061-F37C-4CF3-97D9-8B558C2C76BE}"/>
              </a:ext>
            </a:extLst>
          </p:cNvPr>
          <p:cNvSpPr/>
          <p:nvPr/>
        </p:nvSpPr>
        <p:spPr>
          <a:xfrm>
            <a:off x="5859476" y="4094483"/>
            <a:ext cx="5809360"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Reducciones debido a la disminución de puestos de trabajo.</a:t>
            </a:r>
            <a:endParaRPr lang="es-PE" dirty="0"/>
          </a:p>
        </p:txBody>
      </p:sp>
      <p:sp>
        <p:nvSpPr>
          <p:cNvPr id="12" name="Rectángulo 11">
            <a:extLst>
              <a:ext uri="{FF2B5EF4-FFF2-40B4-BE49-F238E27FC236}">
                <a16:creationId xmlns:a16="http://schemas.microsoft.com/office/drawing/2014/main" id="{08694CEF-7016-479F-8868-C8184D5AB68A}"/>
              </a:ext>
            </a:extLst>
          </p:cNvPr>
          <p:cNvSpPr/>
          <p:nvPr/>
        </p:nvSpPr>
        <p:spPr>
          <a:xfrm>
            <a:off x="5859476" y="4619684"/>
            <a:ext cx="5809360" cy="64633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Resoluciones parciales por eliminación significativa del objeto de contratación. </a:t>
            </a:r>
            <a:endParaRPr lang="es-PE" dirty="0"/>
          </a:p>
        </p:txBody>
      </p:sp>
      <p:sp>
        <p:nvSpPr>
          <p:cNvPr id="13" name="Rectángulo 12">
            <a:extLst>
              <a:ext uri="{FF2B5EF4-FFF2-40B4-BE49-F238E27FC236}">
                <a16:creationId xmlns:a16="http://schemas.microsoft.com/office/drawing/2014/main" id="{797DABBA-8EEE-4002-B845-72686B3FCD76}"/>
              </a:ext>
            </a:extLst>
          </p:cNvPr>
          <p:cNvSpPr/>
          <p:nvPr/>
        </p:nvSpPr>
        <p:spPr>
          <a:xfrm>
            <a:off x="5859476" y="5322436"/>
            <a:ext cx="5809360"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Resolución del Contrato. </a:t>
            </a:r>
            <a:endParaRPr lang="es-PE" dirty="0"/>
          </a:p>
        </p:txBody>
      </p:sp>
      <p:sp>
        <p:nvSpPr>
          <p:cNvPr id="14" name="Rectángulo 13">
            <a:extLst>
              <a:ext uri="{FF2B5EF4-FFF2-40B4-BE49-F238E27FC236}">
                <a16:creationId xmlns:a16="http://schemas.microsoft.com/office/drawing/2014/main" id="{3E42BDA3-F64B-495B-B2C1-A743194F42C9}"/>
              </a:ext>
            </a:extLst>
          </p:cNvPr>
          <p:cNvSpPr/>
          <p:nvPr/>
        </p:nvSpPr>
        <p:spPr>
          <a:xfrm>
            <a:off x="255127" y="5434010"/>
            <a:ext cx="4971966"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Otras modificaciones no convencionales.</a:t>
            </a:r>
            <a:endParaRPr lang="es-PE" dirty="0"/>
          </a:p>
        </p:txBody>
      </p:sp>
    </p:spTree>
    <p:extLst>
      <p:ext uri="{BB962C8B-B14F-4D97-AF65-F5344CB8AC3E}">
        <p14:creationId xmlns:p14="http://schemas.microsoft.com/office/powerpoint/2010/main" val="1473267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9A45B55-F847-4B0F-A1C8-BD01ED4E84BF}"/>
              </a:ext>
            </a:extLst>
          </p:cNvPr>
          <p:cNvSpPr/>
          <p:nvPr/>
        </p:nvSpPr>
        <p:spPr>
          <a:xfrm>
            <a:off x="419735" y="485140"/>
            <a:ext cx="5194300" cy="826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20B95F10-F132-4755-B0AB-801D9B85BA9A}"/>
              </a:ext>
            </a:extLst>
          </p:cNvPr>
          <p:cNvSpPr txBox="1"/>
          <p:nvPr/>
        </p:nvSpPr>
        <p:spPr>
          <a:xfrm>
            <a:off x="419735" y="633730"/>
            <a:ext cx="6097905" cy="615315"/>
          </a:xfrm>
          <a:prstGeom prst="rect">
            <a:avLst/>
          </a:prstGeom>
          <a:noFill/>
        </p:spPr>
        <p:txBody>
          <a:bodyPr vert="horz" wrap="square" lIns="91440" tIns="45720" rIns="91440" bIns="45720" numCol="1" anchor="t">
            <a:spAutoFit/>
          </a:bodyPr>
          <a:lstStyle/>
          <a:p>
            <a:pPr marL="285750" indent="-285750" algn="l" defTabSz="914400" eaLnBrk="1" latinLnBrk="0" hangingPunct="1">
              <a:lnSpc>
                <a:spcPct val="100000"/>
              </a:lnSpc>
              <a:spcBef>
                <a:spcPts val="0"/>
              </a:spcBef>
              <a:spcAft>
                <a:spcPts val="0"/>
              </a:spcAft>
              <a:buFont typeface="Arial"/>
              <a:buChar char="•"/>
            </a:pPr>
            <a:r>
              <a:rPr lang="en-US" altLang="ko-KR" sz="1700">
                <a:solidFill>
                  <a:schemeClr val="bg1"/>
                </a:solidFill>
                <a:latin typeface="NanumGothic" charset="0"/>
                <a:ea typeface="Calibri" charset="0"/>
              </a:rPr>
              <a:t>Las reducciones y adicionales en el marco de la </a:t>
            </a:r>
            <a:endParaRPr lang="ko-KR" altLang="en-US" sz="1700">
              <a:solidFill>
                <a:schemeClr val="bg1"/>
              </a:solidFill>
              <a:latin typeface="NanumGothic" charset="0"/>
              <a:ea typeface="Calibri" charset="0"/>
            </a:endParaRPr>
          </a:p>
          <a:p>
            <a:pPr marL="0" indent="0" algn="l" defTabSz="914400" eaLnBrk="1" latinLnBrk="0" hangingPunct="1">
              <a:lnSpc>
                <a:spcPct val="100000"/>
              </a:lnSpc>
              <a:spcBef>
                <a:spcPts val="0"/>
              </a:spcBef>
              <a:spcAft>
                <a:spcPts val="0"/>
              </a:spcAft>
              <a:buFontTx/>
              <a:buNone/>
            </a:pPr>
            <a:r>
              <a:rPr lang="en-US" altLang="ko-KR" sz="1700">
                <a:solidFill>
                  <a:schemeClr val="bg1"/>
                </a:solidFill>
                <a:latin typeface="NanumGothic" charset="0"/>
                <a:ea typeface="Calibri" charset="0"/>
              </a:rPr>
              <a:t>     emergencia sanitaria</a:t>
            </a:r>
            <a:endParaRPr lang="ko-KR" altLang="en-US" sz="1700">
              <a:solidFill>
                <a:schemeClr val="bg1"/>
              </a:solidFill>
              <a:latin typeface="NanumGothic" charset="0"/>
              <a:ea typeface="Calibri" charset="0"/>
            </a:endParaRPr>
          </a:p>
        </p:txBody>
      </p:sp>
      <p:sp>
        <p:nvSpPr>
          <p:cNvPr id="8" name="Rectángulo 7">
            <a:extLst>
              <a:ext uri="{FF2B5EF4-FFF2-40B4-BE49-F238E27FC236}">
                <a16:creationId xmlns:a16="http://schemas.microsoft.com/office/drawing/2014/main" id="{081A438D-F66C-4325-B323-FB1A1C47DDA9}"/>
              </a:ext>
            </a:extLst>
          </p:cNvPr>
          <p:cNvSpPr/>
          <p:nvPr/>
        </p:nvSpPr>
        <p:spPr>
          <a:xfrm>
            <a:off x="286640" y="1975458"/>
            <a:ext cx="5327395"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Adicionales en el marco del contrato.</a:t>
            </a:r>
            <a:endParaRPr lang="es-PE" dirty="0"/>
          </a:p>
        </p:txBody>
      </p:sp>
      <p:sp>
        <p:nvSpPr>
          <p:cNvPr id="9" name="Rectángulo 8">
            <a:extLst>
              <a:ext uri="{FF2B5EF4-FFF2-40B4-BE49-F238E27FC236}">
                <a16:creationId xmlns:a16="http://schemas.microsoft.com/office/drawing/2014/main" id="{C22F8C01-0EE8-4B5D-BE6B-912FC0911808}"/>
              </a:ext>
            </a:extLst>
          </p:cNvPr>
          <p:cNvSpPr/>
          <p:nvPr/>
        </p:nvSpPr>
        <p:spPr>
          <a:xfrm>
            <a:off x="6108955" y="1960830"/>
            <a:ext cx="5809360"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ES" dirty="0">
                <a:latin typeface="Calibri" panose="020F0502020204030204" pitchFamily="34" charset="0"/>
                <a:ea typeface="Calibri" panose="020F0502020204030204" pitchFamily="34" charset="0"/>
                <a:cs typeface="Times New Roman" panose="02020603050405020304" pitchFamily="18" charset="0"/>
              </a:rPr>
              <a:t>Reducción de prestaciones del contrato.</a:t>
            </a:r>
            <a:endParaRPr lang="es-PE" dirty="0"/>
          </a:p>
        </p:txBody>
      </p:sp>
      <p:sp>
        <p:nvSpPr>
          <p:cNvPr id="3" name="Rectángulo 2">
            <a:extLst>
              <a:ext uri="{FF2B5EF4-FFF2-40B4-BE49-F238E27FC236}">
                <a16:creationId xmlns:a16="http://schemas.microsoft.com/office/drawing/2014/main" id="{0A6C9AC7-EE96-4BD4-A88F-12174A5704BF}"/>
              </a:ext>
            </a:extLst>
          </p:cNvPr>
          <p:cNvSpPr/>
          <p:nvPr/>
        </p:nvSpPr>
        <p:spPr>
          <a:xfrm>
            <a:off x="516277" y="2875002"/>
            <a:ext cx="4833646" cy="1754326"/>
          </a:xfrm>
          <a:prstGeom prst="rect">
            <a:avLst/>
          </a:prstGeom>
        </p:spPr>
        <p:txBody>
          <a:bodyPr wrap="square">
            <a:spAutoFit/>
          </a:bodyPr>
          <a:lstStyle/>
          <a:p>
            <a:pPr marL="285750" indent="-285750">
              <a:buFont typeface="Arial" panose="020B0604020202020204" pitchFamily="34" charset="0"/>
              <a:buChar char="•"/>
            </a:pPr>
            <a:r>
              <a:rPr lang="es-MX" dirty="0"/>
              <a:t>Incremento de prestaciones. </a:t>
            </a:r>
          </a:p>
          <a:p>
            <a:pPr marL="285750" indent="-285750">
              <a:buFont typeface="Arial" panose="020B0604020202020204" pitchFamily="34" charset="0"/>
              <a:buChar char="•"/>
            </a:pPr>
            <a:r>
              <a:rPr lang="es-MX" dirty="0"/>
              <a:t>Menores rendimientos en el tiempo de la contratación.</a:t>
            </a:r>
          </a:p>
          <a:p>
            <a:pPr marL="285750" indent="-285750">
              <a:buFont typeface="Arial" panose="020B0604020202020204" pitchFamily="34" charset="0"/>
              <a:buChar char="•"/>
            </a:pPr>
            <a:r>
              <a:rPr lang="es-MX" dirty="0"/>
              <a:t>Mayores costos del servicio o suministro del bien.</a:t>
            </a:r>
          </a:p>
          <a:p>
            <a:pPr marL="285750" indent="-285750">
              <a:buFont typeface="Arial" panose="020B0604020202020204" pitchFamily="34" charset="0"/>
              <a:buChar char="•"/>
            </a:pPr>
            <a:r>
              <a:rPr lang="es-MX" dirty="0"/>
              <a:t>Modificación de la estructura de costo inicial.</a:t>
            </a:r>
            <a:endParaRPr lang="es-PE" dirty="0"/>
          </a:p>
        </p:txBody>
      </p:sp>
      <p:sp>
        <p:nvSpPr>
          <p:cNvPr id="10" name="Rectángulo 9">
            <a:extLst>
              <a:ext uri="{FF2B5EF4-FFF2-40B4-BE49-F238E27FC236}">
                <a16:creationId xmlns:a16="http://schemas.microsoft.com/office/drawing/2014/main" id="{952F9A75-C87A-4576-92DD-897964E39E0F}"/>
              </a:ext>
            </a:extLst>
          </p:cNvPr>
          <p:cNvSpPr/>
          <p:nvPr/>
        </p:nvSpPr>
        <p:spPr>
          <a:xfrm>
            <a:off x="3607068" y="5159540"/>
            <a:ext cx="5327395" cy="830997"/>
          </a:xfrm>
          <a:prstGeom prst="rect">
            <a:avLst/>
          </a:prstGeom>
          <a:solidFill>
            <a:schemeClr val="bg1">
              <a:alpha val="50000"/>
            </a:schemeClr>
          </a:solidFill>
          <a:ln>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es-ES" sz="2400" dirty="0">
                <a:solidFill>
                  <a:schemeClr val="tx1"/>
                </a:solidFill>
                <a:latin typeface="Calibri" panose="020F0502020204030204" pitchFamily="34" charset="0"/>
                <a:ea typeface="Calibri" panose="020F0502020204030204" pitchFamily="34" charset="0"/>
                <a:cs typeface="Times New Roman" panose="02020603050405020304" pitchFamily="18" charset="0"/>
              </a:rPr>
              <a:t>Considerar los sistemas de contratación y modalidad de ejecución contractual</a:t>
            </a:r>
            <a:endParaRPr lang="es-PE" sz="2400" dirty="0">
              <a:solidFill>
                <a:schemeClr val="tx1"/>
              </a:solidFill>
            </a:endParaRPr>
          </a:p>
        </p:txBody>
      </p:sp>
      <p:sp>
        <p:nvSpPr>
          <p:cNvPr id="11" name="Rectángulo 10">
            <a:extLst>
              <a:ext uri="{FF2B5EF4-FFF2-40B4-BE49-F238E27FC236}">
                <a16:creationId xmlns:a16="http://schemas.microsoft.com/office/drawing/2014/main" id="{B00FDC6C-80A9-4B2D-B46E-D5BE62025CBE}"/>
              </a:ext>
            </a:extLst>
          </p:cNvPr>
          <p:cNvSpPr/>
          <p:nvPr/>
        </p:nvSpPr>
        <p:spPr>
          <a:xfrm>
            <a:off x="6517640" y="2875001"/>
            <a:ext cx="4833646" cy="1477328"/>
          </a:xfrm>
          <a:prstGeom prst="rect">
            <a:avLst/>
          </a:prstGeom>
        </p:spPr>
        <p:txBody>
          <a:bodyPr wrap="square">
            <a:spAutoFit/>
          </a:bodyPr>
          <a:lstStyle/>
          <a:p>
            <a:pPr marL="285750" indent="-285750">
              <a:buFont typeface="Arial" panose="020B0604020202020204" pitchFamily="34" charset="0"/>
              <a:buChar char="•"/>
            </a:pPr>
            <a:r>
              <a:rPr lang="es-MX" dirty="0"/>
              <a:t>Disminución de puestos de trabajo.</a:t>
            </a:r>
          </a:p>
          <a:p>
            <a:pPr marL="285750" indent="-285750">
              <a:buFont typeface="Arial" panose="020B0604020202020204" pitchFamily="34" charset="0"/>
              <a:buChar char="•"/>
            </a:pPr>
            <a:r>
              <a:rPr lang="es-MX" dirty="0"/>
              <a:t>Disminución de oficinas desconcertadas</a:t>
            </a:r>
          </a:p>
          <a:p>
            <a:pPr marL="285750" indent="-285750">
              <a:buFont typeface="Arial" panose="020B0604020202020204" pitchFamily="34" charset="0"/>
              <a:buChar char="•"/>
            </a:pPr>
            <a:r>
              <a:rPr lang="es-MX" dirty="0"/>
              <a:t>Personal de riesgo.</a:t>
            </a:r>
          </a:p>
          <a:p>
            <a:pPr marL="285750" indent="-285750">
              <a:buFont typeface="Arial" panose="020B0604020202020204" pitchFamily="34" charset="0"/>
              <a:buChar char="•"/>
            </a:pPr>
            <a:r>
              <a:rPr lang="es-MX" dirty="0"/>
              <a:t>Redistribución de horarios de trabajo.</a:t>
            </a:r>
          </a:p>
          <a:p>
            <a:pPr marL="285750" indent="-285750">
              <a:buFont typeface="Arial" panose="020B0604020202020204" pitchFamily="34" charset="0"/>
              <a:buChar char="•"/>
            </a:pPr>
            <a:r>
              <a:rPr lang="es-MX" dirty="0"/>
              <a:t>Disminución del servicio o suministro del bien</a:t>
            </a:r>
            <a:endParaRPr lang="es-PE" dirty="0"/>
          </a:p>
        </p:txBody>
      </p:sp>
    </p:spTree>
    <p:extLst>
      <p:ext uri="{BB962C8B-B14F-4D97-AF65-F5344CB8AC3E}">
        <p14:creationId xmlns:p14="http://schemas.microsoft.com/office/powerpoint/2010/main" val="20982838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1B3B925-96D5-4255-A85E-C38CDB551159}"/>
              </a:ext>
            </a:extLst>
          </p:cNvPr>
          <p:cNvPicPr>
            <a:picLocks noChangeAspect="1"/>
          </p:cNvPicPr>
          <p:nvPr/>
        </p:nvPicPr>
        <p:blipFill rotWithShape="1">
          <a:blip r:embed="rId2">
            <a:clrChange>
              <a:clrFrom>
                <a:srgbClr val="FFFFFF"/>
              </a:clrFrom>
              <a:clrTo>
                <a:srgbClr val="FFFFFF">
                  <a:alpha val="0"/>
                </a:srgbClr>
              </a:clrTo>
            </a:clrChange>
          </a:blip>
          <a:srcRect l="18788" t="16375" r="51717" b="24545"/>
          <a:stretch/>
        </p:blipFill>
        <p:spPr>
          <a:xfrm>
            <a:off x="2272813" y="298929"/>
            <a:ext cx="6222601" cy="6260141"/>
          </a:xfrm>
          <a:prstGeom prst="rect">
            <a:avLst/>
          </a:prstGeom>
        </p:spPr>
      </p:pic>
    </p:spTree>
    <p:extLst>
      <p:ext uri="{BB962C8B-B14F-4D97-AF65-F5344CB8AC3E}">
        <p14:creationId xmlns:p14="http://schemas.microsoft.com/office/powerpoint/2010/main" val="2209497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56CDECD9-817E-475D-833B-760647F02EAE}"/>
              </a:ext>
            </a:extLst>
          </p:cNvPr>
          <p:cNvPicPr>
            <a:picLocks noChangeAspect="1"/>
          </p:cNvPicPr>
          <p:nvPr/>
        </p:nvPicPr>
        <p:blipFill rotWithShape="1">
          <a:blip r:embed="rId2"/>
          <a:srcRect l="49090" t="18530" r="19394" b="14669"/>
          <a:stretch/>
        </p:blipFill>
        <p:spPr>
          <a:xfrm>
            <a:off x="2117490" y="179464"/>
            <a:ext cx="5314667" cy="6336720"/>
          </a:xfrm>
          <a:prstGeom prst="rect">
            <a:avLst/>
          </a:prstGeom>
        </p:spPr>
      </p:pic>
    </p:spTree>
    <p:extLst>
      <p:ext uri="{BB962C8B-B14F-4D97-AF65-F5344CB8AC3E}">
        <p14:creationId xmlns:p14="http://schemas.microsoft.com/office/powerpoint/2010/main" val="34356725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p:cNvSpPr/>
          <p:nvPr/>
        </p:nvSpPr>
        <p:spPr>
          <a:xfrm>
            <a:off x="4695826" y="4052426"/>
            <a:ext cx="3841613" cy="202123"/>
          </a:xfrm>
          <a:prstGeom prst="rect">
            <a:avLst/>
          </a:prstGeom>
          <a:solidFill>
            <a:srgbClr val="FFC000"/>
          </a:solidFill>
          <a:ln w="25400" cap="flat" cmpd="sng" algn="ctr">
            <a:noFill/>
            <a:prstDash val="soli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Calibri"/>
                <a:ea typeface="+mn-ea"/>
                <a:cs typeface="+mn-cs"/>
              </a:rPr>
              <a:t>JULIO</a:t>
            </a:r>
          </a:p>
        </p:txBody>
      </p:sp>
      <p:sp>
        <p:nvSpPr>
          <p:cNvPr id="18" name="Rectángulo 17"/>
          <p:cNvSpPr/>
          <p:nvPr/>
        </p:nvSpPr>
        <p:spPr>
          <a:xfrm>
            <a:off x="2595978" y="2654238"/>
            <a:ext cx="1283175"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24 junio</a:t>
            </a:r>
          </a:p>
        </p:txBody>
      </p:sp>
      <p:grpSp>
        <p:nvGrpSpPr>
          <p:cNvPr id="36" name="Grupo 35"/>
          <p:cNvGrpSpPr/>
          <p:nvPr/>
        </p:nvGrpSpPr>
        <p:grpSpPr>
          <a:xfrm>
            <a:off x="958571" y="910497"/>
            <a:ext cx="1351113" cy="739768"/>
            <a:chOff x="1809124" y="1110301"/>
            <a:chExt cx="1504200" cy="1739987"/>
          </a:xfrm>
        </p:grpSpPr>
        <p:sp>
          <p:nvSpPr>
            <p:cNvPr id="37" name="Rectángulo redondeado 36"/>
            <p:cNvSpPr/>
            <p:nvPr/>
          </p:nvSpPr>
          <p:spPr>
            <a:xfrm>
              <a:off x="1809124" y="1110301"/>
              <a:ext cx="1504200" cy="1739987"/>
            </a:xfrm>
            <a:prstGeom prst="roundRect">
              <a:avLst/>
            </a:prstGeom>
            <a:solidFill>
              <a:schemeClr val="accent6"/>
            </a:solidFill>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entury Gothic" panose="020B0502020202020204"/>
                <a:ea typeface="+mn-ea"/>
                <a:cs typeface="Century Gothic"/>
              </a:endParaRPr>
            </a:p>
          </p:txBody>
        </p:sp>
        <p:sp>
          <p:nvSpPr>
            <p:cNvPr id="38" name="Rectángulo 37"/>
            <p:cNvSpPr/>
            <p:nvPr/>
          </p:nvSpPr>
          <p:spPr>
            <a:xfrm>
              <a:off x="1809124" y="1209368"/>
              <a:ext cx="1490506" cy="1426474"/>
            </a:xfrm>
            <a:prstGeom prst="rect">
              <a:avLst/>
            </a:prstGeom>
          </p:spPr>
          <p:txBody>
            <a:bodyPr wrap="square">
              <a:spAutoFit/>
            </a:bodyPr>
            <a:lstStyle/>
            <a:p>
              <a:pPr marL="0" marR="0" lvl="0" indent="0" algn="ctr" defTabSz="914309" rtl="0" eaLnBrk="1" fontAlgn="base" latinLnBrk="0" hangingPunct="1">
                <a:lnSpc>
                  <a:spcPct val="150000"/>
                </a:lnSpc>
                <a:spcBef>
                  <a:spcPts val="0"/>
                </a:spcBef>
                <a:spcAft>
                  <a:spcPts val="0"/>
                </a:spcAft>
                <a:buClrTx/>
                <a:buSzTx/>
                <a:buFontTx/>
                <a:buNone/>
                <a:tabLst/>
                <a:defRPr/>
              </a:pPr>
              <a:r>
                <a:rPr kumimoji="0" lang="es-PE" sz="1400" b="1" i="0" u="none" strike="noStrike" kern="0" cap="none" spc="0" normalizeH="0" baseline="0" noProof="0" dirty="0">
                  <a:ln>
                    <a:noFill/>
                  </a:ln>
                  <a:solidFill>
                    <a:schemeClr val="bg1"/>
                  </a:solidFill>
                  <a:effectLst/>
                  <a:uLnTx/>
                  <a:uFillTx/>
                  <a:latin typeface="Century Gothic" panose="020B0502020202020204"/>
                  <a:ea typeface="+mn-ea"/>
                  <a:cs typeface="Century Gothic"/>
                </a:rPr>
                <a:t>19 junio</a:t>
              </a:r>
            </a:p>
            <a:p>
              <a:pPr marL="0" marR="0" lvl="0" indent="0" algn="ctr" defTabSz="914309" rtl="0" eaLnBrk="1" fontAlgn="base" latinLnBrk="0" hangingPunct="1">
                <a:lnSpc>
                  <a:spcPct val="90000"/>
                </a:lnSpc>
                <a:spcBef>
                  <a:spcPts val="0"/>
                </a:spcBef>
                <a:spcAft>
                  <a:spcPts val="0"/>
                </a:spcAft>
                <a:buClrTx/>
                <a:buSzTx/>
                <a:buFontTx/>
                <a:buNone/>
                <a:tabLst/>
                <a:defRPr/>
              </a:pPr>
              <a:r>
                <a:rPr kumimoji="0" lang="es-PE" sz="1100" b="1" i="0" u="none" strike="noStrike" kern="0" cap="none" spc="0" normalizeH="0" baseline="0" noProof="0" dirty="0">
                  <a:ln>
                    <a:noFill/>
                  </a:ln>
                  <a:solidFill>
                    <a:prstClr val="black"/>
                  </a:solidFill>
                  <a:effectLst/>
                  <a:uLnTx/>
                  <a:uFillTx/>
                  <a:latin typeface="Century Gothic" panose="020B0502020202020204"/>
                  <a:ea typeface="+mn-ea"/>
                  <a:cs typeface="Century Gothic"/>
                </a:rPr>
                <a:t>Publicación del D. U. N° 070-2020</a:t>
              </a:r>
            </a:p>
          </p:txBody>
        </p:sp>
      </p:grpSp>
      <p:cxnSp>
        <p:nvCxnSpPr>
          <p:cNvPr id="44" name="Conector recto 43"/>
          <p:cNvCxnSpPr>
            <a:cxnSpLocks/>
          </p:cNvCxnSpPr>
          <p:nvPr/>
        </p:nvCxnSpPr>
        <p:spPr>
          <a:xfrm flipV="1">
            <a:off x="1639932" y="1762596"/>
            <a:ext cx="14026" cy="2246587"/>
          </a:xfrm>
          <a:prstGeom prst="line">
            <a:avLst/>
          </a:prstGeom>
          <a:noFill/>
          <a:ln w="28575" cap="flat" cmpd="sng" algn="ctr">
            <a:solidFill>
              <a:srgbClr val="CD2424"/>
            </a:solidFill>
            <a:prstDash val="dash"/>
            <a:tailEnd type="oval"/>
          </a:ln>
          <a:effectLst/>
        </p:spPr>
      </p:cxnSp>
      <p:sp>
        <p:nvSpPr>
          <p:cNvPr id="48" name="CuadroTexto 47"/>
          <p:cNvSpPr txBox="1"/>
          <p:nvPr/>
        </p:nvSpPr>
        <p:spPr>
          <a:xfrm>
            <a:off x="763606" y="4312768"/>
            <a:ext cx="1080000" cy="307777"/>
          </a:xfrm>
          <a:prstGeom prst="rect">
            <a:avLst/>
          </a:prstGeom>
          <a:noFill/>
        </p:spPr>
        <p:txBody>
          <a:bodyPr wrap="square" rtlCol="0">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s-PE" sz="1400" b="1" i="0" u="none" strike="noStrike" kern="1200" cap="none" spc="0" normalizeH="0" baseline="0" noProof="0" dirty="0">
              <a:ln>
                <a:noFill/>
              </a:ln>
              <a:solidFill>
                <a:prstClr val="black"/>
              </a:solidFill>
              <a:effectLst/>
              <a:uLnTx/>
              <a:uFillTx/>
              <a:latin typeface="Century Gothic" panose="020B0502020202020204"/>
              <a:ea typeface="+mn-ea"/>
              <a:cs typeface="Century Gothic"/>
            </a:endParaRPr>
          </a:p>
        </p:txBody>
      </p:sp>
      <p:sp>
        <p:nvSpPr>
          <p:cNvPr id="59" name="Rectángulo 58"/>
          <p:cNvSpPr/>
          <p:nvPr/>
        </p:nvSpPr>
        <p:spPr>
          <a:xfrm>
            <a:off x="1648601" y="4066575"/>
            <a:ext cx="3047225" cy="180672"/>
          </a:xfrm>
          <a:prstGeom prst="rect">
            <a:avLst/>
          </a:prstGeom>
          <a:solidFill>
            <a:srgbClr val="FF0000"/>
          </a:solidFill>
          <a:ln w="25400" cap="flat" cmpd="sng" algn="ctr">
            <a:noFill/>
            <a:prstDash val="soli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Calibri"/>
                <a:ea typeface="+mn-ea"/>
                <a:cs typeface="+mn-cs"/>
              </a:rPr>
              <a:t>JUNIO</a:t>
            </a:r>
            <a:r>
              <a:rPr kumimoji="0" lang="en-US" sz="1400" b="0" i="0" u="none" strike="noStrike" kern="0" cap="none" spc="0" normalizeH="0" baseline="0" noProof="0" dirty="0">
                <a:ln>
                  <a:noFill/>
                </a:ln>
                <a:solidFill>
                  <a:prstClr val="white"/>
                </a:solidFill>
                <a:effectLst/>
                <a:uLnTx/>
                <a:uFillTx/>
                <a:latin typeface="Calibri"/>
                <a:ea typeface="+mn-ea"/>
                <a:cs typeface="+mn-cs"/>
              </a:rPr>
              <a:t> </a:t>
            </a:r>
          </a:p>
        </p:txBody>
      </p:sp>
      <p:sp>
        <p:nvSpPr>
          <p:cNvPr id="67" name="Rectángulo 66"/>
          <p:cNvSpPr/>
          <p:nvPr/>
        </p:nvSpPr>
        <p:spPr>
          <a:xfrm>
            <a:off x="1851588" y="3833124"/>
            <a:ext cx="1197981" cy="258532"/>
          </a:xfrm>
          <a:prstGeom prst="rect">
            <a:avLst/>
          </a:prstGeom>
        </p:spPr>
        <p:txBody>
          <a:bodyPr wrap="square">
            <a:spAutoFit/>
          </a:bodyPr>
          <a:lstStyle/>
          <a:p>
            <a:pPr marL="0" marR="0" lvl="0" indent="0" algn="ctr" defTabSz="914309" rtl="0" eaLnBrk="1" fontAlgn="auto" latinLnBrk="0" hangingPunct="1">
              <a:lnSpc>
                <a:spcPct val="90000"/>
              </a:lnSpc>
              <a:spcBef>
                <a:spcPts val="0"/>
              </a:spcBef>
              <a:spcAft>
                <a:spcPts val="0"/>
              </a:spcAft>
              <a:buClrTx/>
              <a:buSzTx/>
              <a:buFontTx/>
              <a:buNone/>
              <a:tabLst/>
              <a:defRPr/>
            </a:pPr>
            <a:r>
              <a:rPr kumimoji="0" lang="es-PE" sz="1200" b="1" i="0" u="none" strike="noStrike" kern="0" cap="none" spc="0" normalizeH="0" baseline="0" noProof="0" dirty="0">
                <a:ln>
                  <a:noFill/>
                </a:ln>
                <a:solidFill>
                  <a:prstClr val="black"/>
                </a:solidFill>
                <a:effectLst/>
                <a:uLnTx/>
                <a:uFillTx/>
                <a:latin typeface="Century Gothic" panose="020B0502020202020204"/>
                <a:ea typeface="+mn-ea"/>
                <a:cs typeface="Century Gothic"/>
              </a:rPr>
              <a:t>Definir tramos</a:t>
            </a:r>
          </a:p>
        </p:txBody>
      </p:sp>
      <p:sp>
        <p:nvSpPr>
          <p:cNvPr id="74" name="CuadroTexto 73">
            <a:extLst>
              <a:ext uri="{FF2B5EF4-FFF2-40B4-BE49-F238E27FC236}">
                <a16:creationId xmlns:a16="http://schemas.microsoft.com/office/drawing/2014/main" id="{931735A0-5A42-4D17-8D29-FAE2026384FF}"/>
              </a:ext>
            </a:extLst>
          </p:cNvPr>
          <p:cNvSpPr txBox="1"/>
          <p:nvPr/>
        </p:nvSpPr>
        <p:spPr>
          <a:xfrm>
            <a:off x="637523" y="133578"/>
            <a:ext cx="86419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LÍNEA DE TIEMPO </a:t>
            </a:r>
            <a:endParaRPr kumimoji="0" lang="es-ES_tradnl"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77" name="Imagen 76" descr="road-with-broken-line.png">
            <a:extLst>
              <a:ext uri="{FF2B5EF4-FFF2-40B4-BE49-F238E27FC236}">
                <a16:creationId xmlns:a16="http://schemas.microsoft.com/office/drawing/2014/main" id="{EAE3AC3C-4059-4865-B21E-9F7591A283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871" y="113674"/>
            <a:ext cx="403480" cy="540000"/>
          </a:xfrm>
          <a:prstGeom prst="rect">
            <a:avLst/>
          </a:prstGeom>
        </p:spPr>
      </p:pic>
      <p:sp>
        <p:nvSpPr>
          <p:cNvPr id="81" name="CuadroTexto 80">
            <a:extLst>
              <a:ext uri="{FF2B5EF4-FFF2-40B4-BE49-F238E27FC236}">
                <a16:creationId xmlns:a16="http://schemas.microsoft.com/office/drawing/2014/main" id="{4A321342-B5D5-4254-9339-5B9FB99F0B06}"/>
              </a:ext>
            </a:extLst>
          </p:cNvPr>
          <p:cNvSpPr txBox="1"/>
          <p:nvPr/>
        </p:nvSpPr>
        <p:spPr>
          <a:xfrm>
            <a:off x="2531277" y="4253942"/>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s-PE" sz="1200" kern="0" dirty="0">
                <a:solidFill>
                  <a:prstClr val="black"/>
                </a:solidFill>
              </a:rPr>
              <a:t>5</a:t>
            </a:r>
            <a:r>
              <a:rPr kumimoji="0" lang="es-PE" sz="1200" b="1" i="0" u="none" strike="noStrike" kern="0" cap="none" spc="0" normalizeH="0" baseline="0" noProof="0" dirty="0">
                <a:ln>
                  <a:noFill/>
                </a:ln>
                <a:solidFill>
                  <a:prstClr val="black"/>
                </a:solidFill>
                <a:effectLst/>
                <a:uLnTx/>
                <a:uFillTx/>
              </a:rPr>
              <a:t> </a:t>
            </a:r>
            <a:r>
              <a:rPr kumimoji="0" lang="es-PE" sz="1200" b="1" i="0" u="none" strike="noStrike" kern="0" cap="none" spc="0" normalizeH="0" baseline="0" noProof="0" dirty="0" err="1">
                <a:ln>
                  <a:noFill/>
                </a:ln>
                <a:solidFill>
                  <a:prstClr val="black"/>
                </a:solidFill>
                <a:effectLst/>
                <a:uLnTx/>
                <a:uFillTx/>
              </a:rPr>
              <a:t>dh</a:t>
            </a:r>
            <a:endParaRPr kumimoji="0" lang="es-PE" sz="1200" b="1" i="0" u="none" strike="noStrike" kern="0" cap="none" spc="0" normalizeH="0" baseline="0" noProof="0" dirty="0">
              <a:ln>
                <a:noFill/>
              </a:ln>
              <a:solidFill>
                <a:prstClr val="black"/>
              </a:solidFill>
              <a:effectLst/>
              <a:uLnTx/>
              <a:uFillTx/>
            </a:endParaRPr>
          </a:p>
        </p:txBody>
      </p:sp>
      <p:sp>
        <p:nvSpPr>
          <p:cNvPr id="83" name="CuadroTexto 82">
            <a:extLst>
              <a:ext uri="{FF2B5EF4-FFF2-40B4-BE49-F238E27FC236}">
                <a16:creationId xmlns:a16="http://schemas.microsoft.com/office/drawing/2014/main" id="{700F99FA-3246-4A57-93C1-DC6CC02CF83B}"/>
              </a:ext>
            </a:extLst>
          </p:cNvPr>
          <p:cNvSpPr txBox="1"/>
          <p:nvPr/>
        </p:nvSpPr>
        <p:spPr>
          <a:xfrm>
            <a:off x="1980236" y="2616196"/>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s-PE" sz="1200" kern="0" dirty="0">
                <a:solidFill>
                  <a:prstClr val="black"/>
                </a:solidFill>
              </a:rPr>
              <a:t>5</a:t>
            </a:r>
            <a:r>
              <a:rPr kumimoji="0" lang="es-PE" sz="1200" b="1" i="0" u="none" strike="noStrike" kern="0" cap="none" spc="0" normalizeH="0" baseline="0" noProof="0" dirty="0">
                <a:ln>
                  <a:noFill/>
                </a:ln>
                <a:solidFill>
                  <a:prstClr val="black"/>
                </a:solidFill>
                <a:effectLst/>
                <a:uLnTx/>
                <a:uFillTx/>
              </a:rPr>
              <a:t> dc</a:t>
            </a:r>
          </a:p>
        </p:txBody>
      </p:sp>
      <p:cxnSp>
        <p:nvCxnSpPr>
          <p:cNvPr id="85" name="Conector recto 84">
            <a:extLst>
              <a:ext uri="{FF2B5EF4-FFF2-40B4-BE49-F238E27FC236}">
                <a16:creationId xmlns:a16="http://schemas.microsoft.com/office/drawing/2014/main" id="{145BF9B7-AB78-4EFB-B8B1-6B28187E8CF8}"/>
              </a:ext>
            </a:extLst>
          </p:cNvPr>
          <p:cNvCxnSpPr>
            <a:cxnSpLocks/>
          </p:cNvCxnSpPr>
          <p:nvPr/>
        </p:nvCxnSpPr>
        <p:spPr>
          <a:xfrm flipV="1">
            <a:off x="3243301" y="2990233"/>
            <a:ext cx="0" cy="1073691"/>
          </a:xfrm>
          <a:prstGeom prst="line">
            <a:avLst/>
          </a:prstGeom>
          <a:noFill/>
          <a:ln w="28575" cap="flat" cmpd="sng" algn="ctr">
            <a:solidFill>
              <a:srgbClr val="CD2424"/>
            </a:solidFill>
            <a:prstDash val="dash"/>
            <a:tailEnd type="oval"/>
          </a:ln>
          <a:effectLst/>
        </p:spPr>
      </p:cxnSp>
      <p:sp>
        <p:nvSpPr>
          <p:cNvPr id="86" name="CuadroTexto 85">
            <a:extLst>
              <a:ext uri="{FF2B5EF4-FFF2-40B4-BE49-F238E27FC236}">
                <a16:creationId xmlns:a16="http://schemas.microsoft.com/office/drawing/2014/main" id="{2984EB74-1FC5-415F-A117-A1A139ED41EA}"/>
              </a:ext>
            </a:extLst>
          </p:cNvPr>
          <p:cNvSpPr txBox="1"/>
          <p:nvPr/>
        </p:nvSpPr>
        <p:spPr>
          <a:xfrm>
            <a:off x="3382422" y="2651259"/>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s-PE" sz="1200" kern="0" dirty="0">
                <a:solidFill>
                  <a:prstClr val="black"/>
                </a:solidFill>
              </a:rPr>
              <a:t>5</a:t>
            </a:r>
            <a:r>
              <a:rPr kumimoji="0" lang="es-PE" sz="1200" b="1" i="0" u="none" strike="noStrike" kern="0" cap="none" spc="0" normalizeH="0" baseline="0" noProof="0" dirty="0">
                <a:ln>
                  <a:noFill/>
                </a:ln>
                <a:solidFill>
                  <a:prstClr val="black"/>
                </a:solidFill>
                <a:effectLst/>
                <a:uLnTx/>
                <a:uFillTx/>
              </a:rPr>
              <a:t> dc</a:t>
            </a:r>
          </a:p>
        </p:txBody>
      </p:sp>
      <p:sp>
        <p:nvSpPr>
          <p:cNvPr id="87" name="Rectángulo 86">
            <a:extLst>
              <a:ext uri="{FF2B5EF4-FFF2-40B4-BE49-F238E27FC236}">
                <a16:creationId xmlns:a16="http://schemas.microsoft.com/office/drawing/2014/main" id="{1F9DCC21-B159-455A-A912-6F8CDE49B995}"/>
              </a:ext>
            </a:extLst>
          </p:cNvPr>
          <p:cNvSpPr/>
          <p:nvPr/>
        </p:nvSpPr>
        <p:spPr>
          <a:xfrm>
            <a:off x="4046575" y="2667563"/>
            <a:ext cx="1253305"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29 junio</a:t>
            </a:r>
          </a:p>
        </p:txBody>
      </p:sp>
      <p:cxnSp>
        <p:nvCxnSpPr>
          <p:cNvPr id="99" name="Conector recto 98">
            <a:extLst>
              <a:ext uri="{FF2B5EF4-FFF2-40B4-BE49-F238E27FC236}">
                <a16:creationId xmlns:a16="http://schemas.microsoft.com/office/drawing/2014/main" id="{74F02B5A-C274-4123-96B7-79CE6AD38A21}"/>
              </a:ext>
            </a:extLst>
          </p:cNvPr>
          <p:cNvCxnSpPr>
            <a:cxnSpLocks/>
            <a:endCxn id="100" idx="2"/>
          </p:cNvCxnSpPr>
          <p:nvPr/>
        </p:nvCxnSpPr>
        <p:spPr>
          <a:xfrm flipH="1" flipV="1">
            <a:off x="6889049" y="1256938"/>
            <a:ext cx="8722" cy="2753270"/>
          </a:xfrm>
          <a:prstGeom prst="line">
            <a:avLst/>
          </a:prstGeom>
          <a:noFill/>
          <a:ln w="28575" cap="flat" cmpd="sng" algn="ctr">
            <a:solidFill>
              <a:srgbClr val="CD2424"/>
            </a:solidFill>
            <a:prstDash val="dash"/>
            <a:tailEnd type="oval"/>
          </a:ln>
          <a:effectLst/>
        </p:spPr>
      </p:cxnSp>
      <p:sp>
        <p:nvSpPr>
          <p:cNvPr id="100" name="Rectángulo 99">
            <a:extLst>
              <a:ext uri="{FF2B5EF4-FFF2-40B4-BE49-F238E27FC236}">
                <a16:creationId xmlns:a16="http://schemas.microsoft.com/office/drawing/2014/main" id="{56BAFAC3-3BBF-473B-836C-800705F73DEC}"/>
              </a:ext>
            </a:extLst>
          </p:cNvPr>
          <p:cNvSpPr/>
          <p:nvPr/>
        </p:nvSpPr>
        <p:spPr>
          <a:xfrm>
            <a:off x="6449083" y="979939"/>
            <a:ext cx="879931"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lang="es-PE" sz="1200" b="1" dirty="0">
                <a:solidFill>
                  <a:prstClr val="black"/>
                </a:solidFill>
                <a:latin typeface="Century Gothic" panose="020B0502020202020204"/>
                <a:cs typeface="Century Gothic"/>
              </a:rPr>
              <a:t>20</a:t>
            </a:r>
            <a:r>
              <a:rPr kumimoji="0" lang="es-PE" sz="1200" b="1" i="0" u="none" strike="noStrike" kern="1200" cap="none" spc="0" normalizeH="0" baseline="0" noProof="0" dirty="0">
                <a:ln>
                  <a:noFill/>
                </a:ln>
                <a:solidFill>
                  <a:prstClr val="black"/>
                </a:solidFill>
                <a:effectLst/>
                <a:uLnTx/>
                <a:uFillTx/>
                <a:latin typeface="Century Gothic" panose="020B0502020202020204"/>
                <a:cs typeface="Century Gothic"/>
              </a:rPr>
              <a:t> julio</a:t>
            </a:r>
          </a:p>
        </p:txBody>
      </p:sp>
      <p:cxnSp>
        <p:nvCxnSpPr>
          <p:cNvPr id="103" name="Conector recto de flecha 102">
            <a:extLst>
              <a:ext uri="{FF2B5EF4-FFF2-40B4-BE49-F238E27FC236}">
                <a16:creationId xmlns:a16="http://schemas.microsoft.com/office/drawing/2014/main" id="{0AB38F5E-8022-4D7B-B038-7902F476423E}"/>
              </a:ext>
            </a:extLst>
          </p:cNvPr>
          <p:cNvCxnSpPr>
            <a:cxnSpLocks/>
          </p:cNvCxnSpPr>
          <p:nvPr/>
        </p:nvCxnSpPr>
        <p:spPr>
          <a:xfrm>
            <a:off x="1621674" y="2651259"/>
            <a:ext cx="5275262" cy="0"/>
          </a:xfrm>
          <a:prstGeom prst="straightConnector1">
            <a:avLst/>
          </a:prstGeom>
          <a:ln w="28575">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08" name="Rectángulo 107">
            <a:extLst>
              <a:ext uri="{FF2B5EF4-FFF2-40B4-BE49-F238E27FC236}">
                <a16:creationId xmlns:a16="http://schemas.microsoft.com/office/drawing/2014/main" id="{36DFC762-C3AA-4539-8BBC-262458EBCD50}"/>
              </a:ext>
            </a:extLst>
          </p:cNvPr>
          <p:cNvSpPr/>
          <p:nvPr/>
        </p:nvSpPr>
        <p:spPr>
          <a:xfrm>
            <a:off x="4020161" y="5661170"/>
            <a:ext cx="1253305"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26 junio</a:t>
            </a:r>
          </a:p>
        </p:txBody>
      </p:sp>
      <p:cxnSp>
        <p:nvCxnSpPr>
          <p:cNvPr id="112" name="Conector recto 111">
            <a:extLst>
              <a:ext uri="{FF2B5EF4-FFF2-40B4-BE49-F238E27FC236}">
                <a16:creationId xmlns:a16="http://schemas.microsoft.com/office/drawing/2014/main" id="{38BA563F-66BA-4272-9428-BAC4E8D0F046}"/>
              </a:ext>
            </a:extLst>
          </p:cNvPr>
          <p:cNvCxnSpPr>
            <a:cxnSpLocks/>
          </p:cNvCxnSpPr>
          <p:nvPr/>
        </p:nvCxnSpPr>
        <p:spPr>
          <a:xfrm>
            <a:off x="4284660" y="4241910"/>
            <a:ext cx="0" cy="1568466"/>
          </a:xfrm>
          <a:prstGeom prst="line">
            <a:avLst/>
          </a:prstGeom>
          <a:noFill/>
          <a:ln w="28575" cap="flat" cmpd="sng" algn="ctr">
            <a:solidFill>
              <a:srgbClr val="CD2424"/>
            </a:solidFill>
            <a:prstDash val="dash"/>
            <a:tailEnd type="oval"/>
          </a:ln>
          <a:effectLst/>
        </p:spPr>
      </p:cxnSp>
      <p:cxnSp>
        <p:nvCxnSpPr>
          <p:cNvPr id="115" name="Conector recto 114">
            <a:extLst>
              <a:ext uri="{FF2B5EF4-FFF2-40B4-BE49-F238E27FC236}">
                <a16:creationId xmlns:a16="http://schemas.microsoft.com/office/drawing/2014/main" id="{6BBA1541-E2DF-44C7-B4CB-8E9C3D9DBC99}"/>
              </a:ext>
            </a:extLst>
          </p:cNvPr>
          <p:cNvCxnSpPr>
            <a:cxnSpLocks/>
          </p:cNvCxnSpPr>
          <p:nvPr/>
        </p:nvCxnSpPr>
        <p:spPr>
          <a:xfrm flipV="1">
            <a:off x="4628268" y="2971890"/>
            <a:ext cx="0" cy="1073691"/>
          </a:xfrm>
          <a:prstGeom prst="line">
            <a:avLst/>
          </a:prstGeom>
          <a:noFill/>
          <a:ln w="28575" cap="flat" cmpd="sng" algn="ctr">
            <a:solidFill>
              <a:srgbClr val="CD2424"/>
            </a:solidFill>
            <a:prstDash val="dash"/>
            <a:tailEnd type="oval"/>
          </a:ln>
          <a:effectLst/>
        </p:spPr>
      </p:cxnSp>
      <p:cxnSp>
        <p:nvCxnSpPr>
          <p:cNvPr id="118" name="Conector recto de flecha 117">
            <a:extLst>
              <a:ext uri="{FF2B5EF4-FFF2-40B4-BE49-F238E27FC236}">
                <a16:creationId xmlns:a16="http://schemas.microsoft.com/office/drawing/2014/main" id="{696C7208-3021-4C42-A3A1-E14412D2ECD1}"/>
              </a:ext>
            </a:extLst>
          </p:cNvPr>
          <p:cNvCxnSpPr>
            <a:cxnSpLocks/>
          </p:cNvCxnSpPr>
          <p:nvPr/>
        </p:nvCxnSpPr>
        <p:spPr>
          <a:xfrm flipV="1">
            <a:off x="1663742" y="4516272"/>
            <a:ext cx="2601213" cy="17190"/>
          </a:xfrm>
          <a:prstGeom prst="straightConnector1">
            <a:avLst/>
          </a:prstGeom>
          <a:ln w="28575">
            <a:solidFill>
              <a:schemeClr val="tx1"/>
            </a:solidFill>
            <a:prstDash val="dash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2" name="Rectángulo: esquinas redondeadas 121">
            <a:extLst>
              <a:ext uri="{FF2B5EF4-FFF2-40B4-BE49-F238E27FC236}">
                <a16:creationId xmlns:a16="http://schemas.microsoft.com/office/drawing/2014/main" id="{2252C387-E12B-42F0-80E3-96EAF0D8FD4E}"/>
              </a:ext>
            </a:extLst>
          </p:cNvPr>
          <p:cNvSpPr/>
          <p:nvPr/>
        </p:nvSpPr>
        <p:spPr>
          <a:xfrm>
            <a:off x="1872505" y="1639849"/>
            <a:ext cx="4729127" cy="776947"/>
          </a:xfrm>
          <a:prstGeom prst="roundRect">
            <a:avLst/>
          </a:prstGeom>
          <a:solidFill>
            <a:srgbClr val="D82C2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90000"/>
              </a:lnSpc>
            </a:pPr>
            <a:r>
              <a:rPr lang="es-PE" sz="1050" b="1" dirty="0">
                <a:solidFill>
                  <a:schemeClr val="bg1"/>
                </a:solidFill>
                <a:latin typeface="Century Gothic" panose="020B0502020202020204"/>
              </a:rPr>
              <a:t>Art. 20: 20 días hábiles para realizar convocatoria del procedimiento para contratación de los servicios de mantenimiento.</a:t>
            </a:r>
          </a:p>
          <a:p>
            <a:pPr algn="ctr" defTabSz="457200" fontAlgn="base">
              <a:lnSpc>
                <a:spcPct val="90000"/>
              </a:lnSpc>
            </a:pPr>
            <a:r>
              <a:rPr lang="es-PE" sz="1050" b="1" dirty="0">
                <a:solidFill>
                  <a:schemeClr val="tx1"/>
                </a:solidFill>
                <a:latin typeface="Century Gothic" panose="020B0502020202020204"/>
              </a:rPr>
              <a:t>CASO CONTRARIO SE REVIERTEN LOS RECURSOS</a:t>
            </a:r>
          </a:p>
          <a:p>
            <a:pPr algn="ctr" defTabSz="457200" fontAlgn="base">
              <a:lnSpc>
                <a:spcPct val="90000"/>
              </a:lnSpc>
            </a:pPr>
            <a:r>
              <a:rPr lang="es-PE" sz="1050" b="1" dirty="0">
                <a:solidFill>
                  <a:schemeClr val="bg1"/>
                </a:solidFill>
                <a:latin typeface="Century Gothic" panose="020B0502020202020204"/>
              </a:rPr>
              <a:t>Art. 23 Anexo 16: Procedimiento Especial</a:t>
            </a:r>
          </a:p>
        </p:txBody>
      </p:sp>
      <p:cxnSp>
        <p:nvCxnSpPr>
          <p:cNvPr id="123" name="Conector recto 122">
            <a:extLst>
              <a:ext uri="{FF2B5EF4-FFF2-40B4-BE49-F238E27FC236}">
                <a16:creationId xmlns:a16="http://schemas.microsoft.com/office/drawing/2014/main" id="{378258A2-63A8-4BDA-AC94-0C241AC2499E}"/>
              </a:ext>
            </a:extLst>
          </p:cNvPr>
          <p:cNvCxnSpPr>
            <a:cxnSpLocks/>
          </p:cNvCxnSpPr>
          <p:nvPr/>
        </p:nvCxnSpPr>
        <p:spPr>
          <a:xfrm flipH="1">
            <a:off x="6889049" y="4289496"/>
            <a:ext cx="15774" cy="1735295"/>
          </a:xfrm>
          <a:prstGeom prst="line">
            <a:avLst/>
          </a:prstGeom>
          <a:noFill/>
          <a:ln w="28575" cap="flat" cmpd="sng" algn="ctr">
            <a:solidFill>
              <a:srgbClr val="CD2424"/>
            </a:solidFill>
            <a:prstDash val="dash"/>
            <a:tailEnd type="oval"/>
          </a:ln>
          <a:effectLst/>
        </p:spPr>
      </p:cxnSp>
      <p:cxnSp>
        <p:nvCxnSpPr>
          <p:cNvPr id="127" name="Conector recto 126">
            <a:extLst>
              <a:ext uri="{FF2B5EF4-FFF2-40B4-BE49-F238E27FC236}">
                <a16:creationId xmlns:a16="http://schemas.microsoft.com/office/drawing/2014/main" id="{D25F90C8-6CD9-4D2E-930B-9C7AEE5AC7EC}"/>
              </a:ext>
            </a:extLst>
          </p:cNvPr>
          <p:cNvCxnSpPr>
            <a:cxnSpLocks/>
          </p:cNvCxnSpPr>
          <p:nvPr/>
        </p:nvCxnSpPr>
        <p:spPr>
          <a:xfrm flipH="1" flipV="1">
            <a:off x="8684173" y="3647368"/>
            <a:ext cx="4999" cy="425075"/>
          </a:xfrm>
          <a:prstGeom prst="line">
            <a:avLst/>
          </a:prstGeom>
          <a:noFill/>
          <a:ln w="28575" cap="flat" cmpd="sng" algn="ctr">
            <a:solidFill>
              <a:srgbClr val="CD2424"/>
            </a:solidFill>
            <a:prstDash val="dash"/>
            <a:tailEnd type="oval"/>
          </a:ln>
          <a:effectLst/>
        </p:spPr>
      </p:cxnSp>
      <p:sp>
        <p:nvSpPr>
          <p:cNvPr id="128" name="Rectángulo 127">
            <a:extLst>
              <a:ext uri="{FF2B5EF4-FFF2-40B4-BE49-F238E27FC236}">
                <a16:creationId xmlns:a16="http://schemas.microsoft.com/office/drawing/2014/main" id="{0C9125E1-EEF9-4BB8-B630-EC1819138DBC}"/>
              </a:ext>
            </a:extLst>
          </p:cNvPr>
          <p:cNvSpPr/>
          <p:nvPr/>
        </p:nvSpPr>
        <p:spPr>
          <a:xfrm>
            <a:off x="7890502" y="5502599"/>
            <a:ext cx="1548000"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5 Agosto</a:t>
            </a:r>
          </a:p>
        </p:txBody>
      </p:sp>
      <p:sp>
        <p:nvSpPr>
          <p:cNvPr id="129" name="Rectángulo: esquinas redondeadas 128">
            <a:extLst>
              <a:ext uri="{FF2B5EF4-FFF2-40B4-BE49-F238E27FC236}">
                <a16:creationId xmlns:a16="http://schemas.microsoft.com/office/drawing/2014/main" id="{81F9FEE4-2D3C-4DE2-A8B0-CF42F7A3F64F}"/>
              </a:ext>
            </a:extLst>
          </p:cNvPr>
          <p:cNvSpPr/>
          <p:nvPr/>
        </p:nvSpPr>
        <p:spPr>
          <a:xfrm>
            <a:off x="6975931" y="4615448"/>
            <a:ext cx="1631957" cy="59207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fontAlgn="base">
              <a:lnSpc>
                <a:spcPct val="90000"/>
              </a:lnSpc>
              <a:defRPr/>
            </a:pPr>
            <a:r>
              <a:rPr lang="es-PE" sz="1050" b="1" dirty="0">
                <a:solidFill>
                  <a:schemeClr val="bg1"/>
                </a:solidFill>
                <a:latin typeface="Century Gothic" panose="020B0502020202020204"/>
              </a:rPr>
              <a:t>8 dh: Presentación</a:t>
            </a:r>
          </a:p>
          <a:p>
            <a:pPr lvl="0" defTabSz="457200" fontAlgn="base">
              <a:lnSpc>
                <a:spcPct val="90000"/>
              </a:lnSpc>
              <a:defRPr/>
            </a:pPr>
            <a:r>
              <a:rPr lang="es-PE" sz="1050" b="1" dirty="0">
                <a:solidFill>
                  <a:schemeClr val="bg1"/>
                </a:solidFill>
                <a:latin typeface="Century Gothic" panose="020B0502020202020204"/>
              </a:rPr>
              <a:t>2 dh: Evaluación</a:t>
            </a:r>
          </a:p>
        </p:txBody>
      </p:sp>
      <p:cxnSp>
        <p:nvCxnSpPr>
          <p:cNvPr id="131" name="Conector recto de flecha 130">
            <a:extLst>
              <a:ext uri="{FF2B5EF4-FFF2-40B4-BE49-F238E27FC236}">
                <a16:creationId xmlns:a16="http://schemas.microsoft.com/office/drawing/2014/main" id="{440129E1-D0BD-4031-8CDB-F28D49F19C0F}"/>
              </a:ext>
            </a:extLst>
          </p:cNvPr>
          <p:cNvCxnSpPr>
            <a:cxnSpLocks/>
          </p:cNvCxnSpPr>
          <p:nvPr/>
        </p:nvCxnSpPr>
        <p:spPr>
          <a:xfrm>
            <a:off x="6931870" y="4528331"/>
            <a:ext cx="1757302" cy="214"/>
          </a:xfrm>
          <a:prstGeom prst="straightConnector1">
            <a:avLst/>
          </a:prstGeom>
          <a:ln w="28575">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3" name="Conector recto 132">
            <a:extLst>
              <a:ext uri="{FF2B5EF4-FFF2-40B4-BE49-F238E27FC236}">
                <a16:creationId xmlns:a16="http://schemas.microsoft.com/office/drawing/2014/main" id="{5A99D807-E400-429B-AFC1-FA57F9663E9B}"/>
              </a:ext>
            </a:extLst>
          </p:cNvPr>
          <p:cNvCxnSpPr>
            <a:cxnSpLocks/>
          </p:cNvCxnSpPr>
          <p:nvPr/>
        </p:nvCxnSpPr>
        <p:spPr>
          <a:xfrm>
            <a:off x="8679720" y="4236490"/>
            <a:ext cx="0" cy="1288015"/>
          </a:xfrm>
          <a:prstGeom prst="line">
            <a:avLst/>
          </a:prstGeom>
          <a:noFill/>
          <a:ln w="28575" cap="flat" cmpd="sng" algn="ctr">
            <a:solidFill>
              <a:srgbClr val="CD2424"/>
            </a:solidFill>
            <a:prstDash val="dash"/>
            <a:tailEnd type="oval"/>
          </a:ln>
          <a:effectLst/>
        </p:spPr>
      </p:cxnSp>
      <p:sp>
        <p:nvSpPr>
          <p:cNvPr id="136" name="Rectángulo 135">
            <a:extLst>
              <a:ext uri="{FF2B5EF4-FFF2-40B4-BE49-F238E27FC236}">
                <a16:creationId xmlns:a16="http://schemas.microsoft.com/office/drawing/2014/main" id="{AA726001-45F3-47F5-8E99-732F688B59AD}"/>
              </a:ext>
            </a:extLst>
          </p:cNvPr>
          <p:cNvSpPr/>
          <p:nvPr/>
        </p:nvSpPr>
        <p:spPr>
          <a:xfrm>
            <a:off x="8537439" y="4049775"/>
            <a:ext cx="3322053" cy="211774"/>
          </a:xfrm>
          <a:prstGeom prst="rect">
            <a:avLst/>
          </a:prstGeom>
          <a:solidFill>
            <a:schemeClr val="accent5">
              <a:lumMod val="60000"/>
              <a:lumOff val="40000"/>
            </a:schemeClr>
          </a:solidFill>
          <a:ln w="25400" cap="flat" cmpd="sng" algn="ctr">
            <a:noFill/>
            <a:prstDash val="solid"/>
          </a:ln>
          <a:effectLst/>
        </p:spPr>
        <p:txBody>
          <a:bodyPr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US" sz="1400" b="1" kern="0" dirty="0">
                <a:solidFill>
                  <a:prstClr val="black"/>
                </a:solidFill>
                <a:latin typeface="Calibri"/>
              </a:rPr>
              <a:t>AGOSTO</a:t>
            </a:r>
            <a:endParaRPr kumimoji="0" lang="en-US" sz="1400" b="1" i="0" u="none" strike="noStrike" kern="0" cap="none" spc="0" normalizeH="0" baseline="0" noProof="0" dirty="0">
              <a:ln>
                <a:noFill/>
              </a:ln>
              <a:solidFill>
                <a:prstClr val="black"/>
              </a:solidFill>
              <a:effectLst/>
              <a:uLnTx/>
              <a:uFillTx/>
              <a:latin typeface="Calibri"/>
              <a:ea typeface="+mn-ea"/>
              <a:cs typeface="+mn-cs"/>
            </a:endParaRPr>
          </a:p>
        </p:txBody>
      </p:sp>
      <p:sp>
        <p:nvSpPr>
          <p:cNvPr id="142" name="Rectángulo 141">
            <a:extLst>
              <a:ext uri="{FF2B5EF4-FFF2-40B4-BE49-F238E27FC236}">
                <a16:creationId xmlns:a16="http://schemas.microsoft.com/office/drawing/2014/main" id="{6404CB49-3E8E-45B3-940F-66EF9373CEA7}"/>
              </a:ext>
            </a:extLst>
          </p:cNvPr>
          <p:cNvSpPr/>
          <p:nvPr/>
        </p:nvSpPr>
        <p:spPr>
          <a:xfrm>
            <a:off x="9426932" y="3218953"/>
            <a:ext cx="1548000"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lang="es-PE" sz="1200" b="1" dirty="0">
                <a:solidFill>
                  <a:prstClr val="black"/>
                </a:solidFill>
                <a:latin typeface="Century Gothic" panose="020B0502020202020204"/>
                <a:cs typeface="Century Gothic"/>
              </a:rPr>
              <a:t>14</a:t>
            </a:r>
            <a:r>
              <a:rPr kumimoji="0" lang="es-PE" sz="1200" b="1" i="0" u="none" strike="noStrike" kern="1200" cap="none" spc="0" normalizeH="0" baseline="0" noProof="0" dirty="0">
                <a:ln>
                  <a:noFill/>
                </a:ln>
                <a:solidFill>
                  <a:prstClr val="black"/>
                </a:solidFill>
                <a:effectLst/>
                <a:uLnTx/>
                <a:uFillTx/>
                <a:latin typeface="Century Gothic" panose="020B0502020202020204"/>
                <a:cs typeface="Century Gothic"/>
              </a:rPr>
              <a:t> Agosto</a:t>
            </a:r>
          </a:p>
        </p:txBody>
      </p:sp>
      <p:sp>
        <p:nvSpPr>
          <p:cNvPr id="144" name="Rectángulo: esquinas redondeadas 143">
            <a:extLst>
              <a:ext uri="{FF2B5EF4-FFF2-40B4-BE49-F238E27FC236}">
                <a16:creationId xmlns:a16="http://schemas.microsoft.com/office/drawing/2014/main" id="{3E002732-F9B1-4F76-AFA3-F98407782087}"/>
              </a:ext>
            </a:extLst>
          </p:cNvPr>
          <p:cNvSpPr/>
          <p:nvPr/>
        </p:nvSpPr>
        <p:spPr>
          <a:xfrm>
            <a:off x="8737994" y="4606338"/>
            <a:ext cx="1487284" cy="615644"/>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fontAlgn="base">
              <a:lnSpc>
                <a:spcPct val="90000"/>
              </a:lnSpc>
              <a:defRPr/>
            </a:pPr>
            <a:r>
              <a:rPr lang="es-PE" sz="1050" b="1" dirty="0">
                <a:solidFill>
                  <a:schemeClr val="bg1"/>
                </a:solidFill>
                <a:latin typeface="Century Gothic" panose="020B0502020202020204"/>
              </a:rPr>
              <a:t>Ganador Presenta Documentación</a:t>
            </a:r>
          </a:p>
        </p:txBody>
      </p:sp>
      <p:cxnSp>
        <p:nvCxnSpPr>
          <p:cNvPr id="145" name="Conector recto 144">
            <a:extLst>
              <a:ext uri="{FF2B5EF4-FFF2-40B4-BE49-F238E27FC236}">
                <a16:creationId xmlns:a16="http://schemas.microsoft.com/office/drawing/2014/main" id="{A9BDCCE2-A248-4533-9F24-71D11401767B}"/>
              </a:ext>
            </a:extLst>
          </p:cNvPr>
          <p:cNvCxnSpPr>
            <a:cxnSpLocks/>
          </p:cNvCxnSpPr>
          <p:nvPr/>
        </p:nvCxnSpPr>
        <p:spPr>
          <a:xfrm>
            <a:off x="11797696" y="4217846"/>
            <a:ext cx="1636" cy="1806945"/>
          </a:xfrm>
          <a:prstGeom prst="line">
            <a:avLst/>
          </a:prstGeom>
          <a:noFill/>
          <a:ln w="28575" cap="flat" cmpd="sng" algn="ctr">
            <a:solidFill>
              <a:srgbClr val="CD2424"/>
            </a:solidFill>
            <a:prstDash val="dash"/>
            <a:tailEnd type="oval"/>
          </a:ln>
          <a:effectLst/>
        </p:spPr>
      </p:cxnSp>
      <p:sp>
        <p:nvSpPr>
          <p:cNvPr id="146" name="Rectángulo 145">
            <a:extLst>
              <a:ext uri="{FF2B5EF4-FFF2-40B4-BE49-F238E27FC236}">
                <a16:creationId xmlns:a16="http://schemas.microsoft.com/office/drawing/2014/main" id="{5424CB28-D1C9-47E7-99DE-265726AF930D}"/>
              </a:ext>
            </a:extLst>
          </p:cNvPr>
          <p:cNvSpPr/>
          <p:nvPr/>
        </p:nvSpPr>
        <p:spPr>
          <a:xfrm>
            <a:off x="10739826" y="6052259"/>
            <a:ext cx="1548000"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21 Agosto</a:t>
            </a:r>
          </a:p>
        </p:txBody>
      </p:sp>
      <p:sp>
        <p:nvSpPr>
          <p:cNvPr id="147" name="Rectángulo: esquinas redondeadas 146">
            <a:extLst>
              <a:ext uri="{FF2B5EF4-FFF2-40B4-BE49-F238E27FC236}">
                <a16:creationId xmlns:a16="http://schemas.microsoft.com/office/drawing/2014/main" id="{F9D97AB9-6ADA-45FA-B670-483EC2609E8F}"/>
              </a:ext>
            </a:extLst>
          </p:cNvPr>
          <p:cNvSpPr/>
          <p:nvPr/>
        </p:nvSpPr>
        <p:spPr>
          <a:xfrm>
            <a:off x="10397294" y="4405834"/>
            <a:ext cx="1310022" cy="140835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fontAlgn="base">
              <a:lnSpc>
                <a:spcPct val="90000"/>
              </a:lnSpc>
              <a:defRPr/>
            </a:pPr>
            <a:r>
              <a:rPr lang="es-PE" sz="1100" b="1" dirty="0">
                <a:solidFill>
                  <a:schemeClr val="tx1"/>
                </a:solidFill>
                <a:latin typeface="Century Gothic" panose="020B0502020202020204"/>
              </a:rPr>
              <a:t>2 dh</a:t>
            </a:r>
          </a:p>
          <a:p>
            <a:pPr lvl="0" algn="ctr" defTabSz="457200" fontAlgn="base">
              <a:lnSpc>
                <a:spcPct val="90000"/>
              </a:lnSpc>
              <a:defRPr/>
            </a:pPr>
            <a:r>
              <a:rPr lang="es-PE" sz="1050" b="1" dirty="0">
                <a:solidFill>
                  <a:schemeClr val="bg1"/>
                </a:solidFill>
                <a:latin typeface="Century Gothic" panose="020B0502020202020204"/>
              </a:rPr>
              <a:t>Entidad Verifica Documentos</a:t>
            </a:r>
          </a:p>
          <a:p>
            <a:pPr lvl="0" algn="ctr" defTabSz="457200" fontAlgn="base">
              <a:lnSpc>
                <a:spcPct val="90000"/>
              </a:lnSpc>
              <a:defRPr/>
            </a:pPr>
            <a:r>
              <a:rPr lang="es-PE" sz="1100" b="1" dirty="0">
                <a:solidFill>
                  <a:schemeClr val="tx1"/>
                </a:solidFill>
                <a:latin typeface="Century Gothic" panose="020B0502020202020204"/>
              </a:rPr>
              <a:t>2 dh </a:t>
            </a:r>
            <a:r>
              <a:rPr lang="es-PE" sz="1050" b="1" dirty="0">
                <a:solidFill>
                  <a:schemeClr val="bg1"/>
                </a:solidFill>
                <a:latin typeface="Century Gothic" panose="020B0502020202020204"/>
              </a:rPr>
              <a:t>Subsanación</a:t>
            </a:r>
          </a:p>
          <a:p>
            <a:pPr lvl="0" algn="ctr" defTabSz="457200" fontAlgn="base">
              <a:lnSpc>
                <a:spcPct val="90000"/>
              </a:lnSpc>
              <a:defRPr/>
            </a:pPr>
            <a:r>
              <a:rPr lang="es-PE" sz="1100" b="1" dirty="0">
                <a:solidFill>
                  <a:schemeClr val="tx1"/>
                </a:solidFill>
                <a:latin typeface="Century Gothic" panose="020B0502020202020204"/>
              </a:rPr>
              <a:t>1 dh</a:t>
            </a:r>
          </a:p>
          <a:p>
            <a:pPr lvl="0" algn="ctr" defTabSz="457200" fontAlgn="base">
              <a:lnSpc>
                <a:spcPct val="90000"/>
              </a:lnSpc>
              <a:defRPr/>
            </a:pPr>
            <a:r>
              <a:rPr lang="es-PE" sz="1050" b="1" dirty="0">
                <a:solidFill>
                  <a:schemeClr val="bg1"/>
                </a:solidFill>
                <a:latin typeface="Century Gothic" panose="020B0502020202020204"/>
              </a:rPr>
              <a:t>Firma de Contrato</a:t>
            </a:r>
          </a:p>
        </p:txBody>
      </p:sp>
      <p:cxnSp>
        <p:nvCxnSpPr>
          <p:cNvPr id="149" name="Conector recto 148">
            <a:extLst>
              <a:ext uri="{FF2B5EF4-FFF2-40B4-BE49-F238E27FC236}">
                <a16:creationId xmlns:a16="http://schemas.microsoft.com/office/drawing/2014/main" id="{AE176EC6-9A76-4EF7-AC49-70FE1B8051C8}"/>
              </a:ext>
            </a:extLst>
          </p:cNvPr>
          <p:cNvCxnSpPr>
            <a:cxnSpLocks/>
          </p:cNvCxnSpPr>
          <p:nvPr/>
        </p:nvCxnSpPr>
        <p:spPr>
          <a:xfrm>
            <a:off x="10274099" y="4254549"/>
            <a:ext cx="0" cy="1482728"/>
          </a:xfrm>
          <a:prstGeom prst="line">
            <a:avLst/>
          </a:prstGeom>
          <a:noFill/>
          <a:ln w="28575" cap="flat" cmpd="sng" algn="ctr">
            <a:solidFill>
              <a:srgbClr val="CD2424"/>
            </a:solidFill>
            <a:prstDash val="dash"/>
            <a:tailEnd type="oval"/>
          </a:ln>
          <a:effectLst/>
        </p:spPr>
      </p:cxnSp>
      <p:sp>
        <p:nvSpPr>
          <p:cNvPr id="154" name="CuadroTexto 153">
            <a:extLst>
              <a:ext uri="{FF2B5EF4-FFF2-40B4-BE49-F238E27FC236}">
                <a16:creationId xmlns:a16="http://schemas.microsoft.com/office/drawing/2014/main" id="{DF6B7D7F-E3A1-4F25-9AB0-F2485BBADD99}"/>
              </a:ext>
            </a:extLst>
          </p:cNvPr>
          <p:cNvSpPr txBox="1"/>
          <p:nvPr/>
        </p:nvSpPr>
        <p:spPr>
          <a:xfrm>
            <a:off x="7307657" y="4236490"/>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s-PE" sz="1200" b="1" i="0" u="none" strike="noStrike" kern="0" cap="none" spc="0" normalizeH="0" baseline="0" noProof="0" dirty="0">
                <a:ln>
                  <a:noFill/>
                </a:ln>
                <a:solidFill>
                  <a:prstClr val="black"/>
                </a:solidFill>
                <a:effectLst/>
                <a:uLnTx/>
                <a:uFillTx/>
                <a:latin typeface="Century Gothic"/>
                <a:ea typeface="+mn-ea"/>
              </a:rPr>
              <a:t>10 </a:t>
            </a:r>
            <a:r>
              <a:rPr kumimoji="0" lang="es-PE" sz="1200" b="1" i="0" u="none" strike="noStrike" kern="0" cap="none" spc="0" normalizeH="0" baseline="0" noProof="0" dirty="0" err="1">
                <a:ln>
                  <a:noFill/>
                </a:ln>
                <a:solidFill>
                  <a:prstClr val="black"/>
                </a:solidFill>
                <a:effectLst/>
                <a:uLnTx/>
                <a:uFillTx/>
                <a:latin typeface="Century Gothic"/>
                <a:ea typeface="+mn-ea"/>
              </a:rPr>
              <a:t>dh</a:t>
            </a:r>
            <a:endParaRPr kumimoji="0" lang="es-PE" sz="1200" b="1" i="0" u="none" strike="noStrike" kern="0" cap="none" spc="0" normalizeH="0" baseline="0" noProof="0" dirty="0">
              <a:ln>
                <a:noFill/>
              </a:ln>
              <a:solidFill>
                <a:prstClr val="black"/>
              </a:solidFill>
              <a:effectLst/>
              <a:uLnTx/>
              <a:uFillTx/>
              <a:latin typeface="Century Gothic"/>
              <a:ea typeface="+mn-ea"/>
            </a:endParaRPr>
          </a:p>
        </p:txBody>
      </p:sp>
      <p:sp>
        <p:nvSpPr>
          <p:cNvPr id="156" name="CuadroTexto 155">
            <a:extLst>
              <a:ext uri="{FF2B5EF4-FFF2-40B4-BE49-F238E27FC236}">
                <a16:creationId xmlns:a16="http://schemas.microsoft.com/office/drawing/2014/main" id="{581E4168-0BBC-41A7-AA70-85A4A283DDFE}"/>
              </a:ext>
            </a:extLst>
          </p:cNvPr>
          <p:cNvSpPr txBox="1"/>
          <p:nvPr/>
        </p:nvSpPr>
        <p:spPr>
          <a:xfrm>
            <a:off x="3626194" y="2382087"/>
            <a:ext cx="955555" cy="307777"/>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s-PE" sz="1400" b="1" i="0" u="none" strike="noStrike" kern="0" cap="none" spc="0" normalizeH="0" baseline="0" noProof="0" dirty="0">
                <a:ln>
                  <a:noFill/>
                </a:ln>
                <a:solidFill>
                  <a:prstClr val="black"/>
                </a:solidFill>
                <a:effectLst/>
                <a:uLnTx/>
                <a:uFillTx/>
                <a:latin typeface="Century Gothic"/>
                <a:ea typeface="+mn-ea"/>
              </a:rPr>
              <a:t>20 dh</a:t>
            </a:r>
          </a:p>
        </p:txBody>
      </p:sp>
      <p:cxnSp>
        <p:nvCxnSpPr>
          <p:cNvPr id="157" name="Conector recto de flecha 156">
            <a:extLst>
              <a:ext uri="{FF2B5EF4-FFF2-40B4-BE49-F238E27FC236}">
                <a16:creationId xmlns:a16="http://schemas.microsoft.com/office/drawing/2014/main" id="{5587B2F8-DE7E-4144-B93C-46530E247B83}"/>
              </a:ext>
            </a:extLst>
          </p:cNvPr>
          <p:cNvCxnSpPr>
            <a:cxnSpLocks/>
          </p:cNvCxnSpPr>
          <p:nvPr/>
        </p:nvCxnSpPr>
        <p:spPr>
          <a:xfrm flipV="1">
            <a:off x="8684173" y="4516272"/>
            <a:ext cx="1546651" cy="9294"/>
          </a:xfrm>
          <a:prstGeom prst="straightConnector1">
            <a:avLst/>
          </a:prstGeom>
          <a:ln w="28575">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59" name="CuadroTexto 158">
            <a:extLst>
              <a:ext uri="{FF2B5EF4-FFF2-40B4-BE49-F238E27FC236}">
                <a16:creationId xmlns:a16="http://schemas.microsoft.com/office/drawing/2014/main" id="{506E1478-395D-463D-BE5D-2CF07700B2B5}"/>
              </a:ext>
            </a:extLst>
          </p:cNvPr>
          <p:cNvSpPr txBox="1"/>
          <p:nvPr/>
        </p:nvSpPr>
        <p:spPr>
          <a:xfrm>
            <a:off x="10566071" y="3773114"/>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s-PE" sz="1200" b="1" i="0" u="none" strike="noStrike" kern="0" cap="none" spc="0" normalizeH="0" baseline="0" noProof="0" dirty="0">
                <a:ln>
                  <a:noFill/>
                </a:ln>
                <a:solidFill>
                  <a:prstClr val="black"/>
                </a:solidFill>
                <a:effectLst/>
                <a:uLnTx/>
                <a:uFillTx/>
                <a:latin typeface="Century Gothic"/>
                <a:ea typeface="+mn-ea"/>
              </a:rPr>
              <a:t>5 dh</a:t>
            </a:r>
          </a:p>
        </p:txBody>
      </p:sp>
      <p:cxnSp>
        <p:nvCxnSpPr>
          <p:cNvPr id="164" name="Conector recto de flecha 163">
            <a:extLst>
              <a:ext uri="{FF2B5EF4-FFF2-40B4-BE49-F238E27FC236}">
                <a16:creationId xmlns:a16="http://schemas.microsoft.com/office/drawing/2014/main" id="{723F6BEC-96B9-4F9F-A52B-0854150E8ECB}"/>
              </a:ext>
            </a:extLst>
          </p:cNvPr>
          <p:cNvCxnSpPr>
            <a:cxnSpLocks/>
          </p:cNvCxnSpPr>
          <p:nvPr/>
        </p:nvCxnSpPr>
        <p:spPr>
          <a:xfrm flipV="1">
            <a:off x="10294288" y="3789152"/>
            <a:ext cx="1546651" cy="9294"/>
          </a:xfrm>
          <a:prstGeom prst="straightConnector1">
            <a:avLst/>
          </a:prstGeom>
          <a:ln w="28575">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66" name="CuadroTexto 165">
            <a:extLst>
              <a:ext uri="{FF2B5EF4-FFF2-40B4-BE49-F238E27FC236}">
                <a16:creationId xmlns:a16="http://schemas.microsoft.com/office/drawing/2014/main" id="{20345F49-D75F-4E19-B2CF-5E7CB70D5269}"/>
              </a:ext>
            </a:extLst>
          </p:cNvPr>
          <p:cNvSpPr txBox="1"/>
          <p:nvPr/>
        </p:nvSpPr>
        <p:spPr>
          <a:xfrm>
            <a:off x="8979720" y="4229708"/>
            <a:ext cx="955555" cy="276999"/>
          </a:xfrm>
          <a:prstGeom prst="rect">
            <a:avLst/>
          </a:prstGeom>
          <a:noFill/>
        </p:spPr>
        <p:txBody>
          <a:bodyPr wrap="square" rtlCol="0">
            <a:spAutoFit/>
          </a:bodyPr>
          <a:lstStyle>
            <a:defPPr>
              <a:defRPr lang="en-US"/>
            </a:defPPr>
            <a:lvl1pPr algn="ctr">
              <a:defRPr sz="1700" b="1">
                <a:latin typeface="Century Gothic"/>
                <a:cs typeface="Century Gothic"/>
              </a:defRPr>
            </a:lvl1p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s-PE" sz="1200" b="1" i="0" u="none" strike="noStrike" kern="0" cap="none" spc="0" normalizeH="0" baseline="0" noProof="0" dirty="0">
                <a:ln>
                  <a:noFill/>
                </a:ln>
                <a:solidFill>
                  <a:prstClr val="black"/>
                </a:solidFill>
                <a:effectLst/>
                <a:uLnTx/>
                <a:uFillTx/>
                <a:latin typeface="Century Gothic"/>
                <a:ea typeface="+mn-ea"/>
              </a:rPr>
              <a:t>7 dh</a:t>
            </a:r>
          </a:p>
        </p:txBody>
      </p:sp>
      <p:sp>
        <p:nvSpPr>
          <p:cNvPr id="167" name="Rectángulo 166">
            <a:extLst>
              <a:ext uri="{FF2B5EF4-FFF2-40B4-BE49-F238E27FC236}">
                <a16:creationId xmlns:a16="http://schemas.microsoft.com/office/drawing/2014/main" id="{6373287E-4DDE-4A0C-817E-1BDA4D779631}"/>
              </a:ext>
            </a:extLst>
          </p:cNvPr>
          <p:cNvSpPr/>
          <p:nvPr/>
        </p:nvSpPr>
        <p:spPr>
          <a:xfrm>
            <a:off x="7121692" y="1266503"/>
            <a:ext cx="4610480" cy="769441"/>
          </a:xfrm>
          <a:prstGeom prst="rect">
            <a:avLst/>
          </a:prstGeom>
          <a:solidFill>
            <a:schemeClr val="accent4">
              <a:lumMod val="20000"/>
              <a:lumOff val="80000"/>
            </a:schemeClr>
          </a:solidFill>
        </p:spPr>
        <p:txBody>
          <a:bodyPr wrap="square">
            <a:spAutoFit/>
          </a:bodyPr>
          <a:lstStyle/>
          <a:p>
            <a:pPr lvl="0" algn="ctr"/>
            <a:r>
              <a:rPr lang="es-PE" sz="1100" b="1" dirty="0">
                <a:ea typeface="Calibri" panose="020F0502020204030204" pitchFamily="34" charset="0"/>
              </a:rPr>
              <a:t>Art. 23</a:t>
            </a:r>
          </a:p>
          <a:p>
            <a:pPr lvl="0" algn="ctr"/>
            <a:r>
              <a:rPr lang="es-PE" sz="1100" b="1" dirty="0">
                <a:ea typeface="Calibri" panose="020F0502020204030204" pitchFamily="34" charset="0"/>
              </a:rPr>
              <a:t>Anexo 16: “Procedimiento Especial de Selección para la Contratación de Bienes y Servicios para el Mantenimiento Periódico y Rutinario” (vigente hasta el 31.12.2020)</a:t>
            </a:r>
            <a:endParaRPr lang="es-PE" sz="1100" b="1" dirty="0"/>
          </a:p>
        </p:txBody>
      </p:sp>
      <p:cxnSp>
        <p:nvCxnSpPr>
          <p:cNvPr id="169" name="Conector recto de flecha 168">
            <a:extLst>
              <a:ext uri="{FF2B5EF4-FFF2-40B4-BE49-F238E27FC236}">
                <a16:creationId xmlns:a16="http://schemas.microsoft.com/office/drawing/2014/main" id="{F78E2828-7FD8-46D4-BB4F-5EAF9AC18570}"/>
              </a:ext>
            </a:extLst>
          </p:cNvPr>
          <p:cNvCxnSpPr>
            <a:cxnSpLocks/>
          </p:cNvCxnSpPr>
          <p:nvPr/>
        </p:nvCxnSpPr>
        <p:spPr>
          <a:xfrm flipV="1">
            <a:off x="6875860" y="2214955"/>
            <a:ext cx="4919993" cy="20200"/>
          </a:xfrm>
          <a:prstGeom prst="straightConnector1">
            <a:avLst/>
          </a:prstGeom>
          <a:ln w="28575">
            <a:solidFill>
              <a:schemeClr val="tx1"/>
            </a:solidFill>
            <a:prstDash val="dashDot"/>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1" name="Conector recto 170">
            <a:extLst>
              <a:ext uri="{FF2B5EF4-FFF2-40B4-BE49-F238E27FC236}">
                <a16:creationId xmlns:a16="http://schemas.microsoft.com/office/drawing/2014/main" id="{61937B8F-DFBE-46DF-B5FC-7E81160A1E08}"/>
              </a:ext>
            </a:extLst>
          </p:cNvPr>
          <p:cNvCxnSpPr>
            <a:cxnSpLocks/>
          </p:cNvCxnSpPr>
          <p:nvPr/>
        </p:nvCxnSpPr>
        <p:spPr>
          <a:xfrm flipV="1">
            <a:off x="11795853" y="1280381"/>
            <a:ext cx="0" cy="2750959"/>
          </a:xfrm>
          <a:prstGeom prst="line">
            <a:avLst/>
          </a:prstGeom>
          <a:noFill/>
          <a:ln w="28575" cap="flat" cmpd="sng" algn="ctr">
            <a:solidFill>
              <a:srgbClr val="CD2424"/>
            </a:solidFill>
            <a:prstDash val="dash"/>
            <a:tailEnd type="oval"/>
          </a:ln>
          <a:effectLst/>
        </p:spPr>
      </p:cxnSp>
      <p:sp>
        <p:nvSpPr>
          <p:cNvPr id="172" name="Rectángulo 171">
            <a:extLst>
              <a:ext uri="{FF2B5EF4-FFF2-40B4-BE49-F238E27FC236}">
                <a16:creationId xmlns:a16="http://schemas.microsoft.com/office/drawing/2014/main" id="{E32EE438-AF7D-4C54-AE93-197CCF91BD3F}"/>
              </a:ext>
            </a:extLst>
          </p:cNvPr>
          <p:cNvSpPr/>
          <p:nvPr/>
        </p:nvSpPr>
        <p:spPr>
          <a:xfrm>
            <a:off x="11332944" y="915472"/>
            <a:ext cx="925817"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lang="es-PE" sz="1200" b="1" dirty="0">
                <a:solidFill>
                  <a:prstClr val="black"/>
                </a:solidFill>
                <a:latin typeface="Century Gothic" panose="020B0502020202020204"/>
                <a:cs typeface="Century Gothic"/>
              </a:rPr>
              <a:t>21</a:t>
            </a:r>
            <a:r>
              <a:rPr kumimoji="0" lang="es-PE" sz="1200" b="1" i="0" u="none" strike="noStrike" kern="1200" cap="none" spc="0" normalizeH="0" baseline="0" noProof="0" dirty="0">
                <a:ln>
                  <a:noFill/>
                </a:ln>
                <a:solidFill>
                  <a:prstClr val="black"/>
                </a:solidFill>
                <a:effectLst/>
                <a:uLnTx/>
                <a:uFillTx/>
                <a:latin typeface="Century Gothic" panose="020B0502020202020204"/>
                <a:cs typeface="Century Gothic"/>
              </a:rPr>
              <a:t> Agosto</a:t>
            </a:r>
          </a:p>
        </p:txBody>
      </p:sp>
      <p:sp>
        <p:nvSpPr>
          <p:cNvPr id="174" name="Rectángulo 173">
            <a:extLst>
              <a:ext uri="{FF2B5EF4-FFF2-40B4-BE49-F238E27FC236}">
                <a16:creationId xmlns:a16="http://schemas.microsoft.com/office/drawing/2014/main" id="{E8A053BF-25E9-4DA2-BDD4-DB084D39F179}"/>
              </a:ext>
            </a:extLst>
          </p:cNvPr>
          <p:cNvSpPr/>
          <p:nvPr/>
        </p:nvSpPr>
        <p:spPr>
          <a:xfrm>
            <a:off x="8337265" y="2464061"/>
            <a:ext cx="3394907" cy="646331"/>
          </a:xfrm>
          <a:prstGeom prst="rect">
            <a:avLst/>
          </a:prstGeom>
        </p:spPr>
        <p:txBody>
          <a:bodyPr wrap="square">
            <a:spAutoFit/>
          </a:bodyPr>
          <a:lstStyle/>
          <a:p>
            <a:r>
              <a:rPr lang="es-PE" sz="1200" dirty="0"/>
              <a:t>- Mantenimientos estipulados en el DU 070-2020.</a:t>
            </a:r>
          </a:p>
          <a:p>
            <a:pPr marL="95250" indent="-95250"/>
            <a:r>
              <a:rPr lang="es-PE" sz="1200" dirty="0"/>
              <a:t>-  Mantenimientos con recursos del PIA 2020   de vías vecinales y departamentales.</a:t>
            </a:r>
          </a:p>
        </p:txBody>
      </p:sp>
      <p:cxnSp>
        <p:nvCxnSpPr>
          <p:cNvPr id="176" name="Conector: angular 175">
            <a:extLst>
              <a:ext uri="{FF2B5EF4-FFF2-40B4-BE49-F238E27FC236}">
                <a16:creationId xmlns:a16="http://schemas.microsoft.com/office/drawing/2014/main" id="{E93A2C70-9FDF-47C3-8699-0254BD97A518}"/>
              </a:ext>
            </a:extLst>
          </p:cNvPr>
          <p:cNvCxnSpPr>
            <a:cxnSpLocks/>
          </p:cNvCxnSpPr>
          <p:nvPr/>
        </p:nvCxnSpPr>
        <p:spPr>
          <a:xfrm rot="16200000" flipH="1">
            <a:off x="6872107" y="2276758"/>
            <a:ext cx="640787" cy="199069"/>
          </a:xfrm>
          <a:prstGeom prst="bentConnector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80" name="Rectángulo 179">
            <a:extLst>
              <a:ext uri="{FF2B5EF4-FFF2-40B4-BE49-F238E27FC236}">
                <a16:creationId xmlns:a16="http://schemas.microsoft.com/office/drawing/2014/main" id="{F9470C94-4D65-4065-BF17-2C77D752390E}"/>
              </a:ext>
            </a:extLst>
          </p:cNvPr>
          <p:cNvSpPr/>
          <p:nvPr/>
        </p:nvSpPr>
        <p:spPr>
          <a:xfrm>
            <a:off x="7978351" y="3212342"/>
            <a:ext cx="1548000" cy="276999"/>
          </a:xfrm>
          <a:prstGeom prst="rect">
            <a:avLst/>
          </a:prstGeom>
        </p:spPr>
        <p:txBody>
          <a:bodyPr wrap="square">
            <a:spAutoFit/>
          </a:bodyPr>
          <a:lstStyle/>
          <a:p>
            <a:pPr marL="0" marR="0" lvl="0" indent="0" algn="ctr" defTabSz="914309" rtl="0" eaLnBrk="1" fontAlgn="base"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a:ln>
                  <a:noFill/>
                </a:ln>
                <a:solidFill>
                  <a:prstClr val="black"/>
                </a:solidFill>
                <a:effectLst/>
                <a:uLnTx/>
                <a:uFillTx/>
                <a:latin typeface="Century Gothic" panose="020B0502020202020204"/>
                <a:ea typeface="+mn-ea"/>
                <a:cs typeface="Century Gothic"/>
              </a:rPr>
              <a:t>5 Agosto</a:t>
            </a:r>
          </a:p>
        </p:txBody>
      </p:sp>
      <p:cxnSp>
        <p:nvCxnSpPr>
          <p:cNvPr id="186" name="Conector recto 185">
            <a:extLst>
              <a:ext uri="{FF2B5EF4-FFF2-40B4-BE49-F238E27FC236}">
                <a16:creationId xmlns:a16="http://schemas.microsoft.com/office/drawing/2014/main" id="{69FC12E3-BB4E-46F8-9878-642DB936D1B1}"/>
              </a:ext>
            </a:extLst>
          </p:cNvPr>
          <p:cNvCxnSpPr>
            <a:cxnSpLocks/>
          </p:cNvCxnSpPr>
          <p:nvPr/>
        </p:nvCxnSpPr>
        <p:spPr>
          <a:xfrm flipH="1" flipV="1">
            <a:off x="10286845" y="3621934"/>
            <a:ext cx="4999" cy="425075"/>
          </a:xfrm>
          <a:prstGeom prst="line">
            <a:avLst/>
          </a:prstGeom>
          <a:noFill/>
          <a:ln w="28575" cap="flat" cmpd="sng" algn="ctr">
            <a:solidFill>
              <a:srgbClr val="CD2424"/>
            </a:solidFill>
            <a:prstDash val="dash"/>
            <a:tailEnd type="oval"/>
          </a:ln>
          <a:effectLst/>
        </p:spPr>
      </p:cxnSp>
      <p:sp>
        <p:nvSpPr>
          <p:cNvPr id="187" name="Abrir llave 186">
            <a:extLst>
              <a:ext uri="{FF2B5EF4-FFF2-40B4-BE49-F238E27FC236}">
                <a16:creationId xmlns:a16="http://schemas.microsoft.com/office/drawing/2014/main" id="{E176301F-1FF7-4A56-B75C-68F4DDF596D0}"/>
              </a:ext>
            </a:extLst>
          </p:cNvPr>
          <p:cNvSpPr/>
          <p:nvPr/>
        </p:nvSpPr>
        <p:spPr>
          <a:xfrm>
            <a:off x="8274456" y="2349932"/>
            <a:ext cx="136339" cy="84274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PE"/>
          </a:p>
        </p:txBody>
      </p:sp>
      <p:sp>
        <p:nvSpPr>
          <p:cNvPr id="4" name="Rectángulo 3"/>
          <p:cNvSpPr/>
          <p:nvPr/>
        </p:nvSpPr>
        <p:spPr>
          <a:xfrm>
            <a:off x="1490426" y="657496"/>
            <a:ext cx="343364" cy="523220"/>
          </a:xfrm>
          <a:prstGeom prst="rect">
            <a:avLst/>
          </a:prstGeom>
        </p:spPr>
        <p:txBody>
          <a:bodyPr wrap="square">
            <a:spAutoFit/>
          </a:bodyPr>
          <a:lstStyle/>
          <a:p>
            <a:r>
              <a:rPr lang="es-PE" sz="2800" b="1" kern="0" dirty="0">
                <a:solidFill>
                  <a:srgbClr val="FF0000"/>
                </a:solidFill>
                <a:latin typeface="Century Gothic" panose="020B0502020202020204"/>
                <a:cs typeface="Century Gothic"/>
              </a:rPr>
              <a:t>*</a:t>
            </a:r>
            <a:endParaRPr lang="en-US" sz="2800" dirty="0"/>
          </a:p>
        </p:txBody>
      </p:sp>
      <p:sp>
        <p:nvSpPr>
          <p:cNvPr id="72" name="Rectángulo 71"/>
          <p:cNvSpPr/>
          <p:nvPr/>
        </p:nvSpPr>
        <p:spPr>
          <a:xfrm>
            <a:off x="6664023" y="682146"/>
            <a:ext cx="343364" cy="523220"/>
          </a:xfrm>
          <a:prstGeom prst="rect">
            <a:avLst/>
          </a:prstGeom>
        </p:spPr>
        <p:txBody>
          <a:bodyPr wrap="none">
            <a:spAutoFit/>
          </a:bodyPr>
          <a:lstStyle/>
          <a:p>
            <a:r>
              <a:rPr lang="es-PE" sz="2800" b="1" kern="0" dirty="0">
                <a:solidFill>
                  <a:srgbClr val="FF0000"/>
                </a:solidFill>
                <a:latin typeface="Century Gothic" panose="020B0502020202020204"/>
                <a:cs typeface="Century Gothic"/>
              </a:rPr>
              <a:t>*</a:t>
            </a:r>
            <a:endParaRPr lang="en-US" sz="2800" dirty="0"/>
          </a:p>
        </p:txBody>
      </p:sp>
      <p:cxnSp>
        <p:nvCxnSpPr>
          <p:cNvPr id="68" name="Conector recto 67">
            <a:extLst>
              <a:ext uri="{FF2B5EF4-FFF2-40B4-BE49-F238E27FC236}">
                <a16:creationId xmlns:a16="http://schemas.microsoft.com/office/drawing/2014/main" id="{BB0F33EA-F223-4B46-9742-992618B297F4}"/>
              </a:ext>
            </a:extLst>
          </p:cNvPr>
          <p:cNvCxnSpPr>
            <a:cxnSpLocks/>
          </p:cNvCxnSpPr>
          <p:nvPr/>
        </p:nvCxnSpPr>
        <p:spPr>
          <a:xfrm>
            <a:off x="1634128" y="4261549"/>
            <a:ext cx="0" cy="1568466"/>
          </a:xfrm>
          <a:prstGeom prst="line">
            <a:avLst/>
          </a:prstGeom>
          <a:noFill/>
          <a:ln w="28575" cap="flat" cmpd="sng" algn="ctr">
            <a:solidFill>
              <a:srgbClr val="CD2424"/>
            </a:solidFill>
            <a:prstDash val="dash"/>
            <a:tailEnd type="oval"/>
          </a:ln>
          <a:effectLst/>
        </p:spPr>
      </p:cxnSp>
      <p:sp>
        <p:nvSpPr>
          <p:cNvPr id="70" name="Rectángulo 69">
            <a:extLst>
              <a:ext uri="{FF2B5EF4-FFF2-40B4-BE49-F238E27FC236}">
                <a16:creationId xmlns:a16="http://schemas.microsoft.com/office/drawing/2014/main" id="{596B15D1-C847-4A93-BA6A-E814EAD6DAC2}"/>
              </a:ext>
            </a:extLst>
          </p:cNvPr>
          <p:cNvSpPr/>
          <p:nvPr/>
        </p:nvSpPr>
        <p:spPr>
          <a:xfrm>
            <a:off x="492589" y="6059111"/>
            <a:ext cx="3038724" cy="276999"/>
          </a:xfrm>
          <a:prstGeom prst="rect">
            <a:avLst/>
          </a:prstGeom>
        </p:spPr>
        <p:txBody>
          <a:bodyPr wrap="square">
            <a:spAutoFit/>
          </a:bodyPr>
          <a:lstStyle/>
          <a:p>
            <a:r>
              <a:rPr lang="es-PE" sz="1200" dirty="0"/>
              <a:t>* </a:t>
            </a:r>
            <a:r>
              <a:rPr lang="es-MX" sz="1200" dirty="0"/>
              <a:t>Comisión de Presupuesto y Cuenta General</a:t>
            </a:r>
            <a:endParaRPr lang="es-PE" sz="1200" dirty="0"/>
          </a:p>
        </p:txBody>
      </p:sp>
      <p:sp>
        <p:nvSpPr>
          <p:cNvPr id="66" name="Rectángulo: esquinas redondeadas 65">
            <a:extLst>
              <a:ext uri="{FF2B5EF4-FFF2-40B4-BE49-F238E27FC236}">
                <a16:creationId xmlns:a16="http://schemas.microsoft.com/office/drawing/2014/main" id="{06C4B1D4-4CFD-4709-BCF9-A6032F220468}"/>
              </a:ext>
            </a:extLst>
          </p:cNvPr>
          <p:cNvSpPr/>
          <p:nvPr/>
        </p:nvSpPr>
        <p:spPr>
          <a:xfrm>
            <a:off x="1705961" y="4630674"/>
            <a:ext cx="2519921" cy="129606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ctr"/>
            <a:r>
              <a:rPr lang="es-ES" sz="1000" b="1" dirty="0">
                <a:solidFill>
                  <a:schemeClr val="bg1"/>
                </a:solidFill>
                <a:latin typeface="Century Gothic" panose="020B0502020202020204"/>
              </a:rPr>
              <a:t>Art. 29: MTC: Emisión de disposiciones complementarias.</a:t>
            </a:r>
          </a:p>
          <a:p>
            <a:pPr algn="ctr" fontAlgn="ctr"/>
            <a:endParaRPr lang="es-ES" sz="1000" b="1" dirty="0">
              <a:solidFill>
                <a:schemeClr val="bg1"/>
              </a:solidFill>
              <a:latin typeface="Century Gothic" panose="020B0502020202020204"/>
            </a:endParaRPr>
          </a:p>
          <a:p>
            <a:pPr algn="ctr" fontAlgn="ctr"/>
            <a:r>
              <a:rPr lang="es-ES" sz="1000" b="1" dirty="0">
                <a:solidFill>
                  <a:schemeClr val="bg1"/>
                </a:solidFill>
                <a:latin typeface="Century Gothic" panose="020B0502020202020204"/>
              </a:rPr>
              <a:t>Art. 24: MTC: remite a MINAM y Cultura registro georreferenciado de vías vecinales a nivel de tramos. MINAM y Cultura determinan tramos excluidos.</a:t>
            </a:r>
          </a:p>
        </p:txBody>
      </p:sp>
      <p:sp>
        <p:nvSpPr>
          <p:cNvPr id="69" name="Rectángulo: esquinas redondeadas 68">
            <a:extLst>
              <a:ext uri="{FF2B5EF4-FFF2-40B4-BE49-F238E27FC236}">
                <a16:creationId xmlns:a16="http://schemas.microsoft.com/office/drawing/2014/main" id="{B48FD3C9-B5C1-4946-AD0B-B84075241C38}"/>
              </a:ext>
            </a:extLst>
          </p:cNvPr>
          <p:cNvSpPr/>
          <p:nvPr/>
        </p:nvSpPr>
        <p:spPr>
          <a:xfrm>
            <a:off x="1716631" y="2854764"/>
            <a:ext cx="1490740" cy="992157"/>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ase">
              <a:lnSpc>
                <a:spcPct val="90000"/>
              </a:lnSpc>
              <a:defRPr/>
            </a:pPr>
            <a:r>
              <a:rPr lang="es-PE" sz="900" b="1" dirty="0">
                <a:solidFill>
                  <a:schemeClr val="bg1"/>
                </a:solidFill>
                <a:latin typeface="Century Gothic" panose="020B0502020202020204"/>
              </a:rPr>
              <a:t>Art. 21 y Art. 22: Aprobación mediante acto resolutivo del titular de la Entidad, con el desagregado de los recursos.</a:t>
            </a:r>
            <a:endParaRPr lang="es-PE" sz="1050" b="1" dirty="0">
              <a:solidFill>
                <a:schemeClr val="bg1"/>
              </a:solidFill>
              <a:latin typeface="Century Gothic" panose="020B0502020202020204"/>
            </a:endParaRPr>
          </a:p>
        </p:txBody>
      </p:sp>
      <p:sp>
        <p:nvSpPr>
          <p:cNvPr id="71" name="Rectángulo: esquinas redondeadas 70">
            <a:extLst>
              <a:ext uri="{FF2B5EF4-FFF2-40B4-BE49-F238E27FC236}">
                <a16:creationId xmlns:a16="http://schemas.microsoft.com/office/drawing/2014/main" id="{FA1FDC1B-8366-40F4-9551-097136CB2634}"/>
              </a:ext>
            </a:extLst>
          </p:cNvPr>
          <p:cNvSpPr/>
          <p:nvPr/>
        </p:nvSpPr>
        <p:spPr>
          <a:xfrm>
            <a:off x="3260655" y="2966300"/>
            <a:ext cx="1345908" cy="832178"/>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fontAlgn="base">
              <a:lnSpc>
                <a:spcPct val="90000"/>
              </a:lnSpc>
              <a:defRPr/>
            </a:pPr>
            <a:r>
              <a:rPr lang="es-PE" sz="900" b="1" dirty="0">
                <a:solidFill>
                  <a:schemeClr val="bg1"/>
                </a:solidFill>
                <a:latin typeface="Century Gothic" panose="020B0502020202020204"/>
              </a:rPr>
              <a:t>Art. 21 y Art. 22:</a:t>
            </a:r>
          </a:p>
          <a:p>
            <a:pPr algn="ctr" defTabSz="457200" fontAlgn="base">
              <a:lnSpc>
                <a:spcPct val="90000"/>
              </a:lnSpc>
              <a:defRPr/>
            </a:pPr>
            <a:r>
              <a:rPr lang="es-PE" sz="900" b="1" dirty="0">
                <a:solidFill>
                  <a:schemeClr val="bg1"/>
                </a:solidFill>
                <a:latin typeface="Century Gothic" panose="020B0502020202020204"/>
              </a:rPr>
              <a:t> </a:t>
            </a:r>
            <a:r>
              <a:rPr lang="es-MX" sz="900" b="1" dirty="0">
                <a:solidFill>
                  <a:schemeClr val="bg1"/>
                </a:solidFill>
                <a:latin typeface="Century Gothic" panose="020B0502020202020204"/>
              </a:rPr>
              <a:t>Remitir copia de la resolución a CPCG* del Congreso</a:t>
            </a:r>
            <a:endParaRPr lang="es-PE" sz="1050" b="1" dirty="0">
              <a:solidFill>
                <a:schemeClr val="bg1"/>
              </a:solidFill>
              <a:latin typeface="Century Gothic" panose="020B0502020202020204"/>
            </a:endParaRPr>
          </a:p>
        </p:txBody>
      </p:sp>
      <p:sp>
        <p:nvSpPr>
          <p:cNvPr id="73" name="Rectángulo 72">
            <a:extLst>
              <a:ext uri="{FF2B5EF4-FFF2-40B4-BE49-F238E27FC236}">
                <a16:creationId xmlns:a16="http://schemas.microsoft.com/office/drawing/2014/main" id="{2287FC77-FF1F-469B-9126-13D7CCBC048B}"/>
              </a:ext>
            </a:extLst>
          </p:cNvPr>
          <p:cNvSpPr/>
          <p:nvPr/>
        </p:nvSpPr>
        <p:spPr>
          <a:xfrm>
            <a:off x="7343567" y="2394210"/>
            <a:ext cx="797817" cy="7091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lang="es-ES" sz="1100" b="1" dirty="0">
                <a:solidFill>
                  <a:prstClr val="white"/>
                </a:solidFill>
                <a:latin typeface="Calibri"/>
              </a:rPr>
              <a:t>Aplicación</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s-ES" sz="1100" b="1" i="0" u="none" strike="noStrike" kern="1200" cap="none" spc="0" normalizeH="0" baseline="0" noProof="0" dirty="0">
                <a:ln>
                  <a:noFill/>
                </a:ln>
                <a:solidFill>
                  <a:prstClr val="white"/>
                </a:solidFill>
                <a:effectLst/>
                <a:uLnTx/>
                <a:uFillTx/>
                <a:latin typeface="Calibri"/>
                <a:ea typeface="+mn-ea"/>
                <a:cs typeface="+mn-cs"/>
                <a:sym typeface="Arial" panose="020B0604020202020204" pitchFamily="34" charset="0"/>
              </a:rPr>
              <a:t>Art. 23</a:t>
            </a:r>
          </a:p>
          <a:p>
            <a:pPr marL="0" marR="0" lvl="0" indent="0" algn="ctr" defTabSz="914400" rtl="0" eaLnBrk="0" fontAlgn="base" latinLnBrk="0" hangingPunct="0">
              <a:lnSpc>
                <a:spcPct val="90000"/>
              </a:lnSpc>
              <a:spcBef>
                <a:spcPct val="0"/>
              </a:spcBef>
              <a:spcAft>
                <a:spcPct val="0"/>
              </a:spcAft>
              <a:buClrTx/>
              <a:buSzTx/>
              <a:buFontTx/>
              <a:buNone/>
              <a:tabLst/>
              <a:defRPr/>
            </a:pPr>
            <a:r>
              <a:rPr lang="es-ES" sz="1100" b="1" dirty="0">
                <a:solidFill>
                  <a:prstClr val="white"/>
                </a:solidFill>
                <a:latin typeface="Calibri"/>
                <a:sym typeface="Arial" panose="020B0604020202020204" pitchFamily="34" charset="0"/>
              </a:rPr>
              <a:t>Art. 25</a:t>
            </a:r>
          </a:p>
          <a:p>
            <a:pPr marL="0" marR="0" lvl="0" indent="0" algn="ctr" defTabSz="914400" rtl="0" eaLnBrk="0" fontAlgn="base" latinLnBrk="0" hangingPunct="0">
              <a:lnSpc>
                <a:spcPct val="90000"/>
              </a:lnSpc>
              <a:spcBef>
                <a:spcPct val="0"/>
              </a:spcBef>
              <a:spcAft>
                <a:spcPct val="0"/>
              </a:spcAft>
              <a:buClrTx/>
              <a:buSzTx/>
              <a:buFontTx/>
              <a:buNone/>
              <a:tabLst/>
              <a:defRPr/>
            </a:pPr>
            <a:r>
              <a:rPr lang="es-ES" sz="1100" b="1" dirty="0">
                <a:solidFill>
                  <a:prstClr val="white"/>
                </a:solidFill>
                <a:latin typeface="Calibri"/>
                <a:sym typeface="Arial" panose="020B0604020202020204" pitchFamily="34" charset="0"/>
              </a:rPr>
              <a:t>Art. 26</a:t>
            </a:r>
            <a:r>
              <a:rPr kumimoji="0" lang="es-ES" sz="1100" b="1" i="0" u="none" strike="noStrike" kern="1200" cap="none" spc="0" normalizeH="0" baseline="0" noProof="0" dirty="0">
                <a:ln>
                  <a:noFill/>
                </a:ln>
                <a:solidFill>
                  <a:prstClr val="white"/>
                </a:solidFill>
                <a:effectLst/>
                <a:uLnTx/>
                <a:uFillTx/>
                <a:latin typeface="Calibri"/>
                <a:ea typeface="+mn-ea"/>
                <a:cs typeface="+mn-cs"/>
                <a:sym typeface="Arial" panose="020B0604020202020204" pitchFamily="34" charset="0"/>
              </a:rPr>
              <a:t> </a:t>
            </a:r>
          </a:p>
        </p:txBody>
      </p:sp>
      <p:sp>
        <p:nvSpPr>
          <p:cNvPr id="75" name="Rectángulo 74">
            <a:extLst>
              <a:ext uri="{FF2B5EF4-FFF2-40B4-BE49-F238E27FC236}">
                <a16:creationId xmlns:a16="http://schemas.microsoft.com/office/drawing/2014/main" id="{6234D52E-3DAD-4B6F-9359-9ED3FBFB06C8}"/>
              </a:ext>
            </a:extLst>
          </p:cNvPr>
          <p:cNvSpPr/>
          <p:nvPr/>
        </p:nvSpPr>
        <p:spPr>
          <a:xfrm>
            <a:off x="11606489" y="695310"/>
            <a:ext cx="340136" cy="523220"/>
          </a:xfrm>
          <a:prstGeom prst="rect">
            <a:avLst/>
          </a:prstGeom>
        </p:spPr>
        <p:txBody>
          <a:bodyPr wrap="square">
            <a:spAutoFit/>
          </a:bodyPr>
          <a:lstStyle/>
          <a:p>
            <a:r>
              <a:rPr lang="es-PE" sz="2800" b="1" kern="0" dirty="0">
                <a:solidFill>
                  <a:srgbClr val="FF0000"/>
                </a:solidFill>
                <a:latin typeface="Century Gothic" panose="020B0502020202020204"/>
                <a:cs typeface="Century Gothic"/>
              </a:rPr>
              <a:t>*</a:t>
            </a:r>
            <a:endParaRPr lang="en-US" sz="2800" dirty="0"/>
          </a:p>
        </p:txBody>
      </p:sp>
      <p:sp>
        <p:nvSpPr>
          <p:cNvPr id="32" name="CuadroTexto 31">
            <a:extLst>
              <a:ext uri="{FF2B5EF4-FFF2-40B4-BE49-F238E27FC236}">
                <a16:creationId xmlns:a16="http://schemas.microsoft.com/office/drawing/2014/main" id="{60932E13-AEC9-4D8F-A9F0-27F10DA85552}"/>
              </a:ext>
            </a:extLst>
          </p:cNvPr>
          <p:cNvSpPr txBox="1"/>
          <p:nvPr/>
        </p:nvSpPr>
        <p:spPr>
          <a:xfrm>
            <a:off x="-61892" y="1854490"/>
            <a:ext cx="1816588" cy="2462213"/>
          </a:xfrm>
          <a:prstGeom prst="rect">
            <a:avLst/>
          </a:prstGeom>
          <a:noFill/>
        </p:spPr>
        <p:txBody>
          <a:bodyPr wrap="none" rtlCol="0">
            <a:spAutoFit/>
          </a:bodyPr>
          <a:lstStyle/>
          <a:p>
            <a:pPr algn="just"/>
            <a:r>
              <a:rPr lang="es-PE" sz="1050" b="1" u="sng" dirty="0">
                <a:solidFill>
                  <a:srgbClr val="FF0000"/>
                </a:solidFill>
              </a:rPr>
              <a:t>OBSERVAR</a:t>
            </a:r>
          </a:p>
          <a:p>
            <a:pPr algn="just"/>
            <a:r>
              <a:rPr lang="es-PE" sz="1050" b="1" dirty="0"/>
              <a:t>Art. 21 y Anexo 13: </a:t>
            </a:r>
          </a:p>
          <a:p>
            <a:pPr algn="just"/>
            <a:r>
              <a:rPr lang="es-PE" sz="1050" dirty="0"/>
              <a:t>Transferencia GL 2020.</a:t>
            </a:r>
          </a:p>
          <a:p>
            <a:pPr algn="just"/>
            <a:r>
              <a:rPr lang="es-PE" sz="1050" b="1" dirty="0"/>
              <a:t>Art. 21.7 y Anexo 14: </a:t>
            </a:r>
          </a:p>
          <a:p>
            <a:pPr algn="just"/>
            <a:r>
              <a:rPr lang="es-PE" sz="1050" dirty="0"/>
              <a:t>Asignación Fase de </a:t>
            </a:r>
          </a:p>
          <a:p>
            <a:pPr algn="just"/>
            <a:r>
              <a:rPr lang="es-PE" sz="1050" dirty="0"/>
              <a:t>Formulación </a:t>
            </a:r>
          </a:p>
          <a:p>
            <a:pPr algn="just"/>
            <a:r>
              <a:rPr lang="es-PE" sz="1050" dirty="0"/>
              <a:t>Presupuestal GL 2021.</a:t>
            </a:r>
          </a:p>
          <a:p>
            <a:pPr algn="just"/>
            <a:r>
              <a:rPr lang="es-PE" sz="1050" b="1" dirty="0"/>
              <a:t>Art. 22 y Anexo 15: </a:t>
            </a:r>
          </a:p>
          <a:p>
            <a:pPr algn="just"/>
            <a:r>
              <a:rPr lang="es-PE" sz="1050" dirty="0"/>
              <a:t>Transferencia GN y GL</a:t>
            </a:r>
          </a:p>
          <a:p>
            <a:pPr algn="just"/>
            <a:r>
              <a:rPr lang="es-PE" sz="1050" dirty="0"/>
              <a:t>Contratación de servicios</a:t>
            </a:r>
          </a:p>
          <a:p>
            <a:pPr algn="just"/>
            <a:r>
              <a:rPr lang="es-PE" sz="1050" dirty="0"/>
              <a:t>Técnicos y Administrativos.</a:t>
            </a:r>
          </a:p>
          <a:p>
            <a:pPr algn="just"/>
            <a:endParaRPr lang="es-PE" sz="1050" dirty="0"/>
          </a:p>
          <a:p>
            <a:pPr algn="just"/>
            <a:r>
              <a:rPr lang="es-PE" sz="1400" b="1" dirty="0">
                <a:solidFill>
                  <a:srgbClr val="FF0000"/>
                </a:solidFill>
              </a:rPr>
              <a:t>PÁGINA WEB OFICIAL </a:t>
            </a:r>
          </a:p>
          <a:p>
            <a:pPr algn="just"/>
            <a:r>
              <a:rPr lang="es-PE" sz="1400" b="1" dirty="0">
                <a:solidFill>
                  <a:srgbClr val="FF0000"/>
                </a:solidFill>
              </a:rPr>
              <a:t>DEL MEF</a:t>
            </a:r>
          </a:p>
        </p:txBody>
      </p:sp>
    </p:spTree>
    <p:extLst>
      <p:ext uri="{BB962C8B-B14F-4D97-AF65-F5344CB8AC3E}">
        <p14:creationId xmlns:p14="http://schemas.microsoft.com/office/powerpoint/2010/main" val="4777680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Imagen 47">
            <a:extLst>
              <a:ext uri="{FF2B5EF4-FFF2-40B4-BE49-F238E27FC236}">
                <a16:creationId xmlns:a16="http://schemas.microsoft.com/office/drawing/2014/main" id="{2C632804-1893-4A81-AE2E-11F8295B4CD0}"/>
              </a:ext>
            </a:extLst>
          </p:cNvPr>
          <p:cNvPicPr>
            <a:picLocks noChangeAspect="1"/>
          </p:cNvPicPr>
          <p:nvPr/>
        </p:nvPicPr>
        <p:blipFill>
          <a:blip r:embed="rId2"/>
          <a:stretch>
            <a:fillRect/>
          </a:stretch>
        </p:blipFill>
        <p:spPr>
          <a:xfrm>
            <a:off x="1064854" y="3017727"/>
            <a:ext cx="1192865" cy="1192865"/>
          </a:xfrm>
          <a:prstGeom prst="rect">
            <a:avLst/>
          </a:prstGeom>
        </p:spPr>
      </p:pic>
      <p:pic>
        <p:nvPicPr>
          <p:cNvPr id="46" name="Imagen 45">
            <a:extLst>
              <a:ext uri="{FF2B5EF4-FFF2-40B4-BE49-F238E27FC236}">
                <a16:creationId xmlns:a16="http://schemas.microsoft.com/office/drawing/2014/main" id="{08DCCEA8-9EAA-43E5-9974-CF40E733B600}"/>
              </a:ext>
            </a:extLst>
          </p:cNvPr>
          <p:cNvPicPr>
            <a:picLocks noChangeAspect="1"/>
          </p:cNvPicPr>
          <p:nvPr/>
        </p:nvPicPr>
        <p:blipFill rotWithShape="1">
          <a:blip r:embed="rId3"/>
          <a:srcRect l="1414" t="16434" r="-1414" b="13063"/>
          <a:stretch/>
        </p:blipFill>
        <p:spPr>
          <a:xfrm>
            <a:off x="7361328" y="3054638"/>
            <a:ext cx="2218572" cy="1151324"/>
          </a:xfrm>
          <a:prstGeom prst="rect">
            <a:avLst/>
          </a:prstGeom>
        </p:spPr>
      </p:pic>
      <p:pic>
        <p:nvPicPr>
          <p:cNvPr id="4" name="Imagen 3">
            <a:extLst>
              <a:ext uri="{FF2B5EF4-FFF2-40B4-BE49-F238E27FC236}">
                <a16:creationId xmlns:a16="http://schemas.microsoft.com/office/drawing/2014/main" id="{7D53EA20-B24E-4D7A-AF32-61737B0DCD25}"/>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3230" t="8009" r="80144" b="54716"/>
          <a:stretch/>
        </p:blipFill>
        <p:spPr>
          <a:xfrm>
            <a:off x="622179" y="3863457"/>
            <a:ext cx="1286865" cy="791833"/>
          </a:xfrm>
          <a:prstGeom prst="rect">
            <a:avLst/>
          </a:prstGeom>
          <a:ln>
            <a:noFill/>
          </a:ln>
          <a:effectLst>
            <a:softEdge rad="112500"/>
          </a:effectLst>
        </p:spPr>
      </p:pic>
      <p:pic>
        <p:nvPicPr>
          <p:cNvPr id="5" name="Imagen 4">
            <a:extLst>
              <a:ext uri="{FF2B5EF4-FFF2-40B4-BE49-F238E27FC236}">
                <a16:creationId xmlns:a16="http://schemas.microsoft.com/office/drawing/2014/main" id="{05CDEF6E-792E-4DEE-AF55-B35736E49615}"/>
              </a:ext>
            </a:extLst>
          </p:cNvPr>
          <p:cNvPicPr>
            <a:picLocks noChangeAspect="1"/>
          </p:cNvPicPr>
          <p:nvPr/>
        </p:nvPicPr>
        <p:blipFill rotWithShape="1">
          <a:blip r:embed="rId6"/>
          <a:srcRect r="4408"/>
          <a:stretch/>
        </p:blipFill>
        <p:spPr>
          <a:xfrm>
            <a:off x="11242786" y="2253979"/>
            <a:ext cx="666578" cy="557200"/>
          </a:xfrm>
          <a:prstGeom prst="rect">
            <a:avLst/>
          </a:prstGeom>
        </p:spPr>
      </p:pic>
      <p:grpSp>
        <p:nvGrpSpPr>
          <p:cNvPr id="6" name="Grupo 5">
            <a:extLst>
              <a:ext uri="{FF2B5EF4-FFF2-40B4-BE49-F238E27FC236}">
                <a16:creationId xmlns:a16="http://schemas.microsoft.com/office/drawing/2014/main" id="{9DFD8B09-7E97-498F-BE79-8618473B8392}"/>
              </a:ext>
            </a:extLst>
          </p:cNvPr>
          <p:cNvGrpSpPr/>
          <p:nvPr/>
        </p:nvGrpSpPr>
        <p:grpSpPr>
          <a:xfrm>
            <a:off x="3648757" y="829680"/>
            <a:ext cx="1517522" cy="1282031"/>
            <a:chOff x="1472917" y="2700565"/>
            <a:chExt cx="3204775" cy="3575410"/>
          </a:xfrm>
        </p:grpSpPr>
        <p:pic>
          <p:nvPicPr>
            <p:cNvPr id="7" name="Imagen 6">
              <a:extLst>
                <a:ext uri="{FF2B5EF4-FFF2-40B4-BE49-F238E27FC236}">
                  <a16:creationId xmlns:a16="http://schemas.microsoft.com/office/drawing/2014/main" id="{A259F16F-2F8E-48EA-8FB0-424BBF5EC616}"/>
                </a:ext>
              </a:extLst>
            </p:cNvPr>
            <p:cNvPicPr>
              <a:picLocks noChangeAspect="1"/>
            </p:cNvPicPr>
            <p:nvPr/>
          </p:nvPicPr>
          <p:blipFill>
            <a:blip r:embed="rId7"/>
            <a:stretch>
              <a:fillRect/>
            </a:stretch>
          </p:blipFill>
          <p:spPr>
            <a:xfrm>
              <a:off x="1576186" y="2700565"/>
              <a:ext cx="2795081" cy="2399489"/>
            </a:xfrm>
            <a:prstGeom prst="rect">
              <a:avLst/>
            </a:prstGeom>
          </p:spPr>
        </p:pic>
        <p:sp>
          <p:nvSpPr>
            <p:cNvPr id="8" name="CuadroTexto 7">
              <a:extLst>
                <a:ext uri="{FF2B5EF4-FFF2-40B4-BE49-F238E27FC236}">
                  <a16:creationId xmlns:a16="http://schemas.microsoft.com/office/drawing/2014/main" id="{7EBBBAB5-B541-4178-B84A-571F2AD4AD3D}"/>
                </a:ext>
              </a:extLst>
            </p:cNvPr>
            <p:cNvSpPr txBox="1"/>
            <p:nvPr/>
          </p:nvSpPr>
          <p:spPr>
            <a:xfrm>
              <a:off x="1472917" y="5074290"/>
              <a:ext cx="3204775" cy="1201685"/>
            </a:xfrm>
            <a:prstGeom prst="rect">
              <a:avLst/>
            </a:prstGeom>
            <a:noFill/>
          </p:spPr>
          <p:txBody>
            <a:bodyPr wrap="square" rtlCol="0">
              <a:spAutoFit/>
            </a:bodyPr>
            <a:lstStyle>
              <a:defPPr>
                <a:defRPr lang="es-419"/>
              </a:defPPr>
              <a:lvl1pPr algn="ctr">
                <a:defRPr sz="1100" b="1"/>
              </a:lvl1pPr>
            </a:lstStyle>
            <a:p>
              <a:r>
                <a:rPr lang="es-PE" dirty="0"/>
                <a:t>Ministerio de Economía y Finanzas</a:t>
              </a:r>
            </a:p>
          </p:txBody>
        </p:sp>
      </p:grpSp>
      <p:sp>
        <p:nvSpPr>
          <p:cNvPr id="10" name="Flecha: a la derecha 9">
            <a:extLst>
              <a:ext uri="{FF2B5EF4-FFF2-40B4-BE49-F238E27FC236}">
                <a16:creationId xmlns:a16="http://schemas.microsoft.com/office/drawing/2014/main" id="{55845C49-26E6-4753-843C-2ED4224449EE}"/>
              </a:ext>
            </a:extLst>
          </p:cNvPr>
          <p:cNvSpPr/>
          <p:nvPr/>
        </p:nvSpPr>
        <p:spPr>
          <a:xfrm>
            <a:off x="4992256" y="1068095"/>
            <a:ext cx="392824"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2" name="Flecha: a la derecha 11">
            <a:extLst>
              <a:ext uri="{FF2B5EF4-FFF2-40B4-BE49-F238E27FC236}">
                <a16:creationId xmlns:a16="http://schemas.microsoft.com/office/drawing/2014/main" id="{6B411FBC-26D9-4373-A0D4-91E287A0FF3D}"/>
              </a:ext>
            </a:extLst>
          </p:cNvPr>
          <p:cNvSpPr/>
          <p:nvPr/>
        </p:nvSpPr>
        <p:spPr>
          <a:xfrm>
            <a:off x="7277495" y="1036363"/>
            <a:ext cx="392824"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3" name="Flecha: a la derecha 12">
            <a:extLst>
              <a:ext uri="{FF2B5EF4-FFF2-40B4-BE49-F238E27FC236}">
                <a16:creationId xmlns:a16="http://schemas.microsoft.com/office/drawing/2014/main" id="{B13643E5-638D-4225-ABFC-9DD3549BF1D1}"/>
              </a:ext>
            </a:extLst>
          </p:cNvPr>
          <p:cNvSpPr/>
          <p:nvPr/>
        </p:nvSpPr>
        <p:spPr>
          <a:xfrm>
            <a:off x="8587884" y="1036773"/>
            <a:ext cx="392824"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14" name="Flecha: a la derecha 13">
            <a:extLst>
              <a:ext uri="{FF2B5EF4-FFF2-40B4-BE49-F238E27FC236}">
                <a16:creationId xmlns:a16="http://schemas.microsoft.com/office/drawing/2014/main" id="{61A62ACC-E0DB-4126-BAAB-1C3517B7EC64}"/>
              </a:ext>
            </a:extLst>
          </p:cNvPr>
          <p:cNvSpPr/>
          <p:nvPr/>
        </p:nvSpPr>
        <p:spPr>
          <a:xfrm>
            <a:off x="10372398" y="1032668"/>
            <a:ext cx="392824"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18" name="Imagen 17">
            <a:extLst>
              <a:ext uri="{FF2B5EF4-FFF2-40B4-BE49-F238E27FC236}">
                <a16:creationId xmlns:a16="http://schemas.microsoft.com/office/drawing/2014/main" id="{C820651E-16D6-4304-8EB3-6C24EE11BE56}"/>
              </a:ext>
            </a:extLst>
          </p:cNvPr>
          <p:cNvPicPr>
            <a:picLocks noChangeAspect="1"/>
          </p:cNvPicPr>
          <p:nvPr/>
        </p:nvPicPr>
        <p:blipFill>
          <a:blip r:embed="rId8"/>
          <a:stretch>
            <a:fillRect/>
          </a:stretch>
        </p:blipFill>
        <p:spPr>
          <a:xfrm>
            <a:off x="9114276" y="882930"/>
            <a:ext cx="1302847" cy="1866658"/>
          </a:xfrm>
          <a:prstGeom prst="rect">
            <a:avLst/>
          </a:prstGeom>
        </p:spPr>
      </p:pic>
      <p:sp>
        <p:nvSpPr>
          <p:cNvPr id="19" name="Rectángulo 18">
            <a:extLst>
              <a:ext uri="{FF2B5EF4-FFF2-40B4-BE49-F238E27FC236}">
                <a16:creationId xmlns:a16="http://schemas.microsoft.com/office/drawing/2014/main" id="{916444AE-D5A1-42C9-9FB9-09BF83D1D371}"/>
              </a:ext>
            </a:extLst>
          </p:cNvPr>
          <p:cNvSpPr/>
          <p:nvPr/>
        </p:nvSpPr>
        <p:spPr>
          <a:xfrm>
            <a:off x="5459169" y="1698126"/>
            <a:ext cx="2039510" cy="600164"/>
          </a:xfrm>
          <a:prstGeom prst="rect">
            <a:avLst/>
          </a:prstGeom>
          <a:noFill/>
        </p:spPr>
        <p:txBody>
          <a:bodyPr wrap="square" rtlCol="0">
            <a:spAutoFit/>
          </a:bodyPr>
          <a:lstStyle/>
          <a:p>
            <a:pPr algn="ctr"/>
            <a:r>
              <a:rPr lang="es-PE" sz="1100" b="1" dirty="0"/>
              <a:t>Autoriza a realizar modificaciones presupuestales a nivel funcional programático</a:t>
            </a:r>
          </a:p>
        </p:txBody>
      </p:sp>
      <p:grpSp>
        <p:nvGrpSpPr>
          <p:cNvPr id="20" name="Grupo 19">
            <a:extLst>
              <a:ext uri="{FF2B5EF4-FFF2-40B4-BE49-F238E27FC236}">
                <a16:creationId xmlns:a16="http://schemas.microsoft.com/office/drawing/2014/main" id="{9D530574-7ED5-4E5B-9F07-64CA14DFFFA6}"/>
              </a:ext>
            </a:extLst>
          </p:cNvPr>
          <p:cNvGrpSpPr/>
          <p:nvPr/>
        </p:nvGrpSpPr>
        <p:grpSpPr>
          <a:xfrm>
            <a:off x="5784154" y="816032"/>
            <a:ext cx="1389540" cy="917756"/>
            <a:chOff x="3397992" y="57513"/>
            <a:chExt cx="2540932" cy="1632543"/>
          </a:xfrm>
        </p:grpSpPr>
        <p:pic>
          <p:nvPicPr>
            <p:cNvPr id="21" name="Imagen 20">
              <a:extLst>
                <a:ext uri="{FF2B5EF4-FFF2-40B4-BE49-F238E27FC236}">
                  <a16:creationId xmlns:a16="http://schemas.microsoft.com/office/drawing/2014/main" id="{0D81C8BE-DF56-445E-81BD-7A117FD9F42C}"/>
                </a:ext>
              </a:extLst>
            </p:cNvPr>
            <p:cNvPicPr>
              <a:picLocks noChangeAspect="1"/>
            </p:cNvPicPr>
            <p:nvPr/>
          </p:nvPicPr>
          <p:blipFill>
            <a:blip r:embed="rId9"/>
            <a:stretch>
              <a:fillRect/>
            </a:stretch>
          </p:blipFill>
          <p:spPr>
            <a:xfrm>
              <a:off x="3830389" y="57513"/>
              <a:ext cx="1602951" cy="1632543"/>
            </a:xfrm>
            <a:prstGeom prst="rect">
              <a:avLst/>
            </a:prstGeom>
          </p:spPr>
        </p:pic>
        <p:pic>
          <p:nvPicPr>
            <p:cNvPr id="22" name="Imagen 21">
              <a:extLst>
                <a:ext uri="{FF2B5EF4-FFF2-40B4-BE49-F238E27FC236}">
                  <a16:creationId xmlns:a16="http://schemas.microsoft.com/office/drawing/2014/main" id="{ED605E33-6E62-444E-8E4E-80D7364704AC}"/>
                </a:ext>
              </a:extLst>
            </p:cNvPr>
            <p:cNvPicPr>
              <a:picLocks noChangeAspect="1"/>
            </p:cNvPicPr>
            <p:nvPr/>
          </p:nvPicPr>
          <p:blipFill>
            <a:blip r:embed="rId10"/>
            <a:stretch>
              <a:fillRect/>
            </a:stretch>
          </p:blipFill>
          <p:spPr>
            <a:xfrm>
              <a:off x="3397992" y="71981"/>
              <a:ext cx="2540932" cy="76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pic>
        <p:nvPicPr>
          <p:cNvPr id="23" name="Imagen 22">
            <a:extLst>
              <a:ext uri="{FF2B5EF4-FFF2-40B4-BE49-F238E27FC236}">
                <a16:creationId xmlns:a16="http://schemas.microsoft.com/office/drawing/2014/main" id="{1B0FC491-0F10-414B-810B-F8795F9D46F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20000" contrast="40000"/>
                    </a14:imgEffect>
                  </a14:imgLayer>
                </a14:imgProps>
              </a:ext>
            </a:extLst>
          </a:blip>
          <a:srcRect r="6246" b="13307"/>
          <a:stretch/>
        </p:blipFill>
        <p:spPr>
          <a:xfrm>
            <a:off x="9822131" y="3135515"/>
            <a:ext cx="1302847" cy="1305108"/>
          </a:xfrm>
          <a:prstGeom prst="rect">
            <a:avLst/>
          </a:prstGeom>
        </p:spPr>
      </p:pic>
      <p:sp>
        <p:nvSpPr>
          <p:cNvPr id="24" name="Rectángulo 23">
            <a:extLst>
              <a:ext uri="{FF2B5EF4-FFF2-40B4-BE49-F238E27FC236}">
                <a16:creationId xmlns:a16="http://schemas.microsoft.com/office/drawing/2014/main" id="{FDA91AFB-3872-4090-92D5-5C0B58F74798}"/>
              </a:ext>
            </a:extLst>
          </p:cNvPr>
          <p:cNvSpPr/>
          <p:nvPr/>
        </p:nvSpPr>
        <p:spPr>
          <a:xfrm>
            <a:off x="9900062" y="3045691"/>
            <a:ext cx="1036196" cy="430887"/>
          </a:xfrm>
          <a:prstGeom prst="rect">
            <a:avLst/>
          </a:prstGeom>
          <a:noFill/>
        </p:spPr>
        <p:txBody>
          <a:bodyPr wrap="square" rtlCol="0">
            <a:spAutoFit/>
          </a:bodyPr>
          <a:lstStyle/>
          <a:p>
            <a:pPr algn="ctr"/>
            <a:r>
              <a:rPr lang="es-PE" sz="1100" b="1" dirty="0">
                <a:effectLst>
                  <a:outerShdw blurRad="38100" dist="38100" dir="2700000" algn="tl">
                    <a:srgbClr val="000000">
                      <a:alpha val="43137"/>
                    </a:srgbClr>
                  </a:outerShdw>
                </a:effectLst>
              </a:rPr>
              <a:t>Resolución de Alcaldía</a:t>
            </a:r>
          </a:p>
        </p:txBody>
      </p:sp>
      <p:sp>
        <p:nvSpPr>
          <p:cNvPr id="25" name="Flecha: a la derecha 24">
            <a:extLst>
              <a:ext uri="{FF2B5EF4-FFF2-40B4-BE49-F238E27FC236}">
                <a16:creationId xmlns:a16="http://schemas.microsoft.com/office/drawing/2014/main" id="{9FB01E11-9737-4E5D-A722-262D2C136DA3}"/>
              </a:ext>
            </a:extLst>
          </p:cNvPr>
          <p:cNvSpPr/>
          <p:nvPr/>
        </p:nvSpPr>
        <p:spPr>
          <a:xfrm rot="10800000">
            <a:off x="9526883" y="3608398"/>
            <a:ext cx="480136"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6" name="Rectángulo 25">
            <a:extLst>
              <a:ext uri="{FF2B5EF4-FFF2-40B4-BE49-F238E27FC236}">
                <a16:creationId xmlns:a16="http://schemas.microsoft.com/office/drawing/2014/main" id="{52874813-73F4-4F6D-9771-04768D837968}"/>
              </a:ext>
            </a:extLst>
          </p:cNvPr>
          <p:cNvSpPr/>
          <p:nvPr/>
        </p:nvSpPr>
        <p:spPr>
          <a:xfrm>
            <a:off x="884627" y="4019820"/>
            <a:ext cx="1851004" cy="769441"/>
          </a:xfrm>
          <a:prstGeom prst="rect">
            <a:avLst/>
          </a:prstGeom>
          <a:noFill/>
        </p:spPr>
        <p:txBody>
          <a:bodyPr wrap="square" rtlCol="0">
            <a:spAutoFit/>
          </a:bodyPr>
          <a:lstStyle/>
          <a:p>
            <a:pPr algn="ctr"/>
            <a:r>
              <a:rPr lang="es-MX" sz="1100" b="1" dirty="0"/>
              <a:t>El Gobierno Local Provincia con la certificación presupuestal, procede a la contratación</a:t>
            </a:r>
            <a:endParaRPr lang="es-PE" sz="1100" b="1" dirty="0"/>
          </a:p>
        </p:txBody>
      </p:sp>
      <p:sp>
        <p:nvSpPr>
          <p:cNvPr id="27" name="Flecha: a la derecha 26">
            <a:extLst>
              <a:ext uri="{FF2B5EF4-FFF2-40B4-BE49-F238E27FC236}">
                <a16:creationId xmlns:a16="http://schemas.microsoft.com/office/drawing/2014/main" id="{85FC9DF9-95BA-4E98-BB9B-C72DB3953853}"/>
              </a:ext>
            </a:extLst>
          </p:cNvPr>
          <p:cNvSpPr/>
          <p:nvPr/>
        </p:nvSpPr>
        <p:spPr>
          <a:xfrm rot="5400000">
            <a:off x="8240721" y="4339106"/>
            <a:ext cx="227593" cy="1775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28" name="Rectángulo 27">
            <a:extLst>
              <a:ext uri="{FF2B5EF4-FFF2-40B4-BE49-F238E27FC236}">
                <a16:creationId xmlns:a16="http://schemas.microsoft.com/office/drawing/2014/main" id="{4DBC0361-8AF3-4C47-B480-DE3C1B692898}"/>
              </a:ext>
            </a:extLst>
          </p:cNvPr>
          <p:cNvSpPr/>
          <p:nvPr/>
        </p:nvSpPr>
        <p:spPr>
          <a:xfrm>
            <a:off x="10662793" y="1291190"/>
            <a:ext cx="1510837" cy="600164"/>
          </a:xfrm>
          <a:prstGeom prst="rect">
            <a:avLst/>
          </a:prstGeom>
          <a:noFill/>
        </p:spPr>
        <p:txBody>
          <a:bodyPr wrap="square" rtlCol="0">
            <a:spAutoFit/>
          </a:bodyPr>
          <a:lstStyle/>
          <a:p>
            <a:pPr algn="ctr"/>
            <a:r>
              <a:rPr lang="es-PE" sz="1100" b="1" dirty="0"/>
              <a:t>Gobierno  Local</a:t>
            </a:r>
          </a:p>
          <a:p>
            <a:pPr algn="ctr"/>
            <a:r>
              <a:rPr lang="es-PE" sz="1100" b="1" dirty="0"/>
              <a:t>Provincial, incorporar en su presupuesto </a:t>
            </a:r>
          </a:p>
        </p:txBody>
      </p:sp>
      <p:sp>
        <p:nvSpPr>
          <p:cNvPr id="29" name="Flecha: a la derecha 28">
            <a:extLst>
              <a:ext uri="{FF2B5EF4-FFF2-40B4-BE49-F238E27FC236}">
                <a16:creationId xmlns:a16="http://schemas.microsoft.com/office/drawing/2014/main" id="{C200F6CF-3DBA-40BD-8586-1AD777984B3C}"/>
              </a:ext>
            </a:extLst>
          </p:cNvPr>
          <p:cNvSpPr/>
          <p:nvPr/>
        </p:nvSpPr>
        <p:spPr>
          <a:xfrm rot="10800000">
            <a:off x="5463715" y="3562059"/>
            <a:ext cx="743054"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30" name="Rectángulo 29">
            <a:extLst>
              <a:ext uri="{FF2B5EF4-FFF2-40B4-BE49-F238E27FC236}">
                <a16:creationId xmlns:a16="http://schemas.microsoft.com/office/drawing/2014/main" id="{C969CAA0-A44E-44A0-B7B3-7136F3E9E7F8}"/>
              </a:ext>
            </a:extLst>
          </p:cNvPr>
          <p:cNvSpPr/>
          <p:nvPr/>
        </p:nvSpPr>
        <p:spPr>
          <a:xfrm>
            <a:off x="11026188" y="2775453"/>
            <a:ext cx="1017696" cy="261610"/>
          </a:xfrm>
          <a:prstGeom prst="rect">
            <a:avLst/>
          </a:prstGeom>
          <a:noFill/>
        </p:spPr>
        <p:txBody>
          <a:bodyPr wrap="square" rtlCol="0">
            <a:spAutoFit/>
          </a:bodyPr>
          <a:lstStyle/>
          <a:p>
            <a:pPr algn="ctr"/>
            <a:r>
              <a:rPr lang="es-PE" sz="1100" b="1" dirty="0"/>
              <a:t>Calendarios </a:t>
            </a:r>
          </a:p>
        </p:txBody>
      </p:sp>
      <p:sp>
        <p:nvSpPr>
          <p:cNvPr id="31" name="Rectángulo 30">
            <a:extLst>
              <a:ext uri="{FF2B5EF4-FFF2-40B4-BE49-F238E27FC236}">
                <a16:creationId xmlns:a16="http://schemas.microsoft.com/office/drawing/2014/main" id="{47543644-ED88-439B-83C1-4E5AB4229143}"/>
              </a:ext>
            </a:extLst>
          </p:cNvPr>
          <p:cNvSpPr/>
          <p:nvPr/>
        </p:nvSpPr>
        <p:spPr>
          <a:xfrm>
            <a:off x="6308331" y="3366682"/>
            <a:ext cx="1017696" cy="261610"/>
          </a:xfrm>
          <a:prstGeom prst="rect">
            <a:avLst/>
          </a:prstGeom>
          <a:noFill/>
        </p:spPr>
        <p:txBody>
          <a:bodyPr wrap="square" rtlCol="0">
            <a:spAutoFit/>
          </a:bodyPr>
          <a:lstStyle/>
          <a:p>
            <a:pPr algn="ctr"/>
            <a:r>
              <a:rPr lang="es-PE" sz="1100" b="1" dirty="0"/>
              <a:t>Calendarios </a:t>
            </a:r>
          </a:p>
        </p:txBody>
      </p:sp>
      <p:pic>
        <p:nvPicPr>
          <p:cNvPr id="34" name="Imagen 33">
            <a:extLst>
              <a:ext uri="{FF2B5EF4-FFF2-40B4-BE49-F238E27FC236}">
                <a16:creationId xmlns:a16="http://schemas.microsoft.com/office/drawing/2014/main" id="{8231257F-8E9B-44EF-9282-C971C9ACC026}"/>
              </a:ext>
            </a:extLst>
          </p:cNvPr>
          <p:cNvPicPr>
            <a:picLocks noChangeAspect="1"/>
          </p:cNvPicPr>
          <p:nvPr/>
        </p:nvPicPr>
        <p:blipFill rotWithShape="1">
          <a:blip r:embed="rId6"/>
          <a:srcRect r="4408"/>
          <a:stretch/>
        </p:blipFill>
        <p:spPr>
          <a:xfrm>
            <a:off x="6524929" y="2855897"/>
            <a:ext cx="666578" cy="557200"/>
          </a:xfrm>
          <a:prstGeom prst="rect">
            <a:avLst/>
          </a:prstGeom>
        </p:spPr>
      </p:pic>
      <p:sp>
        <p:nvSpPr>
          <p:cNvPr id="35" name="Flecha: doblada 34">
            <a:extLst>
              <a:ext uri="{FF2B5EF4-FFF2-40B4-BE49-F238E27FC236}">
                <a16:creationId xmlns:a16="http://schemas.microsoft.com/office/drawing/2014/main" id="{9AF7BCC3-9263-4CD1-B8DE-664F6761C28F}"/>
              </a:ext>
            </a:extLst>
          </p:cNvPr>
          <p:cNvSpPr/>
          <p:nvPr/>
        </p:nvSpPr>
        <p:spPr>
          <a:xfrm rot="10800000">
            <a:off x="11076650" y="3125074"/>
            <a:ext cx="569578" cy="620270"/>
          </a:xfrm>
          <a:prstGeom prst="bentArrow">
            <a:avLst>
              <a:gd name="adj1" fmla="val 12900"/>
              <a:gd name="adj2" fmla="val 11487"/>
              <a:gd name="adj3" fmla="val 13277"/>
              <a:gd name="adj4" fmla="val 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36" name="Imagen 35">
            <a:extLst>
              <a:ext uri="{FF2B5EF4-FFF2-40B4-BE49-F238E27FC236}">
                <a16:creationId xmlns:a16="http://schemas.microsoft.com/office/drawing/2014/main" id="{90705985-FE5A-487F-8D47-85F844EB0229}"/>
              </a:ext>
            </a:extLst>
          </p:cNvPr>
          <p:cNvPicPr>
            <a:picLocks noChangeAspect="1"/>
          </p:cNvPicPr>
          <p:nvPr/>
        </p:nvPicPr>
        <p:blipFill rotWithShape="1">
          <a:blip r:embed="rId13"/>
          <a:srcRect l="12731" t="11070" r="12266" b="11943"/>
          <a:stretch/>
        </p:blipFill>
        <p:spPr>
          <a:xfrm>
            <a:off x="4205655" y="2690248"/>
            <a:ext cx="655094" cy="672411"/>
          </a:xfrm>
          <a:prstGeom prst="rect">
            <a:avLst/>
          </a:prstGeom>
        </p:spPr>
      </p:pic>
      <p:sp>
        <p:nvSpPr>
          <p:cNvPr id="37" name="Flecha: a la derecha 36">
            <a:extLst>
              <a:ext uri="{FF2B5EF4-FFF2-40B4-BE49-F238E27FC236}">
                <a16:creationId xmlns:a16="http://schemas.microsoft.com/office/drawing/2014/main" id="{DC5B2A8B-A082-4B26-BAF6-9E57B7F6B00E}"/>
              </a:ext>
            </a:extLst>
          </p:cNvPr>
          <p:cNvSpPr/>
          <p:nvPr/>
        </p:nvSpPr>
        <p:spPr>
          <a:xfrm rot="13611591">
            <a:off x="5728088" y="3170531"/>
            <a:ext cx="662888" cy="18284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38" name="Imagen 37">
            <a:extLst>
              <a:ext uri="{FF2B5EF4-FFF2-40B4-BE49-F238E27FC236}">
                <a16:creationId xmlns:a16="http://schemas.microsoft.com/office/drawing/2014/main" id="{005CC3CD-EF68-42EC-A66F-29670A9A64F6}"/>
              </a:ext>
            </a:extLst>
          </p:cNvPr>
          <p:cNvPicPr>
            <a:picLocks noChangeAspect="1"/>
          </p:cNvPicPr>
          <p:nvPr/>
        </p:nvPicPr>
        <p:blipFill rotWithShape="1">
          <a:blip r:embed="rId14"/>
          <a:srcRect t="14576" b="13967"/>
          <a:stretch/>
        </p:blipFill>
        <p:spPr>
          <a:xfrm>
            <a:off x="4069192" y="4040948"/>
            <a:ext cx="677399" cy="484044"/>
          </a:xfrm>
          <a:prstGeom prst="rect">
            <a:avLst/>
          </a:prstGeom>
        </p:spPr>
      </p:pic>
      <p:sp>
        <p:nvSpPr>
          <p:cNvPr id="39" name="Flecha: a la derecha 38">
            <a:extLst>
              <a:ext uri="{FF2B5EF4-FFF2-40B4-BE49-F238E27FC236}">
                <a16:creationId xmlns:a16="http://schemas.microsoft.com/office/drawing/2014/main" id="{CAD96A09-8831-41F4-8F82-C976FA3CB422}"/>
              </a:ext>
            </a:extLst>
          </p:cNvPr>
          <p:cNvSpPr/>
          <p:nvPr/>
        </p:nvSpPr>
        <p:spPr>
          <a:xfrm rot="8195980">
            <a:off x="5610937" y="3948077"/>
            <a:ext cx="777223" cy="2065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0" name="Rectángulo 39">
            <a:extLst>
              <a:ext uri="{FF2B5EF4-FFF2-40B4-BE49-F238E27FC236}">
                <a16:creationId xmlns:a16="http://schemas.microsoft.com/office/drawing/2014/main" id="{468080D4-5CFF-40B7-9BBB-04F1EDEBD8FB}"/>
              </a:ext>
            </a:extLst>
          </p:cNvPr>
          <p:cNvSpPr/>
          <p:nvPr/>
        </p:nvSpPr>
        <p:spPr>
          <a:xfrm>
            <a:off x="3599420" y="3453601"/>
            <a:ext cx="1718186" cy="600164"/>
          </a:xfrm>
          <a:prstGeom prst="rect">
            <a:avLst/>
          </a:prstGeom>
          <a:noFill/>
        </p:spPr>
        <p:txBody>
          <a:bodyPr wrap="square" rtlCol="0">
            <a:spAutoFit/>
          </a:bodyPr>
          <a:lstStyle/>
          <a:p>
            <a:pPr algn="ctr"/>
            <a:r>
              <a:rPr lang="es-MX" sz="1100" b="1" dirty="0"/>
              <a:t>Comisión de Presupuesto y </a:t>
            </a:r>
            <a:r>
              <a:rPr lang="es-419" sz="1100" b="1" dirty="0"/>
              <a:t>Cuenta General de la República</a:t>
            </a:r>
            <a:endParaRPr lang="es-PE" sz="1100" b="1" dirty="0"/>
          </a:p>
        </p:txBody>
      </p:sp>
      <p:sp>
        <p:nvSpPr>
          <p:cNvPr id="41" name="Rectángulo 40">
            <a:extLst>
              <a:ext uri="{FF2B5EF4-FFF2-40B4-BE49-F238E27FC236}">
                <a16:creationId xmlns:a16="http://schemas.microsoft.com/office/drawing/2014/main" id="{F5B6301A-D5EF-45C0-86B4-223CB48A9DEA}"/>
              </a:ext>
            </a:extLst>
          </p:cNvPr>
          <p:cNvSpPr/>
          <p:nvPr/>
        </p:nvSpPr>
        <p:spPr>
          <a:xfrm>
            <a:off x="3599204" y="2080379"/>
            <a:ext cx="1623989" cy="430887"/>
          </a:xfrm>
          <a:prstGeom prst="rect">
            <a:avLst/>
          </a:prstGeom>
          <a:noFill/>
        </p:spPr>
        <p:txBody>
          <a:bodyPr wrap="square" rtlCol="0">
            <a:spAutoFit/>
          </a:bodyPr>
          <a:lstStyle/>
          <a:p>
            <a:pPr algn="ctr"/>
            <a:r>
              <a:rPr lang="es-419" sz="1100" b="1" dirty="0"/>
              <a:t>Dirección General de Presupuesto Público </a:t>
            </a:r>
            <a:endParaRPr lang="es-PE" sz="1100" b="1" dirty="0"/>
          </a:p>
        </p:txBody>
      </p:sp>
      <p:sp>
        <p:nvSpPr>
          <p:cNvPr id="42" name="Flecha: a la derecha 41">
            <a:extLst>
              <a:ext uri="{FF2B5EF4-FFF2-40B4-BE49-F238E27FC236}">
                <a16:creationId xmlns:a16="http://schemas.microsoft.com/office/drawing/2014/main" id="{EB081FBE-C000-42D7-9948-98B7A0493FB0}"/>
              </a:ext>
            </a:extLst>
          </p:cNvPr>
          <p:cNvSpPr/>
          <p:nvPr/>
        </p:nvSpPr>
        <p:spPr>
          <a:xfrm rot="10800000">
            <a:off x="6408627" y="3579657"/>
            <a:ext cx="818230" cy="1711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3" name="Abrir llave 42">
            <a:extLst>
              <a:ext uri="{FF2B5EF4-FFF2-40B4-BE49-F238E27FC236}">
                <a16:creationId xmlns:a16="http://schemas.microsoft.com/office/drawing/2014/main" id="{FCD50F90-FE67-4DE8-952A-71065A89D3C9}"/>
              </a:ext>
            </a:extLst>
          </p:cNvPr>
          <p:cNvSpPr/>
          <p:nvPr/>
        </p:nvSpPr>
        <p:spPr>
          <a:xfrm>
            <a:off x="3143990" y="1808229"/>
            <a:ext cx="165273" cy="3771501"/>
          </a:xfrm>
          <a:prstGeom prst="leftBrace">
            <a:avLst>
              <a:gd name="adj1" fmla="val 28619"/>
              <a:gd name="adj2" fmla="val 50091"/>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solidFill>
                <a:schemeClr val="lt1"/>
              </a:solidFill>
            </a:endParaRPr>
          </a:p>
        </p:txBody>
      </p:sp>
      <p:sp>
        <p:nvSpPr>
          <p:cNvPr id="45" name="Flecha: a la derecha 44">
            <a:extLst>
              <a:ext uri="{FF2B5EF4-FFF2-40B4-BE49-F238E27FC236}">
                <a16:creationId xmlns:a16="http://schemas.microsoft.com/office/drawing/2014/main" id="{A29D0459-6A8D-4BD4-8389-3563AA116BA6}"/>
              </a:ext>
            </a:extLst>
          </p:cNvPr>
          <p:cNvSpPr/>
          <p:nvPr/>
        </p:nvSpPr>
        <p:spPr>
          <a:xfrm rot="5400000">
            <a:off x="1621637" y="4923927"/>
            <a:ext cx="378663" cy="1775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3" name="Imagen 2">
            <a:extLst>
              <a:ext uri="{FF2B5EF4-FFF2-40B4-BE49-F238E27FC236}">
                <a16:creationId xmlns:a16="http://schemas.microsoft.com/office/drawing/2014/main" id="{5DB0C025-CCE6-4EED-A596-6A20FC95B1D9}"/>
              </a:ext>
            </a:extLst>
          </p:cNvPr>
          <p:cNvPicPr>
            <a:picLocks noChangeAspect="1"/>
          </p:cNvPicPr>
          <p:nvPr/>
        </p:nvPicPr>
        <p:blipFill rotWithShape="1">
          <a:blip r:embed="rId15"/>
          <a:srcRect l="17446" r="12600"/>
          <a:stretch/>
        </p:blipFill>
        <p:spPr>
          <a:xfrm>
            <a:off x="1159785" y="5245616"/>
            <a:ext cx="514765" cy="579507"/>
          </a:xfrm>
          <a:prstGeom prst="rect">
            <a:avLst/>
          </a:prstGeom>
          <a:ln>
            <a:noFill/>
          </a:ln>
          <a:effectLst>
            <a:softEdge rad="112500"/>
          </a:effectLst>
        </p:spPr>
      </p:pic>
      <p:sp>
        <p:nvSpPr>
          <p:cNvPr id="33" name="Rectángulo 32">
            <a:extLst>
              <a:ext uri="{FF2B5EF4-FFF2-40B4-BE49-F238E27FC236}">
                <a16:creationId xmlns:a16="http://schemas.microsoft.com/office/drawing/2014/main" id="{5A44520C-3049-4F56-B8C6-54D2215257E1}"/>
              </a:ext>
            </a:extLst>
          </p:cNvPr>
          <p:cNvSpPr/>
          <p:nvPr/>
        </p:nvSpPr>
        <p:spPr>
          <a:xfrm>
            <a:off x="954682" y="5858884"/>
            <a:ext cx="1623923" cy="430887"/>
          </a:xfrm>
          <a:prstGeom prst="rect">
            <a:avLst/>
          </a:prstGeom>
          <a:noFill/>
        </p:spPr>
        <p:txBody>
          <a:bodyPr wrap="square" rtlCol="0">
            <a:spAutoFit/>
          </a:bodyPr>
          <a:lstStyle/>
          <a:p>
            <a:pPr algn="ctr"/>
            <a:r>
              <a:rPr lang="es-PE" sz="1100" b="1" dirty="0"/>
              <a:t>Contratación para la Ejecución</a:t>
            </a:r>
          </a:p>
        </p:txBody>
      </p:sp>
      <p:sp>
        <p:nvSpPr>
          <p:cNvPr id="47" name="Flecha: a la derecha 46">
            <a:extLst>
              <a:ext uri="{FF2B5EF4-FFF2-40B4-BE49-F238E27FC236}">
                <a16:creationId xmlns:a16="http://schemas.microsoft.com/office/drawing/2014/main" id="{427F3D19-54AD-4822-9047-40A274BE86FE}"/>
              </a:ext>
            </a:extLst>
          </p:cNvPr>
          <p:cNvSpPr/>
          <p:nvPr/>
        </p:nvSpPr>
        <p:spPr>
          <a:xfrm rot="5400000">
            <a:off x="11384080" y="2006420"/>
            <a:ext cx="378663" cy="17756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pic>
        <p:nvPicPr>
          <p:cNvPr id="50" name="Imagen 49">
            <a:extLst>
              <a:ext uri="{FF2B5EF4-FFF2-40B4-BE49-F238E27FC236}">
                <a16:creationId xmlns:a16="http://schemas.microsoft.com/office/drawing/2014/main" id="{33B01FA2-6291-4E18-B9D6-B4EFF16BF5B2}"/>
              </a:ext>
            </a:extLst>
          </p:cNvPr>
          <p:cNvPicPr>
            <a:picLocks noChangeAspect="1"/>
          </p:cNvPicPr>
          <p:nvPr/>
        </p:nvPicPr>
        <p:blipFill>
          <a:blip r:embed="rId16"/>
          <a:stretch>
            <a:fillRect/>
          </a:stretch>
        </p:blipFill>
        <p:spPr>
          <a:xfrm>
            <a:off x="11135196" y="792459"/>
            <a:ext cx="675100" cy="537929"/>
          </a:xfrm>
          <a:prstGeom prst="rect">
            <a:avLst/>
          </a:prstGeom>
        </p:spPr>
      </p:pic>
      <p:pic>
        <p:nvPicPr>
          <p:cNvPr id="51" name="Imagen 50">
            <a:extLst>
              <a:ext uri="{FF2B5EF4-FFF2-40B4-BE49-F238E27FC236}">
                <a16:creationId xmlns:a16="http://schemas.microsoft.com/office/drawing/2014/main" id="{B1B7F083-78EF-4C66-BA6F-75E5AB088B1F}"/>
              </a:ext>
            </a:extLst>
          </p:cNvPr>
          <p:cNvPicPr>
            <a:picLocks noChangeAspect="1"/>
          </p:cNvPicPr>
          <p:nvPr/>
        </p:nvPicPr>
        <p:blipFill rotWithShape="1">
          <a:blip r:embed="rId17"/>
          <a:srcRect r="26014"/>
          <a:stretch/>
        </p:blipFill>
        <p:spPr>
          <a:xfrm>
            <a:off x="1763279" y="5280211"/>
            <a:ext cx="643132" cy="579508"/>
          </a:xfrm>
          <a:prstGeom prst="rect">
            <a:avLst/>
          </a:prstGeom>
          <a:effectLst>
            <a:softEdge rad="31750"/>
          </a:effectLst>
        </p:spPr>
      </p:pic>
      <p:pic>
        <p:nvPicPr>
          <p:cNvPr id="15" name="Imagen 14">
            <a:extLst>
              <a:ext uri="{FF2B5EF4-FFF2-40B4-BE49-F238E27FC236}">
                <a16:creationId xmlns:a16="http://schemas.microsoft.com/office/drawing/2014/main" id="{848E539C-9F42-4A7C-9CD9-1E5429FB97D9}"/>
              </a:ext>
            </a:extLst>
          </p:cNvPr>
          <p:cNvPicPr>
            <a:picLocks noChangeAspect="1"/>
          </p:cNvPicPr>
          <p:nvPr/>
        </p:nvPicPr>
        <p:blipFill>
          <a:blip r:embed="rId18"/>
          <a:stretch>
            <a:fillRect/>
          </a:stretch>
        </p:blipFill>
        <p:spPr>
          <a:xfrm>
            <a:off x="7842013" y="741637"/>
            <a:ext cx="653064" cy="900056"/>
          </a:xfrm>
          <a:prstGeom prst="rect">
            <a:avLst/>
          </a:prstGeom>
        </p:spPr>
      </p:pic>
      <p:pic>
        <p:nvPicPr>
          <p:cNvPr id="53" name="Imagen 52">
            <a:extLst>
              <a:ext uri="{FF2B5EF4-FFF2-40B4-BE49-F238E27FC236}">
                <a16:creationId xmlns:a16="http://schemas.microsoft.com/office/drawing/2014/main" id="{B4CF3842-2BD1-4116-AF01-41034D350062}"/>
              </a:ext>
            </a:extLst>
          </p:cNvPr>
          <p:cNvPicPr>
            <a:picLocks noChangeAspect="1"/>
          </p:cNvPicPr>
          <p:nvPr/>
        </p:nvPicPr>
        <p:blipFill>
          <a:blip r:embed="rId18">
            <a:lum bright="20000" contrast="-40000"/>
          </a:blip>
          <a:stretch>
            <a:fillRect/>
          </a:stretch>
        </p:blipFill>
        <p:spPr>
          <a:xfrm>
            <a:off x="7474514" y="3726323"/>
            <a:ext cx="289784" cy="399381"/>
          </a:xfrm>
          <a:prstGeom prst="rect">
            <a:avLst/>
          </a:prstGeom>
        </p:spPr>
      </p:pic>
      <p:pic>
        <p:nvPicPr>
          <p:cNvPr id="11" name="Imagen 10">
            <a:extLst>
              <a:ext uri="{FF2B5EF4-FFF2-40B4-BE49-F238E27FC236}">
                <a16:creationId xmlns:a16="http://schemas.microsoft.com/office/drawing/2014/main" id="{8972726D-67F9-4193-ABFF-6398C400D828}"/>
              </a:ext>
            </a:extLst>
          </p:cNvPr>
          <p:cNvPicPr>
            <a:picLocks noChangeAspect="1"/>
          </p:cNvPicPr>
          <p:nvPr/>
        </p:nvPicPr>
        <p:blipFill>
          <a:blip r:embed="rId19"/>
          <a:stretch>
            <a:fillRect/>
          </a:stretch>
        </p:blipFill>
        <p:spPr>
          <a:xfrm>
            <a:off x="3346014" y="4636897"/>
            <a:ext cx="8527582" cy="1710095"/>
          </a:xfrm>
          <a:prstGeom prst="rect">
            <a:avLst/>
          </a:prstGeom>
        </p:spPr>
      </p:pic>
      <p:sp>
        <p:nvSpPr>
          <p:cNvPr id="49" name="CuadroTexto 48">
            <a:extLst>
              <a:ext uri="{FF2B5EF4-FFF2-40B4-BE49-F238E27FC236}">
                <a16:creationId xmlns:a16="http://schemas.microsoft.com/office/drawing/2014/main" id="{D9BDE562-6D44-4504-9BE3-2C65377684CF}"/>
              </a:ext>
            </a:extLst>
          </p:cNvPr>
          <p:cNvSpPr txBox="1"/>
          <p:nvPr/>
        </p:nvSpPr>
        <p:spPr>
          <a:xfrm>
            <a:off x="637523" y="133578"/>
            <a:ext cx="8806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TRANSFERENCIA A </a:t>
            </a:r>
            <a:r>
              <a:rPr lang="es-PE" sz="2400" b="1" i="1" u="sng" dirty="0">
                <a:solidFill>
                  <a:prstClr val="black">
                    <a:lumMod val="95000"/>
                    <a:lumOff val="5000"/>
                  </a:prstClr>
                </a:solidFill>
                <a:latin typeface="Arial" panose="020B0604020202020204" pitchFamily="34" charset="0"/>
                <a:cs typeface="Arial" panose="020B0604020202020204" pitchFamily="34" charset="0"/>
              </a:rPr>
              <a:t>LOS GOBIERNOS LOCALES AÑO 2020</a:t>
            </a:r>
            <a:endParaRPr kumimoji="0" lang="es-ES_tradnl"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52" name="Imagen 51" descr="road-with-broken-line.png">
            <a:extLst>
              <a:ext uri="{FF2B5EF4-FFF2-40B4-BE49-F238E27FC236}">
                <a16:creationId xmlns:a16="http://schemas.microsoft.com/office/drawing/2014/main" id="{69975BBB-DE8B-425D-BF04-46B331B162A8}"/>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21871" y="113674"/>
            <a:ext cx="403480" cy="540000"/>
          </a:xfrm>
          <a:prstGeom prst="rect">
            <a:avLst/>
          </a:prstGeom>
        </p:spPr>
      </p:pic>
      <p:sp>
        <p:nvSpPr>
          <p:cNvPr id="54" name="Rectángulo 53"/>
          <p:cNvSpPr/>
          <p:nvPr/>
        </p:nvSpPr>
        <p:spPr>
          <a:xfrm>
            <a:off x="352560" y="886275"/>
            <a:ext cx="2868711" cy="2123658"/>
          </a:xfrm>
          <a:prstGeom prst="rect">
            <a:avLst/>
          </a:prstGeom>
        </p:spPr>
        <p:txBody>
          <a:bodyPr wrap="square">
            <a:spAutoFit/>
          </a:bodyPr>
          <a:lstStyle/>
          <a:p>
            <a:r>
              <a:rPr lang="es-ES" sz="1200" b="1" dirty="0">
                <a:solidFill>
                  <a:srgbClr val="000000"/>
                </a:solidFill>
                <a:latin typeface="Calibri" panose="020F0502020204030204" pitchFamily="34" charset="0"/>
              </a:rPr>
              <a:t>Asistencia, para a incorporación recursos son:</a:t>
            </a:r>
          </a:p>
          <a:p>
            <a:endParaRPr lang="es-ES" sz="1200" b="1" dirty="0">
              <a:solidFill>
                <a:srgbClr val="000000"/>
              </a:solidFill>
              <a:latin typeface="Calibri" panose="020F0502020204030204" pitchFamily="34" charset="0"/>
            </a:endParaRPr>
          </a:p>
          <a:p>
            <a:pPr marL="228600" indent="-228600">
              <a:buFont typeface="+mj-lt"/>
              <a:buAutoNum type="arabicPeriod"/>
            </a:pPr>
            <a:r>
              <a:rPr lang="es-ES" sz="1200" b="1" dirty="0">
                <a:solidFill>
                  <a:srgbClr val="FF0000"/>
                </a:solidFill>
                <a:latin typeface="Calibri" panose="020F0502020204030204" pitchFamily="34" charset="0"/>
              </a:rPr>
              <a:t>Herbert </a:t>
            </a:r>
            <a:r>
              <a:rPr lang="es-ES" sz="1200" b="1" dirty="0" err="1">
                <a:solidFill>
                  <a:srgbClr val="FF0000"/>
                </a:solidFill>
                <a:latin typeface="Calibri" panose="020F0502020204030204" pitchFamily="34" charset="0"/>
              </a:rPr>
              <a:t>Minaya</a:t>
            </a:r>
            <a:r>
              <a:rPr lang="es-ES" sz="1200" b="1" dirty="0">
                <a:solidFill>
                  <a:srgbClr val="FF0000"/>
                </a:solidFill>
                <a:latin typeface="Calibri" panose="020F0502020204030204" pitchFamily="34" charset="0"/>
              </a:rPr>
              <a:t> </a:t>
            </a:r>
            <a:r>
              <a:rPr lang="es-ES" sz="1200" dirty="0">
                <a:solidFill>
                  <a:srgbClr val="000000"/>
                </a:solidFill>
                <a:latin typeface="Calibri" panose="020F0502020204030204" pitchFamily="34" charset="0"/>
              </a:rPr>
              <a:t>  Tel: 978729200 </a:t>
            </a:r>
          </a:p>
          <a:p>
            <a:r>
              <a:rPr lang="es-ES" sz="1200" dirty="0">
                <a:solidFill>
                  <a:srgbClr val="000000"/>
                </a:solidFill>
                <a:latin typeface="Calibri" panose="020F0502020204030204" pitchFamily="34" charset="0"/>
              </a:rPr>
              <a:t> Correo: </a:t>
            </a:r>
            <a:r>
              <a:rPr lang="es-ES" sz="1200" dirty="0">
                <a:solidFill>
                  <a:srgbClr val="000000"/>
                </a:solidFill>
                <a:latin typeface="Calibri" panose="020F0502020204030204" pitchFamily="34" charset="0"/>
                <a:hlinkClick r:id="rId21"/>
              </a:rPr>
              <a:t>serv_opp_19@proviasdes.gob.pe</a:t>
            </a:r>
            <a:endParaRPr lang="es-ES" sz="1200" dirty="0">
              <a:solidFill>
                <a:srgbClr val="000000"/>
              </a:solidFill>
              <a:latin typeface="Calibri" panose="020F0502020204030204" pitchFamily="34" charset="0"/>
            </a:endParaRPr>
          </a:p>
          <a:p>
            <a:endParaRPr lang="es-ES" sz="1200" dirty="0">
              <a:solidFill>
                <a:srgbClr val="000000"/>
              </a:solidFill>
              <a:latin typeface="Calibri" panose="020F0502020204030204" pitchFamily="34" charset="0"/>
            </a:endParaRPr>
          </a:p>
          <a:p>
            <a:r>
              <a:rPr lang="es-ES" sz="1200" b="1" dirty="0">
                <a:solidFill>
                  <a:srgbClr val="FF0000"/>
                </a:solidFill>
                <a:latin typeface="Calibri" panose="020F0502020204030204" pitchFamily="34" charset="0"/>
              </a:rPr>
              <a:t>2. </a:t>
            </a:r>
            <a:r>
              <a:rPr lang="es-ES" sz="1200" b="1" dirty="0" err="1">
                <a:solidFill>
                  <a:srgbClr val="FF0000"/>
                </a:solidFill>
                <a:latin typeface="Calibri" panose="020F0502020204030204" pitchFamily="34" charset="0"/>
              </a:rPr>
              <a:t>Marko</a:t>
            </a:r>
            <a:r>
              <a:rPr lang="es-ES" sz="1200" b="1" dirty="0">
                <a:solidFill>
                  <a:srgbClr val="FF0000"/>
                </a:solidFill>
                <a:latin typeface="Calibri" panose="020F0502020204030204" pitchFamily="34" charset="0"/>
              </a:rPr>
              <a:t> Torres </a:t>
            </a:r>
            <a:r>
              <a:rPr lang="es-ES" sz="1200" dirty="0">
                <a:solidFill>
                  <a:srgbClr val="000000"/>
                </a:solidFill>
                <a:latin typeface="Calibri" panose="020F0502020204030204" pitchFamily="34" charset="0"/>
              </a:rPr>
              <a:t>  Tel: 948546151 </a:t>
            </a:r>
          </a:p>
          <a:p>
            <a:r>
              <a:rPr lang="es-ES" sz="1200" dirty="0">
                <a:solidFill>
                  <a:srgbClr val="000000"/>
                </a:solidFill>
                <a:latin typeface="Calibri" panose="020F0502020204030204" pitchFamily="34" charset="0"/>
              </a:rPr>
              <a:t> Correo: </a:t>
            </a:r>
            <a:r>
              <a:rPr lang="es-ES" sz="1200" dirty="0">
                <a:solidFill>
                  <a:srgbClr val="000000"/>
                </a:solidFill>
                <a:latin typeface="Calibri" panose="020F0502020204030204" pitchFamily="34" charset="0"/>
                <a:hlinkClick r:id="rId22"/>
              </a:rPr>
              <a:t>mtorres@ptoviasdes.gob.pe</a:t>
            </a:r>
            <a:endParaRPr lang="es-ES" sz="1200" dirty="0">
              <a:solidFill>
                <a:srgbClr val="000000"/>
              </a:solidFill>
              <a:latin typeface="Calibri" panose="020F0502020204030204" pitchFamily="34" charset="0"/>
            </a:endParaRPr>
          </a:p>
          <a:p>
            <a:endParaRPr lang="es-ES" sz="1200" dirty="0">
              <a:solidFill>
                <a:srgbClr val="000000"/>
              </a:solidFill>
              <a:latin typeface="Calibri" panose="020F0502020204030204" pitchFamily="34" charset="0"/>
            </a:endParaRPr>
          </a:p>
          <a:p>
            <a:r>
              <a:rPr lang="es-ES" sz="1200" b="1" dirty="0">
                <a:solidFill>
                  <a:srgbClr val="FF0000"/>
                </a:solidFill>
                <a:latin typeface="Calibri" panose="020F0502020204030204" pitchFamily="34" charset="0"/>
              </a:rPr>
              <a:t>3. Oscar </a:t>
            </a:r>
            <a:r>
              <a:rPr lang="es-ES" sz="1200" b="1" dirty="0" err="1">
                <a:solidFill>
                  <a:srgbClr val="FF0000"/>
                </a:solidFill>
                <a:latin typeface="Calibri" panose="020F0502020204030204" pitchFamily="34" charset="0"/>
              </a:rPr>
              <a:t>Choy</a:t>
            </a:r>
            <a:r>
              <a:rPr lang="es-ES" sz="1200" b="1" dirty="0">
                <a:solidFill>
                  <a:srgbClr val="FF0000"/>
                </a:solidFill>
                <a:latin typeface="Calibri" panose="020F0502020204030204" pitchFamily="34" charset="0"/>
              </a:rPr>
              <a:t> </a:t>
            </a:r>
            <a:r>
              <a:rPr lang="es-ES" sz="1200" dirty="0">
                <a:solidFill>
                  <a:srgbClr val="000000"/>
                </a:solidFill>
                <a:latin typeface="Calibri" panose="020F0502020204030204" pitchFamily="34" charset="0"/>
              </a:rPr>
              <a:t>  Tel: 980574852  </a:t>
            </a:r>
          </a:p>
          <a:p>
            <a:r>
              <a:rPr lang="es-ES" sz="1200" dirty="0">
                <a:solidFill>
                  <a:srgbClr val="000000"/>
                </a:solidFill>
                <a:latin typeface="Calibri" panose="020F0502020204030204" pitchFamily="34" charset="0"/>
              </a:rPr>
              <a:t>Correo: </a:t>
            </a:r>
            <a:r>
              <a:rPr lang="es-ES" sz="1200" dirty="0">
                <a:solidFill>
                  <a:srgbClr val="000000"/>
                </a:solidFill>
                <a:latin typeface="Calibri" panose="020F0502020204030204" pitchFamily="34" charset="0"/>
                <a:hlinkClick r:id="rId23"/>
              </a:rPr>
              <a:t>ochoy@proviasdes.gob.pe</a:t>
            </a:r>
            <a:r>
              <a:rPr lang="es-ES" sz="1200"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62811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17"/>
          <p:cNvSpPr/>
          <p:nvPr/>
        </p:nvSpPr>
        <p:spPr>
          <a:xfrm>
            <a:off x="1109870" y="2343941"/>
            <a:ext cx="6337677" cy="775543"/>
          </a:xfrm>
          <a:custGeom>
            <a:avLst/>
            <a:gdLst/>
            <a:ahLst/>
            <a:cxnLst/>
            <a:rect l="l" t="t" r="r" b="b"/>
            <a:pathLst>
              <a:path w="9427210" h="1102995">
                <a:moveTo>
                  <a:pt x="9243148" y="0"/>
                </a:moveTo>
                <a:lnTo>
                  <a:pt x="183946" y="0"/>
                </a:lnTo>
                <a:lnTo>
                  <a:pt x="135069" y="6572"/>
                </a:lnTo>
                <a:lnTo>
                  <a:pt x="91135" y="25117"/>
                </a:lnTo>
                <a:lnTo>
                  <a:pt x="53901" y="53878"/>
                </a:lnTo>
                <a:lnTo>
                  <a:pt x="25129" y="91095"/>
                </a:lnTo>
                <a:lnTo>
                  <a:pt x="6575" y="135012"/>
                </a:lnTo>
                <a:lnTo>
                  <a:pt x="0" y="183870"/>
                </a:lnTo>
                <a:lnTo>
                  <a:pt x="0" y="918946"/>
                </a:lnTo>
                <a:lnTo>
                  <a:pt x="6575" y="967786"/>
                </a:lnTo>
                <a:lnTo>
                  <a:pt x="25129" y="1011666"/>
                </a:lnTo>
                <a:lnTo>
                  <a:pt x="53901" y="1048839"/>
                </a:lnTo>
                <a:lnTo>
                  <a:pt x="91135" y="1077555"/>
                </a:lnTo>
                <a:lnTo>
                  <a:pt x="135069" y="1096067"/>
                </a:lnTo>
                <a:lnTo>
                  <a:pt x="183946" y="1102626"/>
                </a:lnTo>
                <a:lnTo>
                  <a:pt x="9243148" y="1102626"/>
                </a:lnTo>
                <a:lnTo>
                  <a:pt x="9292025" y="1096067"/>
                </a:lnTo>
                <a:lnTo>
                  <a:pt x="9335960" y="1077555"/>
                </a:lnTo>
                <a:lnTo>
                  <a:pt x="9373193" y="1048839"/>
                </a:lnTo>
                <a:lnTo>
                  <a:pt x="9401966" y="1011666"/>
                </a:lnTo>
                <a:lnTo>
                  <a:pt x="9420520" y="967786"/>
                </a:lnTo>
                <a:lnTo>
                  <a:pt x="9427095" y="918946"/>
                </a:lnTo>
                <a:lnTo>
                  <a:pt x="9427095" y="183870"/>
                </a:lnTo>
                <a:lnTo>
                  <a:pt x="9420520" y="135012"/>
                </a:lnTo>
                <a:lnTo>
                  <a:pt x="9401966" y="91095"/>
                </a:lnTo>
                <a:lnTo>
                  <a:pt x="9373193" y="53878"/>
                </a:lnTo>
                <a:lnTo>
                  <a:pt x="9335960" y="25117"/>
                </a:lnTo>
                <a:lnTo>
                  <a:pt x="9292025" y="6572"/>
                </a:lnTo>
                <a:lnTo>
                  <a:pt x="9243148" y="0"/>
                </a:lnTo>
                <a:close/>
              </a:path>
            </a:pathLst>
          </a:custGeom>
          <a:solidFill>
            <a:srgbClr val="FC8A2C"/>
          </a:solidFill>
        </p:spPr>
        <p:txBody>
          <a:bodyPr wrap="square" lIns="0" tIns="0" rIns="0" bIns="0" rtlCol="0"/>
          <a:lstStyle/>
          <a:p>
            <a:endParaRPr sz="1266"/>
          </a:p>
        </p:txBody>
      </p:sp>
      <p:sp>
        <p:nvSpPr>
          <p:cNvPr id="161" name="Shape 161"/>
          <p:cNvSpPr>
            <a:spLocks noGrp="1"/>
          </p:cNvSpPr>
          <p:nvPr>
            <p:ph type="title"/>
          </p:nvPr>
        </p:nvSpPr>
        <p:spPr>
          <a:xfrm>
            <a:off x="4312860" y="479551"/>
            <a:ext cx="8786813" cy="696516"/>
          </a:xfrm>
          <a:prstGeom prst="rect">
            <a:avLst/>
          </a:prstGeom>
          <a:noFill/>
          <a:ln w="104775" cmpd="thickThin">
            <a:noFill/>
          </a:ln>
        </p:spPr>
        <p:txBody>
          <a:bodyPr>
            <a:noAutofit/>
          </a:bodyPr>
          <a:lstStyle>
            <a:lvl1pPr algn="just">
              <a:defRPr>
                <a:solidFill>
                  <a:srgbClr val="005493"/>
                </a:solidFill>
              </a:defRPr>
            </a:lvl1pPr>
          </a:lstStyle>
          <a:p>
            <a:pPr algn="ctr" defTabSz="642915"/>
            <a:r>
              <a:rPr lang="es-ES" sz="4800" b="1" dirty="0">
                <a:solidFill>
                  <a:srgbClr val="E76A03"/>
                </a:solidFill>
                <a:effectLst>
                  <a:outerShdw blurRad="38100" dist="38100" dir="2700000" algn="tl">
                    <a:srgbClr val="000000">
                      <a:alpha val="43137"/>
                    </a:srgbClr>
                  </a:outerShdw>
                </a:effectLst>
              </a:rPr>
              <a:t>MARCO LEGAL</a:t>
            </a:r>
            <a:br>
              <a:rPr lang="es-ES" sz="4800" b="1" dirty="0">
                <a:solidFill>
                  <a:srgbClr val="E76A03"/>
                </a:solidFill>
                <a:effectLst>
                  <a:outerShdw blurRad="38100" dist="38100" dir="2700000" algn="tl">
                    <a:srgbClr val="000000">
                      <a:alpha val="43137"/>
                    </a:srgbClr>
                  </a:outerShdw>
                </a:effectLst>
              </a:rPr>
            </a:br>
            <a:r>
              <a:rPr lang="es-ES" sz="2800" i="1" dirty="0">
                <a:ln w="0"/>
                <a:solidFill>
                  <a:schemeClr val="accent1"/>
                </a:solidFill>
                <a:effectLst>
                  <a:outerShdw blurRad="38100" dist="25400" dir="5400000" algn="ctr" rotWithShape="0">
                    <a:srgbClr val="6E747A">
                      <a:alpha val="43000"/>
                    </a:srgbClr>
                  </a:outerShdw>
                </a:effectLst>
              </a:rPr>
              <a:t>(antes de la emergencia) </a:t>
            </a:r>
            <a:endParaRPr lang="es-ES" sz="4800" b="1" i="1" dirty="0">
              <a:solidFill>
                <a:schemeClr val="tx2"/>
              </a:solidFill>
              <a:effectLst>
                <a:outerShdw blurRad="38100" dist="38100" dir="2700000" algn="tl">
                  <a:srgbClr val="000000">
                    <a:alpha val="43137"/>
                  </a:srgbClr>
                </a:outerShdw>
              </a:effectLst>
            </a:endParaRPr>
          </a:p>
        </p:txBody>
      </p:sp>
      <p:sp>
        <p:nvSpPr>
          <p:cNvPr id="9" name="object 20"/>
          <p:cNvSpPr/>
          <p:nvPr/>
        </p:nvSpPr>
        <p:spPr>
          <a:xfrm>
            <a:off x="567354" y="4176696"/>
            <a:ext cx="6872442" cy="996544"/>
          </a:xfrm>
          <a:custGeom>
            <a:avLst/>
            <a:gdLst/>
            <a:ahLst/>
            <a:cxnLst/>
            <a:rect l="l" t="t" r="r" b="b"/>
            <a:pathLst>
              <a:path w="9427210" h="1102995">
                <a:moveTo>
                  <a:pt x="9243148" y="0"/>
                </a:moveTo>
                <a:lnTo>
                  <a:pt x="183946" y="0"/>
                </a:lnTo>
                <a:lnTo>
                  <a:pt x="135069" y="6559"/>
                </a:lnTo>
                <a:lnTo>
                  <a:pt x="91135" y="25071"/>
                </a:lnTo>
                <a:lnTo>
                  <a:pt x="53901" y="53787"/>
                </a:lnTo>
                <a:lnTo>
                  <a:pt x="25129" y="90960"/>
                </a:lnTo>
                <a:lnTo>
                  <a:pt x="6575" y="134840"/>
                </a:lnTo>
                <a:lnTo>
                  <a:pt x="0" y="183680"/>
                </a:lnTo>
                <a:lnTo>
                  <a:pt x="0" y="918768"/>
                </a:lnTo>
                <a:lnTo>
                  <a:pt x="6575" y="967621"/>
                </a:lnTo>
                <a:lnTo>
                  <a:pt x="25129" y="1011534"/>
                </a:lnTo>
                <a:lnTo>
                  <a:pt x="53901" y="1048750"/>
                </a:lnTo>
                <a:lnTo>
                  <a:pt x="91135" y="1077509"/>
                </a:lnTo>
                <a:lnTo>
                  <a:pt x="135069" y="1096054"/>
                </a:lnTo>
                <a:lnTo>
                  <a:pt x="183946" y="1102626"/>
                </a:lnTo>
                <a:lnTo>
                  <a:pt x="9243148" y="1102626"/>
                </a:lnTo>
                <a:lnTo>
                  <a:pt x="9292025" y="1096054"/>
                </a:lnTo>
                <a:lnTo>
                  <a:pt x="9335960" y="1077509"/>
                </a:lnTo>
                <a:lnTo>
                  <a:pt x="9373193" y="1048750"/>
                </a:lnTo>
                <a:lnTo>
                  <a:pt x="9401966" y="1011534"/>
                </a:lnTo>
                <a:lnTo>
                  <a:pt x="9420520" y="967621"/>
                </a:lnTo>
                <a:lnTo>
                  <a:pt x="9427095" y="918768"/>
                </a:lnTo>
                <a:lnTo>
                  <a:pt x="9427095" y="183680"/>
                </a:lnTo>
                <a:lnTo>
                  <a:pt x="9420520" y="134840"/>
                </a:lnTo>
                <a:lnTo>
                  <a:pt x="9401966" y="90960"/>
                </a:lnTo>
                <a:lnTo>
                  <a:pt x="9373193" y="53787"/>
                </a:lnTo>
                <a:lnTo>
                  <a:pt x="9335960" y="25071"/>
                </a:lnTo>
                <a:lnTo>
                  <a:pt x="9292025" y="6559"/>
                </a:lnTo>
                <a:lnTo>
                  <a:pt x="9243148" y="0"/>
                </a:lnTo>
                <a:close/>
              </a:path>
            </a:pathLst>
          </a:custGeom>
          <a:solidFill>
            <a:srgbClr val="FC8A2C"/>
          </a:solidFill>
        </p:spPr>
        <p:txBody>
          <a:bodyPr wrap="square" lIns="0" tIns="0" rIns="0" bIns="0" rtlCol="0"/>
          <a:lstStyle/>
          <a:p>
            <a:endParaRPr sz="1266"/>
          </a:p>
        </p:txBody>
      </p:sp>
      <p:sp>
        <p:nvSpPr>
          <p:cNvPr id="12" name="object 11"/>
          <p:cNvSpPr txBox="1"/>
          <p:nvPr/>
        </p:nvSpPr>
        <p:spPr>
          <a:xfrm>
            <a:off x="377202" y="1769616"/>
            <a:ext cx="6698356" cy="550513"/>
          </a:xfrm>
          <a:prstGeom prst="rect">
            <a:avLst/>
          </a:prstGeom>
        </p:spPr>
        <p:txBody>
          <a:bodyPr vert="horz" wrap="square" lIns="0" tIns="9376" rIns="0" bIns="0" rtlCol="0">
            <a:spAutoFit/>
          </a:bodyPr>
          <a:lstStyle/>
          <a:p>
            <a:pPr marL="8929">
              <a:spcBef>
                <a:spcPts val="74"/>
              </a:spcBef>
              <a:tabLst>
                <a:tab pos="2123851" algn="l"/>
              </a:tabLst>
            </a:pPr>
            <a:r>
              <a:rPr lang="es-PE" sz="1758" b="1" spc="-169" dirty="0">
                <a:latin typeface="Verdana"/>
                <a:cs typeface="Verdana"/>
              </a:rPr>
              <a:t>Texto Único Ordenado  de la Ley 30225 </a:t>
            </a:r>
            <a:r>
              <a:rPr sz="1758" b="1" spc="-369" dirty="0">
                <a:latin typeface="Verdana"/>
                <a:cs typeface="Verdana"/>
              </a:rPr>
              <a:t>– </a:t>
            </a:r>
            <a:r>
              <a:rPr sz="1758" b="1" spc="-348" dirty="0">
                <a:latin typeface="Verdana"/>
                <a:cs typeface="Verdana"/>
              </a:rPr>
              <a:t> </a:t>
            </a:r>
            <a:r>
              <a:rPr sz="1758" b="1" spc="-169" dirty="0">
                <a:latin typeface="Verdana"/>
                <a:cs typeface="Verdana"/>
              </a:rPr>
              <a:t>Ley</a:t>
            </a:r>
            <a:r>
              <a:rPr lang="es-PE" sz="1758" b="1" spc="-169" dirty="0">
                <a:latin typeface="Verdana"/>
                <a:cs typeface="Verdana"/>
              </a:rPr>
              <a:t> </a:t>
            </a:r>
            <a:r>
              <a:rPr sz="1758" b="1" spc="-53" dirty="0">
                <a:latin typeface="Verdana"/>
                <a:cs typeface="Verdana"/>
              </a:rPr>
              <a:t>de </a:t>
            </a:r>
            <a:r>
              <a:rPr sz="1758" b="1" spc="-123" dirty="0">
                <a:latin typeface="Verdana"/>
                <a:cs typeface="Verdana"/>
              </a:rPr>
              <a:t>Contrataciones </a:t>
            </a:r>
            <a:r>
              <a:rPr sz="1758" b="1" spc="-98" dirty="0">
                <a:latin typeface="Verdana"/>
                <a:cs typeface="Verdana"/>
              </a:rPr>
              <a:t>del</a:t>
            </a:r>
            <a:r>
              <a:rPr sz="1758" b="1" spc="-218" dirty="0">
                <a:latin typeface="Verdana"/>
                <a:cs typeface="Verdana"/>
              </a:rPr>
              <a:t> </a:t>
            </a:r>
            <a:r>
              <a:rPr sz="1758" b="1" spc="-165" dirty="0">
                <a:latin typeface="Verdana"/>
                <a:cs typeface="Verdana"/>
              </a:rPr>
              <a:t>Estado</a:t>
            </a:r>
            <a:endParaRPr sz="1758" dirty="0">
              <a:latin typeface="Verdana"/>
              <a:cs typeface="Verdana"/>
            </a:endParaRPr>
          </a:p>
        </p:txBody>
      </p:sp>
      <p:sp>
        <p:nvSpPr>
          <p:cNvPr id="13" name="object 13"/>
          <p:cNvSpPr/>
          <p:nvPr/>
        </p:nvSpPr>
        <p:spPr>
          <a:xfrm>
            <a:off x="216218" y="3471886"/>
            <a:ext cx="7006194" cy="775543"/>
          </a:xfrm>
          <a:custGeom>
            <a:avLst/>
            <a:gdLst/>
            <a:ahLst/>
            <a:cxnLst/>
            <a:rect l="l" t="t" r="r" b="b"/>
            <a:pathLst>
              <a:path w="10421620" h="1102995">
                <a:moveTo>
                  <a:pt x="0" y="183682"/>
                </a:moveTo>
                <a:lnTo>
                  <a:pt x="6567" y="134841"/>
                </a:lnTo>
                <a:lnTo>
                  <a:pt x="25102" y="90960"/>
                </a:lnTo>
                <a:lnTo>
                  <a:pt x="53851" y="53787"/>
                </a:lnTo>
                <a:lnTo>
                  <a:pt x="91063" y="25071"/>
                </a:lnTo>
                <a:lnTo>
                  <a:pt x="134984" y="6559"/>
                </a:lnTo>
                <a:lnTo>
                  <a:pt x="183862" y="0"/>
                </a:lnTo>
                <a:lnTo>
                  <a:pt x="10237143" y="0"/>
                </a:lnTo>
                <a:lnTo>
                  <a:pt x="10286021" y="6559"/>
                </a:lnTo>
                <a:lnTo>
                  <a:pt x="10329957" y="25071"/>
                </a:lnTo>
                <a:lnTo>
                  <a:pt x="10367191" y="53787"/>
                </a:lnTo>
                <a:lnTo>
                  <a:pt x="10395964" y="90960"/>
                </a:lnTo>
                <a:lnTo>
                  <a:pt x="10414518" y="134841"/>
                </a:lnTo>
                <a:lnTo>
                  <a:pt x="10421093" y="183682"/>
                </a:lnTo>
                <a:lnTo>
                  <a:pt x="10421093" y="918766"/>
                </a:lnTo>
                <a:lnTo>
                  <a:pt x="10414518" y="967620"/>
                </a:lnTo>
                <a:lnTo>
                  <a:pt x="10395964" y="1011534"/>
                </a:lnTo>
                <a:lnTo>
                  <a:pt x="10367191" y="1048749"/>
                </a:lnTo>
                <a:lnTo>
                  <a:pt x="10329957" y="1077508"/>
                </a:lnTo>
                <a:lnTo>
                  <a:pt x="10286021" y="1096053"/>
                </a:lnTo>
                <a:lnTo>
                  <a:pt x="10237143" y="1102625"/>
                </a:lnTo>
                <a:lnTo>
                  <a:pt x="183862" y="1102625"/>
                </a:lnTo>
                <a:lnTo>
                  <a:pt x="134984" y="1096053"/>
                </a:lnTo>
                <a:lnTo>
                  <a:pt x="91063" y="1077508"/>
                </a:lnTo>
                <a:lnTo>
                  <a:pt x="53851" y="1048749"/>
                </a:lnTo>
                <a:lnTo>
                  <a:pt x="25102" y="1011534"/>
                </a:lnTo>
                <a:lnTo>
                  <a:pt x="6567" y="967620"/>
                </a:lnTo>
                <a:lnTo>
                  <a:pt x="0" y="918766"/>
                </a:lnTo>
                <a:lnTo>
                  <a:pt x="0" y="183682"/>
                </a:lnTo>
                <a:close/>
              </a:path>
            </a:pathLst>
          </a:custGeom>
          <a:ln w="35357">
            <a:solidFill>
              <a:srgbClr val="D76303"/>
            </a:solidFill>
          </a:ln>
        </p:spPr>
        <p:txBody>
          <a:bodyPr wrap="square" lIns="0" tIns="0" rIns="0" bIns="0" rtlCol="0"/>
          <a:lstStyle/>
          <a:p>
            <a:endParaRPr sz="1266"/>
          </a:p>
        </p:txBody>
      </p:sp>
      <p:sp>
        <p:nvSpPr>
          <p:cNvPr id="14" name="object 15"/>
          <p:cNvSpPr/>
          <p:nvPr/>
        </p:nvSpPr>
        <p:spPr>
          <a:xfrm>
            <a:off x="139498" y="5427574"/>
            <a:ext cx="7079193" cy="775543"/>
          </a:xfrm>
          <a:custGeom>
            <a:avLst/>
            <a:gdLst/>
            <a:ahLst/>
            <a:cxnLst/>
            <a:rect l="l" t="t" r="r" b="b"/>
            <a:pathLst>
              <a:path w="10530205" h="1102995">
                <a:moveTo>
                  <a:pt x="0" y="183682"/>
                </a:moveTo>
                <a:lnTo>
                  <a:pt x="6567" y="134841"/>
                </a:lnTo>
                <a:lnTo>
                  <a:pt x="25102" y="90960"/>
                </a:lnTo>
                <a:lnTo>
                  <a:pt x="53851" y="53787"/>
                </a:lnTo>
                <a:lnTo>
                  <a:pt x="91063" y="25071"/>
                </a:lnTo>
                <a:lnTo>
                  <a:pt x="134984" y="6559"/>
                </a:lnTo>
                <a:lnTo>
                  <a:pt x="183862" y="0"/>
                </a:lnTo>
                <a:lnTo>
                  <a:pt x="10346257" y="0"/>
                </a:lnTo>
                <a:lnTo>
                  <a:pt x="10395136" y="6559"/>
                </a:lnTo>
                <a:lnTo>
                  <a:pt x="10439071" y="25071"/>
                </a:lnTo>
                <a:lnTo>
                  <a:pt x="10476305" y="53787"/>
                </a:lnTo>
                <a:lnTo>
                  <a:pt x="10505079" y="90960"/>
                </a:lnTo>
                <a:lnTo>
                  <a:pt x="10523632" y="134841"/>
                </a:lnTo>
                <a:lnTo>
                  <a:pt x="10530208" y="183682"/>
                </a:lnTo>
                <a:lnTo>
                  <a:pt x="10530208" y="918801"/>
                </a:lnTo>
                <a:lnTo>
                  <a:pt x="10523632" y="967655"/>
                </a:lnTo>
                <a:lnTo>
                  <a:pt x="10505079" y="1011554"/>
                </a:lnTo>
                <a:lnTo>
                  <a:pt x="10476305" y="1048747"/>
                </a:lnTo>
                <a:lnTo>
                  <a:pt x="10439071" y="1077482"/>
                </a:lnTo>
                <a:lnTo>
                  <a:pt x="10395136" y="1096008"/>
                </a:lnTo>
                <a:lnTo>
                  <a:pt x="10346257" y="1102572"/>
                </a:lnTo>
                <a:lnTo>
                  <a:pt x="183862" y="1102572"/>
                </a:lnTo>
                <a:lnTo>
                  <a:pt x="134984" y="1096008"/>
                </a:lnTo>
                <a:lnTo>
                  <a:pt x="91063" y="1077482"/>
                </a:lnTo>
                <a:lnTo>
                  <a:pt x="53851" y="1048747"/>
                </a:lnTo>
                <a:lnTo>
                  <a:pt x="25102" y="1011554"/>
                </a:lnTo>
                <a:lnTo>
                  <a:pt x="6567" y="967655"/>
                </a:lnTo>
                <a:lnTo>
                  <a:pt x="0" y="918801"/>
                </a:lnTo>
                <a:lnTo>
                  <a:pt x="0" y="183682"/>
                </a:lnTo>
                <a:close/>
              </a:path>
            </a:pathLst>
          </a:custGeom>
          <a:ln w="35357">
            <a:solidFill>
              <a:srgbClr val="D76303"/>
            </a:solidFill>
          </a:ln>
        </p:spPr>
        <p:txBody>
          <a:bodyPr wrap="square" lIns="0" tIns="0" rIns="0" bIns="0" rtlCol="0"/>
          <a:lstStyle/>
          <a:p>
            <a:endParaRPr sz="1266"/>
          </a:p>
        </p:txBody>
      </p:sp>
      <p:sp>
        <p:nvSpPr>
          <p:cNvPr id="11" name="object 10"/>
          <p:cNvSpPr/>
          <p:nvPr/>
        </p:nvSpPr>
        <p:spPr>
          <a:xfrm>
            <a:off x="174546" y="1701836"/>
            <a:ext cx="7012170" cy="775543"/>
          </a:xfrm>
          <a:custGeom>
            <a:avLst/>
            <a:gdLst/>
            <a:ahLst/>
            <a:cxnLst/>
            <a:rect l="l" t="t" r="r" b="b"/>
            <a:pathLst>
              <a:path w="10430510" h="1102995">
                <a:moveTo>
                  <a:pt x="0" y="183859"/>
                </a:moveTo>
                <a:lnTo>
                  <a:pt x="6567" y="135005"/>
                </a:lnTo>
                <a:lnTo>
                  <a:pt x="25102" y="91091"/>
                </a:lnTo>
                <a:lnTo>
                  <a:pt x="53851" y="53876"/>
                </a:lnTo>
                <a:lnTo>
                  <a:pt x="91063" y="25116"/>
                </a:lnTo>
                <a:lnTo>
                  <a:pt x="134984" y="6572"/>
                </a:lnTo>
                <a:lnTo>
                  <a:pt x="183862" y="0"/>
                </a:lnTo>
                <a:lnTo>
                  <a:pt x="10245969" y="0"/>
                </a:lnTo>
                <a:lnTo>
                  <a:pt x="10294847" y="6572"/>
                </a:lnTo>
                <a:lnTo>
                  <a:pt x="10338783" y="25116"/>
                </a:lnTo>
                <a:lnTo>
                  <a:pt x="10376017" y="53876"/>
                </a:lnTo>
                <a:lnTo>
                  <a:pt x="10404790" y="91091"/>
                </a:lnTo>
                <a:lnTo>
                  <a:pt x="10423344" y="135005"/>
                </a:lnTo>
                <a:lnTo>
                  <a:pt x="10429920" y="183859"/>
                </a:lnTo>
                <a:lnTo>
                  <a:pt x="10429920" y="918943"/>
                </a:lnTo>
                <a:lnTo>
                  <a:pt x="10423344" y="967783"/>
                </a:lnTo>
                <a:lnTo>
                  <a:pt x="10404790" y="1011664"/>
                </a:lnTo>
                <a:lnTo>
                  <a:pt x="10376017" y="1048837"/>
                </a:lnTo>
                <a:lnTo>
                  <a:pt x="10338783" y="1077554"/>
                </a:lnTo>
                <a:lnTo>
                  <a:pt x="10294847" y="1096066"/>
                </a:lnTo>
                <a:lnTo>
                  <a:pt x="10245969" y="1102625"/>
                </a:lnTo>
                <a:lnTo>
                  <a:pt x="183862" y="1102625"/>
                </a:lnTo>
                <a:lnTo>
                  <a:pt x="134984" y="1096066"/>
                </a:lnTo>
                <a:lnTo>
                  <a:pt x="91063" y="1077554"/>
                </a:lnTo>
                <a:lnTo>
                  <a:pt x="53851" y="1048837"/>
                </a:lnTo>
                <a:lnTo>
                  <a:pt x="25102" y="1011664"/>
                </a:lnTo>
                <a:lnTo>
                  <a:pt x="6567" y="967783"/>
                </a:lnTo>
                <a:lnTo>
                  <a:pt x="0" y="918943"/>
                </a:lnTo>
                <a:lnTo>
                  <a:pt x="0" y="183859"/>
                </a:lnTo>
                <a:close/>
              </a:path>
            </a:pathLst>
          </a:custGeom>
          <a:ln w="35357">
            <a:solidFill>
              <a:srgbClr val="D76303"/>
            </a:solidFill>
          </a:ln>
        </p:spPr>
        <p:txBody>
          <a:bodyPr wrap="square" lIns="0" tIns="0" rIns="0" bIns="0" rtlCol="0"/>
          <a:lstStyle/>
          <a:p>
            <a:endParaRPr sz="1266"/>
          </a:p>
        </p:txBody>
      </p:sp>
      <p:sp>
        <p:nvSpPr>
          <p:cNvPr id="15" name="object 16"/>
          <p:cNvSpPr txBox="1"/>
          <p:nvPr/>
        </p:nvSpPr>
        <p:spPr>
          <a:xfrm>
            <a:off x="258117" y="5668793"/>
            <a:ext cx="1660193" cy="550513"/>
          </a:xfrm>
          <a:prstGeom prst="rect">
            <a:avLst/>
          </a:prstGeom>
        </p:spPr>
        <p:txBody>
          <a:bodyPr vert="horz" wrap="square" lIns="0" tIns="9376" rIns="0" bIns="0" rtlCol="0">
            <a:spAutoFit/>
          </a:bodyPr>
          <a:lstStyle/>
          <a:p>
            <a:pPr marL="8929">
              <a:spcBef>
                <a:spcPts val="74"/>
              </a:spcBef>
            </a:pPr>
            <a:r>
              <a:rPr sz="1758" b="1" spc="-158" dirty="0">
                <a:latin typeface="Verdana"/>
                <a:cs typeface="Verdana"/>
              </a:rPr>
              <a:t>Directivas </a:t>
            </a:r>
            <a:r>
              <a:rPr sz="1758" b="1" spc="-134" dirty="0">
                <a:latin typeface="Verdana"/>
                <a:cs typeface="Verdana"/>
              </a:rPr>
              <a:t>OSCE</a:t>
            </a:r>
            <a:endParaRPr sz="1758">
              <a:latin typeface="Verdana"/>
              <a:cs typeface="Verdana"/>
            </a:endParaRPr>
          </a:p>
        </p:txBody>
      </p:sp>
      <p:sp>
        <p:nvSpPr>
          <p:cNvPr id="17" name="object 19"/>
          <p:cNvSpPr txBox="1"/>
          <p:nvPr/>
        </p:nvSpPr>
        <p:spPr>
          <a:xfrm>
            <a:off x="1245455" y="2584873"/>
            <a:ext cx="4782310" cy="279991"/>
          </a:xfrm>
          <a:prstGeom prst="rect">
            <a:avLst/>
          </a:prstGeom>
        </p:spPr>
        <p:txBody>
          <a:bodyPr vert="horz" wrap="square" lIns="0" tIns="9376" rIns="0" bIns="0" rtlCol="0">
            <a:spAutoFit/>
          </a:bodyPr>
          <a:lstStyle/>
          <a:p>
            <a:pPr marL="8929">
              <a:spcBef>
                <a:spcPts val="74"/>
              </a:spcBef>
            </a:pPr>
            <a:r>
              <a:rPr lang="es-PE" sz="1758" spc="60" dirty="0">
                <a:solidFill>
                  <a:srgbClr val="FFFFFF"/>
                </a:solidFill>
                <a:latin typeface="Verdana"/>
                <a:cs typeface="Verdana"/>
              </a:rPr>
              <a:t>Decreto Supremo N° 082-2019-EF</a:t>
            </a:r>
            <a:endParaRPr sz="1758" dirty="0">
              <a:latin typeface="Verdana"/>
              <a:cs typeface="Verdana"/>
            </a:endParaRPr>
          </a:p>
        </p:txBody>
      </p:sp>
      <p:sp>
        <p:nvSpPr>
          <p:cNvPr id="18" name="object 21"/>
          <p:cNvSpPr/>
          <p:nvPr/>
        </p:nvSpPr>
        <p:spPr>
          <a:xfrm>
            <a:off x="567354" y="4176689"/>
            <a:ext cx="6872445" cy="775543"/>
          </a:xfrm>
          <a:custGeom>
            <a:avLst/>
            <a:gdLst/>
            <a:ahLst/>
            <a:cxnLst/>
            <a:rect l="l" t="t" r="r" b="b"/>
            <a:pathLst>
              <a:path w="9427210" h="1102995">
                <a:moveTo>
                  <a:pt x="0" y="183682"/>
                </a:moveTo>
                <a:lnTo>
                  <a:pt x="6575" y="134841"/>
                </a:lnTo>
                <a:lnTo>
                  <a:pt x="25129" y="90960"/>
                </a:lnTo>
                <a:lnTo>
                  <a:pt x="53902" y="53787"/>
                </a:lnTo>
                <a:lnTo>
                  <a:pt x="91136" y="25071"/>
                </a:lnTo>
                <a:lnTo>
                  <a:pt x="135072" y="6559"/>
                </a:lnTo>
                <a:lnTo>
                  <a:pt x="183950" y="0"/>
                </a:lnTo>
                <a:lnTo>
                  <a:pt x="9243156" y="0"/>
                </a:lnTo>
                <a:lnTo>
                  <a:pt x="9292034" y="6559"/>
                </a:lnTo>
                <a:lnTo>
                  <a:pt x="9335970" y="25071"/>
                </a:lnTo>
                <a:lnTo>
                  <a:pt x="9373204" y="53787"/>
                </a:lnTo>
                <a:lnTo>
                  <a:pt x="9401977" y="90960"/>
                </a:lnTo>
                <a:lnTo>
                  <a:pt x="9420531" y="134841"/>
                </a:lnTo>
                <a:lnTo>
                  <a:pt x="9427107" y="183682"/>
                </a:lnTo>
                <a:lnTo>
                  <a:pt x="9427107" y="918766"/>
                </a:lnTo>
                <a:lnTo>
                  <a:pt x="9420531" y="967620"/>
                </a:lnTo>
                <a:lnTo>
                  <a:pt x="9401977" y="1011534"/>
                </a:lnTo>
                <a:lnTo>
                  <a:pt x="9373204" y="1048749"/>
                </a:lnTo>
                <a:lnTo>
                  <a:pt x="9335970" y="1077508"/>
                </a:lnTo>
                <a:lnTo>
                  <a:pt x="9292034" y="1096053"/>
                </a:lnTo>
                <a:lnTo>
                  <a:pt x="9243156" y="1102625"/>
                </a:lnTo>
                <a:lnTo>
                  <a:pt x="183950" y="1102625"/>
                </a:lnTo>
                <a:lnTo>
                  <a:pt x="135072" y="1096053"/>
                </a:lnTo>
                <a:lnTo>
                  <a:pt x="91136" y="1077508"/>
                </a:lnTo>
                <a:lnTo>
                  <a:pt x="53902" y="1048749"/>
                </a:lnTo>
                <a:lnTo>
                  <a:pt x="25129" y="1011534"/>
                </a:lnTo>
                <a:lnTo>
                  <a:pt x="6575" y="967620"/>
                </a:lnTo>
                <a:lnTo>
                  <a:pt x="0" y="918766"/>
                </a:lnTo>
                <a:lnTo>
                  <a:pt x="0" y="183682"/>
                </a:lnTo>
                <a:close/>
              </a:path>
            </a:pathLst>
          </a:custGeom>
          <a:ln w="35357">
            <a:noFill/>
          </a:ln>
        </p:spPr>
        <p:txBody>
          <a:bodyPr wrap="square" lIns="0" tIns="0" rIns="0" bIns="0" rtlCol="0"/>
          <a:lstStyle/>
          <a:p>
            <a:endParaRPr sz="1266"/>
          </a:p>
        </p:txBody>
      </p:sp>
      <p:sp>
        <p:nvSpPr>
          <p:cNvPr id="19" name="object 22"/>
          <p:cNvSpPr txBox="1"/>
          <p:nvPr/>
        </p:nvSpPr>
        <p:spPr>
          <a:xfrm>
            <a:off x="377201" y="3685524"/>
            <a:ext cx="6603633" cy="279991"/>
          </a:xfrm>
          <a:prstGeom prst="rect">
            <a:avLst/>
          </a:prstGeom>
        </p:spPr>
        <p:txBody>
          <a:bodyPr vert="horz" wrap="square" lIns="0" tIns="9376" rIns="0" bIns="0" rtlCol="0">
            <a:spAutoFit/>
          </a:bodyPr>
          <a:lstStyle/>
          <a:p>
            <a:pPr marL="2888205" marR="3572" indent="-2879722">
              <a:spcBef>
                <a:spcPts val="74"/>
              </a:spcBef>
              <a:tabLst>
                <a:tab pos="2378783" algn="l"/>
                <a:tab pos="4872311" algn="l"/>
              </a:tabLst>
            </a:pPr>
            <a:r>
              <a:rPr lang="es-PE" sz="1758" b="1" spc="-148" dirty="0">
                <a:latin typeface="Verdana"/>
                <a:cs typeface="Verdana"/>
              </a:rPr>
              <a:t>Reglamento </a:t>
            </a:r>
            <a:r>
              <a:rPr lang="es-PE" sz="1758" b="1" spc="-56" dirty="0">
                <a:latin typeface="Verdana"/>
                <a:cs typeface="Verdana"/>
              </a:rPr>
              <a:t>de</a:t>
            </a:r>
            <a:r>
              <a:rPr lang="es-PE" sz="1758" b="1" spc="-88" dirty="0">
                <a:latin typeface="Verdana"/>
                <a:cs typeface="Verdana"/>
              </a:rPr>
              <a:t> </a:t>
            </a:r>
            <a:r>
              <a:rPr lang="es-PE" sz="1758" b="1" spc="-95" dirty="0">
                <a:latin typeface="Verdana"/>
                <a:cs typeface="Verdana"/>
              </a:rPr>
              <a:t>la</a:t>
            </a:r>
            <a:r>
              <a:rPr lang="es-PE" sz="1758" b="1" spc="-105" dirty="0">
                <a:latin typeface="Verdana"/>
                <a:cs typeface="Verdana"/>
              </a:rPr>
              <a:t> </a:t>
            </a:r>
            <a:r>
              <a:rPr lang="es-PE" sz="1758" b="1" spc="-169" dirty="0">
                <a:latin typeface="Verdana"/>
                <a:cs typeface="Verdana"/>
              </a:rPr>
              <a:t>Ley </a:t>
            </a:r>
            <a:r>
              <a:rPr lang="es-PE" sz="1758" b="1" spc="-56" dirty="0">
                <a:latin typeface="Verdana"/>
                <a:cs typeface="Verdana"/>
              </a:rPr>
              <a:t>de</a:t>
            </a:r>
            <a:r>
              <a:rPr lang="es-PE" sz="1758" b="1" spc="-161" dirty="0">
                <a:latin typeface="Verdana"/>
                <a:cs typeface="Verdana"/>
              </a:rPr>
              <a:t> </a:t>
            </a:r>
            <a:r>
              <a:rPr lang="es-PE" sz="1758" b="1" spc="-123" dirty="0">
                <a:latin typeface="Verdana"/>
                <a:cs typeface="Verdana"/>
              </a:rPr>
              <a:t>Contrataciones  </a:t>
            </a:r>
            <a:r>
              <a:rPr lang="es-PE" sz="1758" b="1" spc="-98" dirty="0">
                <a:latin typeface="Verdana"/>
                <a:cs typeface="Verdana"/>
              </a:rPr>
              <a:t>del</a:t>
            </a:r>
            <a:r>
              <a:rPr lang="es-PE" sz="1758" b="1" spc="-112" dirty="0">
                <a:latin typeface="Verdana"/>
                <a:cs typeface="Verdana"/>
              </a:rPr>
              <a:t> </a:t>
            </a:r>
            <a:r>
              <a:rPr lang="es-PE" sz="1758" b="1" spc="-165" dirty="0">
                <a:latin typeface="Verdana"/>
                <a:cs typeface="Verdana"/>
              </a:rPr>
              <a:t>Estado</a:t>
            </a:r>
            <a:endParaRPr lang="es-PE" sz="1758" dirty="0">
              <a:latin typeface="Verdana"/>
              <a:cs typeface="Verdana"/>
            </a:endParaRPr>
          </a:p>
        </p:txBody>
      </p:sp>
      <p:sp>
        <p:nvSpPr>
          <p:cNvPr id="20" name="object 19"/>
          <p:cNvSpPr txBox="1"/>
          <p:nvPr/>
        </p:nvSpPr>
        <p:spPr>
          <a:xfrm>
            <a:off x="1279771" y="4289202"/>
            <a:ext cx="6100595" cy="833860"/>
          </a:xfrm>
          <a:prstGeom prst="rect">
            <a:avLst/>
          </a:prstGeom>
        </p:spPr>
        <p:txBody>
          <a:bodyPr vert="horz" wrap="square" lIns="0" tIns="9376" rIns="0" bIns="0" rtlCol="0">
            <a:spAutoFit/>
          </a:bodyPr>
          <a:lstStyle/>
          <a:p>
            <a:pPr marL="8929">
              <a:spcBef>
                <a:spcPts val="74"/>
              </a:spcBef>
            </a:pPr>
            <a:r>
              <a:rPr lang="es-PE" sz="1758" spc="60" dirty="0">
                <a:solidFill>
                  <a:srgbClr val="FFFFFF"/>
                </a:solidFill>
                <a:latin typeface="Verdana"/>
                <a:cs typeface="Verdana"/>
              </a:rPr>
              <a:t>Decreto Supremo N° 344-2018-EF y Fe de erratas publicado el 12 de enero de 2019</a:t>
            </a:r>
          </a:p>
          <a:p>
            <a:pPr marL="8929">
              <a:spcBef>
                <a:spcPts val="74"/>
              </a:spcBef>
            </a:pPr>
            <a:r>
              <a:rPr lang="pt-BR" sz="1758" spc="60" dirty="0">
                <a:solidFill>
                  <a:srgbClr val="FFFFFF"/>
                </a:solidFill>
                <a:latin typeface="Verdana"/>
                <a:cs typeface="Verdana"/>
              </a:rPr>
              <a:t>Modificado por Decreto Supremo N° 377-2019-EF.</a:t>
            </a:r>
            <a:endParaRPr sz="1758" dirty="0">
              <a:latin typeface="Verdana"/>
              <a:cs typeface="Verdana"/>
            </a:endParaRPr>
          </a:p>
        </p:txBody>
      </p:sp>
      <p:sp>
        <p:nvSpPr>
          <p:cNvPr id="2" name="Abrir llave 1">
            <a:extLst>
              <a:ext uri="{FF2B5EF4-FFF2-40B4-BE49-F238E27FC236}">
                <a16:creationId xmlns:a16="http://schemas.microsoft.com/office/drawing/2014/main" id="{06723FF0-3C29-4510-8798-6DAA29FC6C4E}"/>
              </a:ext>
            </a:extLst>
          </p:cNvPr>
          <p:cNvSpPr/>
          <p:nvPr/>
        </p:nvSpPr>
        <p:spPr>
          <a:xfrm>
            <a:off x="7397018" y="1663825"/>
            <a:ext cx="372228" cy="4819697"/>
          </a:xfrm>
          <a:prstGeom prst="leftBrace">
            <a:avLst>
              <a:gd name="adj1" fmla="val 8333"/>
              <a:gd name="adj2" fmla="val 86601"/>
            </a:avLst>
          </a:prstGeom>
          <a:ln w="38100">
            <a:solidFill>
              <a:srgbClr val="D76303"/>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s-PE"/>
          </a:p>
        </p:txBody>
      </p:sp>
      <p:sp>
        <p:nvSpPr>
          <p:cNvPr id="3" name="Rectángulo 2">
            <a:extLst>
              <a:ext uri="{FF2B5EF4-FFF2-40B4-BE49-F238E27FC236}">
                <a16:creationId xmlns:a16="http://schemas.microsoft.com/office/drawing/2014/main" id="{76DFEFA1-6EC7-4AB6-A4F8-1CA9DAF1204F}"/>
              </a:ext>
            </a:extLst>
          </p:cNvPr>
          <p:cNvSpPr/>
          <p:nvPr/>
        </p:nvSpPr>
        <p:spPr>
          <a:xfrm>
            <a:off x="7660958" y="1685392"/>
            <a:ext cx="4248208" cy="784830"/>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2"/>
              </a:rPr>
              <a:t>Directiva </a:t>
            </a:r>
            <a:r>
              <a:rPr lang="es-MX" sz="1500" b="1" i="0" u="none" strike="noStrike" dirty="0" err="1">
                <a:solidFill>
                  <a:srgbClr val="000000"/>
                </a:solidFill>
                <a:effectLst/>
                <a:latin typeface="arial" panose="020B0604020202020204" pitchFamily="34" charset="0"/>
                <a:hlinkClick r:id="rId2"/>
              </a:rPr>
              <a:t>N°</a:t>
            </a:r>
            <a:r>
              <a:rPr lang="es-MX" sz="1500" b="1" i="0" u="none" strike="noStrike" dirty="0">
                <a:solidFill>
                  <a:srgbClr val="000000"/>
                </a:solidFill>
                <a:effectLst/>
                <a:latin typeface="arial" panose="020B0604020202020204" pitchFamily="34" charset="0"/>
                <a:hlinkClick r:id="rId2"/>
              </a:rPr>
              <a:t> 001-2020-OSCE/CD</a:t>
            </a:r>
            <a:r>
              <a:rPr lang="es-MX" sz="1500" b="0" i="0" dirty="0">
                <a:solidFill>
                  <a:srgbClr val="666666"/>
                </a:solidFill>
                <a:effectLst/>
                <a:latin typeface="arial" panose="020B0604020202020204" pitchFamily="34" charset="0"/>
              </a:rPr>
              <a:t> - PROCEDIMIENTOS Y TRÁMITES ANTE EL REGISTRO NACIONAL DE PROVEEDORES</a:t>
            </a:r>
            <a:endParaRPr lang="es-PE" sz="1500" dirty="0"/>
          </a:p>
        </p:txBody>
      </p:sp>
      <p:sp>
        <p:nvSpPr>
          <p:cNvPr id="4" name="Rectángulo 3">
            <a:extLst>
              <a:ext uri="{FF2B5EF4-FFF2-40B4-BE49-F238E27FC236}">
                <a16:creationId xmlns:a16="http://schemas.microsoft.com/office/drawing/2014/main" id="{A4FFF06D-C501-48DF-B79F-E9F463ADBC14}"/>
              </a:ext>
            </a:extLst>
          </p:cNvPr>
          <p:cNvSpPr/>
          <p:nvPr/>
        </p:nvSpPr>
        <p:spPr>
          <a:xfrm>
            <a:off x="7660958" y="2548466"/>
            <a:ext cx="4248208" cy="1477328"/>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3"/>
              </a:rPr>
              <a:t>Directiva </a:t>
            </a:r>
            <a:r>
              <a:rPr lang="es-MX" sz="1500" b="1" i="0" u="none" strike="noStrike" dirty="0" err="1">
                <a:solidFill>
                  <a:srgbClr val="000000"/>
                </a:solidFill>
                <a:effectLst/>
                <a:latin typeface="arial" panose="020B0604020202020204" pitchFamily="34" charset="0"/>
                <a:hlinkClick r:id="rId3"/>
              </a:rPr>
              <a:t>Nº</a:t>
            </a:r>
            <a:r>
              <a:rPr lang="es-MX" sz="1500" b="1" i="0" u="none" strike="noStrike" dirty="0">
                <a:solidFill>
                  <a:srgbClr val="000000"/>
                </a:solidFill>
                <a:effectLst/>
                <a:latin typeface="arial" panose="020B0604020202020204" pitchFamily="34" charset="0"/>
                <a:hlinkClick r:id="rId3"/>
              </a:rPr>
              <a:t> 002-2020-OSCE/CD</a:t>
            </a:r>
            <a:r>
              <a:rPr lang="es-MX" sz="1500" b="0" i="0" dirty="0">
                <a:solidFill>
                  <a:srgbClr val="666666"/>
                </a:solidFill>
                <a:effectLst/>
                <a:latin typeface="arial" panose="020B0604020202020204" pitchFamily="34" charset="0"/>
              </a:rPr>
              <a:t> - CERTIFICACIÓN DE LOS PROFESIONALES Y TÉCNICOS QUE LABOREN EN LOS ÓRGANOS ENCARGADOS DE LAS CONTRATACIONES DE LAS ENTIDADES PÚBLICAS.</a:t>
            </a:r>
            <a:endParaRPr lang="es-PE" sz="1500" dirty="0"/>
          </a:p>
        </p:txBody>
      </p:sp>
      <p:sp>
        <p:nvSpPr>
          <p:cNvPr id="5" name="Rectángulo 4">
            <a:extLst>
              <a:ext uri="{FF2B5EF4-FFF2-40B4-BE49-F238E27FC236}">
                <a16:creationId xmlns:a16="http://schemas.microsoft.com/office/drawing/2014/main" id="{E9727DA2-92D3-4E9F-935E-BC8A192A4D82}"/>
              </a:ext>
            </a:extLst>
          </p:cNvPr>
          <p:cNvSpPr/>
          <p:nvPr/>
        </p:nvSpPr>
        <p:spPr>
          <a:xfrm>
            <a:off x="7660958" y="3962556"/>
            <a:ext cx="4314824" cy="1246495"/>
          </a:xfrm>
          <a:prstGeom prst="rect">
            <a:avLst/>
          </a:prstGeom>
        </p:spPr>
        <p:txBody>
          <a:bodyPr wrap="square">
            <a:spAutoFit/>
          </a:bodyPr>
          <a:lstStyle/>
          <a:p>
            <a:r>
              <a:rPr lang="es-MX" sz="1500" b="1" i="0" u="none" strike="noStrike" dirty="0">
                <a:solidFill>
                  <a:srgbClr val="000000"/>
                </a:solidFill>
                <a:effectLst/>
                <a:latin typeface="arial" panose="020B0604020202020204" pitchFamily="34" charset="0"/>
                <a:hlinkClick r:id="rId4"/>
              </a:rPr>
              <a:t>Directiva </a:t>
            </a:r>
            <a:r>
              <a:rPr lang="es-MX" sz="1500" b="1" i="0" u="none" strike="noStrike" dirty="0" err="1">
                <a:solidFill>
                  <a:srgbClr val="000000"/>
                </a:solidFill>
                <a:effectLst/>
                <a:latin typeface="arial" panose="020B0604020202020204" pitchFamily="34" charset="0"/>
                <a:hlinkClick r:id="rId4"/>
              </a:rPr>
              <a:t>N°</a:t>
            </a:r>
            <a:r>
              <a:rPr lang="es-MX" sz="1500" b="1" i="0" u="none" strike="noStrike" dirty="0">
                <a:solidFill>
                  <a:srgbClr val="000000"/>
                </a:solidFill>
                <a:effectLst/>
                <a:latin typeface="arial" panose="020B0604020202020204" pitchFamily="34" charset="0"/>
                <a:hlinkClick r:id="rId4"/>
              </a:rPr>
              <a:t> 003-2020-OSCE/CD</a:t>
            </a:r>
            <a:r>
              <a:rPr lang="es-MX" sz="1500" b="0" i="0" dirty="0">
                <a:solidFill>
                  <a:srgbClr val="666666"/>
                </a:solidFill>
                <a:effectLst/>
                <a:latin typeface="arial" panose="020B0604020202020204" pitchFamily="34" charset="0"/>
              </a:rPr>
              <a:t> - DISPOSICIONES APLICABLES PARA EL ACCESO Y REGISTRO DE INFORMACIÓN EN EL SISTEMA ELECTRÓNICO DE CONTRATACIONES DEL ESTADO - SEACE.</a:t>
            </a:r>
            <a:endParaRPr lang="es-PE" sz="1500" dirty="0"/>
          </a:p>
        </p:txBody>
      </p:sp>
      <p:sp>
        <p:nvSpPr>
          <p:cNvPr id="6" name="Rectángulo 5">
            <a:extLst>
              <a:ext uri="{FF2B5EF4-FFF2-40B4-BE49-F238E27FC236}">
                <a16:creationId xmlns:a16="http://schemas.microsoft.com/office/drawing/2014/main" id="{E00B03B7-60C0-4791-A6F7-3074205CBFE4}"/>
              </a:ext>
            </a:extLst>
          </p:cNvPr>
          <p:cNvSpPr/>
          <p:nvPr/>
        </p:nvSpPr>
        <p:spPr>
          <a:xfrm>
            <a:off x="7661709" y="5170870"/>
            <a:ext cx="4390793" cy="1246495"/>
          </a:xfrm>
          <a:prstGeom prst="rect">
            <a:avLst/>
          </a:prstGeom>
        </p:spPr>
        <p:txBody>
          <a:bodyPr wrap="square">
            <a:spAutoFit/>
          </a:bodyPr>
          <a:lstStyle/>
          <a:p>
            <a:r>
              <a:rPr lang="es-MX" sz="1500" b="0" i="0" dirty="0">
                <a:solidFill>
                  <a:srgbClr val="666666"/>
                </a:solidFill>
                <a:effectLst/>
                <a:latin typeface="arial" panose="020B0604020202020204" pitchFamily="34" charset="0"/>
              </a:rPr>
              <a:t>​</a:t>
            </a:r>
            <a:r>
              <a:rPr lang="es-MX" sz="1500" b="1" i="0" u="none" strike="noStrike" dirty="0">
                <a:solidFill>
                  <a:srgbClr val="000000"/>
                </a:solidFill>
                <a:effectLst/>
                <a:latin typeface="arial" panose="020B0604020202020204" pitchFamily="34" charset="0"/>
                <a:hlinkClick r:id="rId5"/>
              </a:rPr>
              <a:t>​</a:t>
            </a:r>
            <a:r>
              <a:rPr lang="es-MX" sz="1500" b="1" i="0" u="none" strike="noStrike" dirty="0">
                <a:solidFill>
                  <a:srgbClr val="000000"/>
                </a:solidFill>
                <a:effectLst/>
                <a:latin typeface="arial" panose="020B0604020202020204" pitchFamily="34" charset="0"/>
                <a:hlinkClick r:id="rId6"/>
              </a:rPr>
              <a:t>Directiva </a:t>
            </a:r>
            <a:r>
              <a:rPr lang="es-MX" sz="1500" b="1" i="0" u="none" strike="noStrike" dirty="0" err="1">
                <a:solidFill>
                  <a:srgbClr val="000000"/>
                </a:solidFill>
                <a:effectLst/>
                <a:latin typeface="arial" panose="020B0604020202020204" pitchFamily="34" charset="0"/>
                <a:hlinkClick r:id="rId6"/>
              </a:rPr>
              <a:t>N°</a:t>
            </a:r>
            <a:r>
              <a:rPr lang="es-MX" sz="1500" b="1" i="0" u="none" strike="noStrike" dirty="0">
                <a:solidFill>
                  <a:srgbClr val="000000"/>
                </a:solidFill>
                <a:effectLst/>
                <a:latin typeface="arial" panose="020B0604020202020204" pitchFamily="34" charset="0"/>
                <a:hlinkClick r:id="rId6"/>
              </a:rPr>
              <a:t> 004-2020-OSCE/CD</a:t>
            </a:r>
            <a:r>
              <a:rPr lang="es-MX" sz="1500" b="0" i="0" dirty="0">
                <a:solidFill>
                  <a:srgbClr val="666666"/>
                </a:solidFill>
                <a:effectLst/>
                <a:latin typeface="arial" panose="020B0604020202020204" pitchFamily="34" charset="0"/>
              </a:rPr>
              <a:t> - REGLAMENTO DEL RÉGIMEN INSTITUCIONAL DE ARBITRAJE ESPECIALIZADO Y SUBSIDIARIO EN CONTRATACIONES DEL ESTADO A CARGO DEL SNA-OSCE. </a:t>
            </a:r>
            <a:endParaRPr lang="es-PE" sz="1500" dirty="0"/>
          </a:p>
        </p:txBody>
      </p:sp>
    </p:spTree>
    <p:extLst>
      <p:ext uri="{BB962C8B-B14F-4D97-AF65-F5344CB8AC3E}">
        <p14:creationId xmlns:p14="http://schemas.microsoft.com/office/powerpoint/2010/main" val="1026673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AF3C5A0E-77E4-4248-977C-CA099EF6C0F3}"/>
              </a:ext>
            </a:extLst>
          </p:cNvPr>
          <p:cNvSpPr/>
          <p:nvPr/>
        </p:nvSpPr>
        <p:spPr>
          <a:xfrm>
            <a:off x="4230222" y="2154907"/>
            <a:ext cx="1190625" cy="412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sp>
        <p:nvSpPr>
          <p:cNvPr id="49" name="CuadroTexto 48">
            <a:extLst>
              <a:ext uri="{FF2B5EF4-FFF2-40B4-BE49-F238E27FC236}">
                <a16:creationId xmlns:a16="http://schemas.microsoft.com/office/drawing/2014/main" id="{D9BDE562-6D44-4504-9BE3-2C65377684CF}"/>
              </a:ext>
            </a:extLst>
          </p:cNvPr>
          <p:cNvSpPr txBox="1"/>
          <p:nvPr/>
        </p:nvSpPr>
        <p:spPr>
          <a:xfrm>
            <a:off x="637523" y="133578"/>
            <a:ext cx="88067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INCORPORACIÓN – CLASIFICADOR DE GASTO</a:t>
            </a:r>
            <a:endParaRPr kumimoji="0" lang="es-ES_tradnl"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52" name="Imagen 51" descr="road-with-broken-line.png">
            <a:extLst>
              <a:ext uri="{FF2B5EF4-FFF2-40B4-BE49-F238E27FC236}">
                <a16:creationId xmlns:a16="http://schemas.microsoft.com/office/drawing/2014/main" id="{69975BBB-DE8B-425D-BF04-46B331B162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871" y="113674"/>
            <a:ext cx="403480" cy="540000"/>
          </a:xfrm>
          <a:prstGeom prst="rect">
            <a:avLst/>
          </a:prstGeom>
        </p:spPr>
      </p:pic>
      <p:graphicFrame>
        <p:nvGraphicFramePr>
          <p:cNvPr id="2" name="Tabla 1">
            <a:extLst>
              <a:ext uri="{FF2B5EF4-FFF2-40B4-BE49-F238E27FC236}">
                <a16:creationId xmlns:a16="http://schemas.microsoft.com/office/drawing/2014/main" id="{7266C90D-A08A-4E70-81AC-1A530992C8C4}"/>
              </a:ext>
            </a:extLst>
          </p:cNvPr>
          <p:cNvGraphicFramePr>
            <a:graphicFrameLocks noGrp="1"/>
          </p:cNvGraphicFramePr>
          <p:nvPr/>
        </p:nvGraphicFramePr>
        <p:xfrm>
          <a:off x="221871" y="1708635"/>
          <a:ext cx="11719920" cy="1504567"/>
        </p:xfrm>
        <a:graphic>
          <a:graphicData uri="http://schemas.openxmlformats.org/drawingml/2006/table">
            <a:tbl>
              <a:tblPr firstRow="1" firstCol="1" bandRow="1">
                <a:tableStyleId>{5C22544A-7EE6-4342-B048-85BDC9FD1C3A}</a:tableStyleId>
              </a:tblPr>
              <a:tblGrid>
                <a:gridCol w="1129257">
                  <a:extLst>
                    <a:ext uri="{9D8B030D-6E8A-4147-A177-3AD203B41FA5}">
                      <a16:colId xmlns:a16="http://schemas.microsoft.com/office/drawing/2014/main" val="2440046513"/>
                    </a:ext>
                  </a:extLst>
                </a:gridCol>
                <a:gridCol w="736979">
                  <a:extLst>
                    <a:ext uri="{9D8B030D-6E8A-4147-A177-3AD203B41FA5}">
                      <a16:colId xmlns:a16="http://schemas.microsoft.com/office/drawing/2014/main" val="1897250971"/>
                    </a:ext>
                  </a:extLst>
                </a:gridCol>
                <a:gridCol w="914400">
                  <a:extLst>
                    <a:ext uri="{9D8B030D-6E8A-4147-A177-3AD203B41FA5}">
                      <a16:colId xmlns:a16="http://schemas.microsoft.com/office/drawing/2014/main" val="3778354805"/>
                    </a:ext>
                  </a:extLst>
                </a:gridCol>
                <a:gridCol w="928048">
                  <a:extLst>
                    <a:ext uri="{9D8B030D-6E8A-4147-A177-3AD203B41FA5}">
                      <a16:colId xmlns:a16="http://schemas.microsoft.com/office/drawing/2014/main" val="123300471"/>
                    </a:ext>
                  </a:extLst>
                </a:gridCol>
                <a:gridCol w="1624084">
                  <a:extLst>
                    <a:ext uri="{9D8B030D-6E8A-4147-A177-3AD203B41FA5}">
                      <a16:colId xmlns:a16="http://schemas.microsoft.com/office/drawing/2014/main" val="2053419164"/>
                    </a:ext>
                  </a:extLst>
                </a:gridCol>
                <a:gridCol w="1787857">
                  <a:extLst>
                    <a:ext uri="{9D8B030D-6E8A-4147-A177-3AD203B41FA5}">
                      <a16:colId xmlns:a16="http://schemas.microsoft.com/office/drawing/2014/main" val="188513193"/>
                    </a:ext>
                  </a:extLst>
                </a:gridCol>
                <a:gridCol w="1937982">
                  <a:extLst>
                    <a:ext uri="{9D8B030D-6E8A-4147-A177-3AD203B41FA5}">
                      <a16:colId xmlns:a16="http://schemas.microsoft.com/office/drawing/2014/main" val="294895978"/>
                    </a:ext>
                  </a:extLst>
                </a:gridCol>
                <a:gridCol w="709683">
                  <a:extLst>
                    <a:ext uri="{9D8B030D-6E8A-4147-A177-3AD203B41FA5}">
                      <a16:colId xmlns:a16="http://schemas.microsoft.com/office/drawing/2014/main" val="171985853"/>
                    </a:ext>
                  </a:extLst>
                </a:gridCol>
                <a:gridCol w="1951630">
                  <a:extLst>
                    <a:ext uri="{9D8B030D-6E8A-4147-A177-3AD203B41FA5}">
                      <a16:colId xmlns:a16="http://schemas.microsoft.com/office/drawing/2014/main" val="2746975233"/>
                    </a:ext>
                  </a:extLst>
                </a:gridCol>
              </a:tblGrid>
              <a:tr h="590167">
                <a:tc>
                  <a:txBody>
                    <a:bodyPr/>
                    <a:lstStyle/>
                    <a:p>
                      <a:pPr algn="ctr">
                        <a:spcAft>
                          <a:spcPts val="0"/>
                        </a:spcAft>
                      </a:pPr>
                      <a:r>
                        <a:rPr lang="es-ES" sz="1200">
                          <a:effectLst/>
                        </a:rPr>
                        <a:t>PROGRAMA PRESUPUESTAL</a:t>
                      </a:r>
                      <a:endParaRPr lang="es-P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a:effectLst/>
                        </a:rPr>
                        <a:t>FUNCION</a:t>
                      </a:r>
                      <a:endParaRPr lang="es-P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DIVISION FUNCIONAL</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GRUPO FUNCIONAL</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PRODUCTO/PROYECTO</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ACTIVIDAD /OBRA</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a:effectLst/>
                        </a:rPr>
                        <a:t>FINALIDAD</a:t>
                      </a:r>
                      <a:endParaRPr lang="es-PE"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UNID. MEDIDA</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spcAft>
                          <a:spcPts val="0"/>
                        </a:spcAft>
                      </a:pPr>
                      <a:r>
                        <a:rPr lang="es-ES" sz="1200" dirty="0">
                          <a:effectLst/>
                        </a:rPr>
                        <a:t>CLASIF. GASTO</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517767127"/>
                  </a:ext>
                </a:extLst>
              </a:tr>
              <a:tr h="914400">
                <a:tc>
                  <a:txBody>
                    <a:bodyPr/>
                    <a:lstStyle/>
                    <a:p>
                      <a:pPr algn="ctr">
                        <a:spcAft>
                          <a:spcPts val="0"/>
                        </a:spcAft>
                      </a:pPr>
                      <a:r>
                        <a:rPr lang="es-ES" sz="1200" b="0" dirty="0">
                          <a:solidFill>
                            <a:schemeClr val="tx1"/>
                          </a:solidFill>
                          <a:effectLst/>
                        </a:rPr>
                        <a:t>0138</a:t>
                      </a:r>
                      <a:endParaRPr lang="es-PE" sz="1200" b="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15</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0033</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0066</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3000133 CAMINO VECINAL CON MANTENIMIENTO VIAL</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5001453 MANTENIMIENTO PERIODICO DE CAMINOS VECINALES</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0059310 MANT. PERIODCO DE CAMINO VECIONALES NO PAVIMENTADOS</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a:spcAft>
                          <a:spcPts val="0"/>
                        </a:spcAft>
                      </a:pPr>
                      <a:r>
                        <a:rPr lang="es-ES" sz="1200" dirty="0">
                          <a:effectLst/>
                        </a:rPr>
                        <a:t>067 - KM</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l">
                        <a:spcAft>
                          <a:spcPts val="0"/>
                        </a:spcAft>
                      </a:pPr>
                      <a:r>
                        <a:rPr lang="es-ES" sz="1200" kern="1200" dirty="0">
                          <a:solidFill>
                            <a:schemeClr val="dk1"/>
                          </a:solidFill>
                          <a:effectLst/>
                          <a:latin typeface="+mn-lt"/>
                          <a:ea typeface="+mn-ea"/>
                          <a:cs typeface="+mn-cs"/>
                        </a:rPr>
                        <a:t>2.3.27.16 (Plan de Mant.)</a:t>
                      </a:r>
                    </a:p>
                    <a:p>
                      <a:pPr algn="l">
                        <a:spcAft>
                          <a:spcPts val="0"/>
                        </a:spcAft>
                      </a:pPr>
                      <a:r>
                        <a:rPr lang="es-ES" sz="1200" kern="1200" dirty="0">
                          <a:solidFill>
                            <a:schemeClr val="dk1"/>
                          </a:solidFill>
                          <a:effectLst/>
                          <a:latin typeface="+mn-lt"/>
                          <a:ea typeface="+mn-ea"/>
                          <a:cs typeface="+mn-cs"/>
                        </a:rPr>
                        <a:t>2.3.2.4.3.1 (Mant. Periódico)</a:t>
                      </a:r>
                    </a:p>
                    <a:p>
                      <a:pPr algn="l">
                        <a:spcAft>
                          <a:spcPts val="0"/>
                        </a:spcAft>
                      </a:pPr>
                      <a:r>
                        <a:rPr lang="es-PE" sz="1200" kern="1200" dirty="0">
                          <a:solidFill>
                            <a:schemeClr val="dk1"/>
                          </a:solidFill>
                          <a:effectLst/>
                          <a:latin typeface="+mn-lt"/>
                          <a:ea typeface="+mn-ea"/>
                          <a:cs typeface="+mn-cs"/>
                        </a:rPr>
                        <a:t>23.27.11.99 (Inspector)</a:t>
                      </a: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581728292"/>
                  </a:ext>
                </a:extLst>
              </a:tr>
            </a:tbl>
          </a:graphicData>
        </a:graphic>
      </p:graphicFrame>
      <p:sp>
        <p:nvSpPr>
          <p:cNvPr id="54" name="Rectángulo 53">
            <a:extLst>
              <a:ext uri="{FF2B5EF4-FFF2-40B4-BE49-F238E27FC236}">
                <a16:creationId xmlns:a16="http://schemas.microsoft.com/office/drawing/2014/main" id="{CF839AD2-2F91-4B62-8A19-96118349D2DB}"/>
              </a:ext>
            </a:extLst>
          </p:cNvPr>
          <p:cNvSpPr/>
          <p:nvPr/>
        </p:nvSpPr>
        <p:spPr>
          <a:xfrm>
            <a:off x="1321387" y="1076738"/>
            <a:ext cx="9214685" cy="424091"/>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sz="2000" b="1" dirty="0">
                <a:solidFill>
                  <a:prstClr val="white"/>
                </a:solidFill>
              </a:rPr>
              <a:t>ESTRUCTURA FUNCIONAL PROGRAMATICA A INCORPORAR POR EL GOBIERNO LOCAL </a:t>
            </a:r>
          </a:p>
        </p:txBody>
      </p:sp>
      <p:sp>
        <p:nvSpPr>
          <p:cNvPr id="56" name="Rectángulo 55">
            <a:extLst>
              <a:ext uri="{FF2B5EF4-FFF2-40B4-BE49-F238E27FC236}">
                <a16:creationId xmlns:a16="http://schemas.microsoft.com/office/drawing/2014/main" id="{6212577D-5D8F-4BE3-9714-5BD4F43437FC}"/>
              </a:ext>
            </a:extLst>
          </p:cNvPr>
          <p:cNvSpPr/>
          <p:nvPr/>
        </p:nvSpPr>
        <p:spPr>
          <a:xfrm>
            <a:off x="838199" y="3565475"/>
            <a:ext cx="2105677" cy="424091"/>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sz="2000" b="1" dirty="0">
                <a:solidFill>
                  <a:prstClr val="white"/>
                </a:solidFill>
              </a:rPr>
              <a:t>Ejemplo</a:t>
            </a:r>
          </a:p>
        </p:txBody>
      </p:sp>
      <p:graphicFrame>
        <p:nvGraphicFramePr>
          <p:cNvPr id="16" name="Tabla 15">
            <a:extLst>
              <a:ext uri="{FF2B5EF4-FFF2-40B4-BE49-F238E27FC236}">
                <a16:creationId xmlns:a16="http://schemas.microsoft.com/office/drawing/2014/main" id="{85CA8BAB-BA2D-4185-90EA-D70CB9523FA3}"/>
              </a:ext>
            </a:extLst>
          </p:cNvPr>
          <p:cNvGraphicFramePr>
            <a:graphicFrameLocks noGrp="1"/>
          </p:cNvGraphicFramePr>
          <p:nvPr/>
        </p:nvGraphicFramePr>
        <p:xfrm>
          <a:off x="838199" y="4099229"/>
          <a:ext cx="10515602" cy="1763918"/>
        </p:xfrm>
        <a:graphic>
          <a:graphicData uri="http://schemas.openxmlformats.org/drawingml/2006/table">
            <a:tbl>
              <a:tblPr>
                <a:tableStyleId>{5C22544A-7EE6-4342-B048-85BDC9FD1C3A}</a:tableStyleId>
              </a:tblPr>
              <a:tblGrid>
                <a:gridCol w="1741228">
                  <a:extLst>
                    <a:ext uri="{9D8B030D-6E8A-4147-A177-3AD203B41FA5}">
                      <a16:colId xmlns:a16="http://schemas.microsoft.com/office/drawing/2014/main" val="1640633011"/>
                    </a:ext>
                  </a:extLst>
                </a:gridCol>
                <a:gridCol w="750627">
                  <a:extLst>
                    <a:ext uri="{9D8B030D-6E8A-4147-A177-3AD203B41FA5}">
                      <a16:colId xmlns:a16="http://schemas.microsoft.com/office/drawing/2014/main" val="2024969130"/>
                    </a:ext>
                  </a:extLst>
                </a:gridCol>
                <a:gridCol w="1064525">
                  <a:extLst>
                    <a:ext uri="{9D8B030D-6E8A-4147-A177-3AD203B41FA5}">
                      <a16:colId xmlns:a16="http://schemas.microsoft.com/office/drawing/2014/main" val="4060732158"/>
                    </a:ext>
                  </a:extLst>
                </a:gridCol>
                <a:gridCol w="1187355">
                  <a:extLst>
                    <a:ext uri="{9D8B030D-6E8A-4147-A177-3AD203B41FA5}">
                      <a16:colId xmlns:a16="http://schemas.microsoft.com/office/drawing/2014/main" val="3630981332"/>
                    </a:ext>
                  </a:extLst>
                </a:gridCol>
                <a:gridCol w="1460311">
                  <a:extLst>
                    <a:ext uri="{9D8B030D-6E8A-4147-A177-3AD203B41FA5}">
                      <a16:colId xmlns:a16="http://schemas.microsoft.com/office/drawing/2014/main" val="3413723428"/>
                    </a:ext>
                  </a:extLst>
                </a:gridCol>
                <a:gridCol w="1323833">
                  <a:extLst>
                    <a:ext uri="{9D8B030D-6E8A-4147-A177-3AD203B41FA5}">
                      <a16:colId xmlns:a16="http://schemas.microsoft.com/office/drawing/2014/main" val="449637155"/>
                    </a:ext>
                  </a:extLst>
                </a:gridCol>
                <a:gridCol w="1569492">
                  <a:extLst>
                    <a:ext uri="{9D8B030D-6E8A-4147-A177-3AD203B41FA5}">
                      <a16:colId xmlns:a16="http://schemas.microsoft.com/office/drawing/2014/main" val="957348266"/>
                    </a:ext>
                  </a:extLst>
                </a:gridCol>
                <a:gridCol w="1418231">
                  <a:extLst>
                    <a:ext uri="{9D8B030D-6E8A-4147-A177-3AD203B41FA5}">
                      <a16:colId xmlns:a16="http://schemas.microsoft.com/office/drawing/2014/main" val="4110611992"/>
                    </a:ext>
                  </a:extLst>
                </a:gridCol>
              </a:tblGrid>
              <a:tr h="201325">
                <a:tc rowSpan="2">
                  <a:txBody>
                    <a:bodyPr/>
                    <a:lstStyle/>
                    <a:p>
                      <a:pPr algn="ctr" fontAlgn="ctr"/>
                      <a:r>
                        <a:rPr lang="es-PE" sz="1400" b="1" u="none" strike="noStrike" dirty="0">
                          <a:solidFill>
                            <a:schemeClr val="bg1"/>
                          </a:solidFill>
                          <a:effectLst/>
                        </a:rPr>
                        <a:t>UBICACIÓN</a:t>
                      </a:r>
                      <a:endParaRPr lang="es-PE" sz="1400" b="1" i="0" u="none" strike="noStrike" dirty="0">
                        <a:solidFill>
                          <a:schemeClr val="bg1"/>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rowSpan="2">
                  <a:txBody>
                    <a:bodyPr/>
                    <a:lstStyle/>
                    <a:p>
                      <a:pPr algn="ctr" fontAlgn="ctr"/>
                      <a:r>
                        <a:rPr lang="es-PE" sz="1400" b="1" u="none" strike="noStrike" dirty="0">
                          <a:solidFill>
                            <a:schemeClr val="bg1"/>
                          </a:solidFill>
                          <a:effectLst/>
                        </a:rPr>
                        <a:t>LONG TOTAL</a:t>
                      </a:r>
                      <a:br>
                        <a:rPr lang="es-PE" sz="1400" b="1" u="none" strike="noStrike" dirty="0">
                          <a:solidFill>
                            <a:schemeClr val="bg1"/>
                          </a:solidFill>
                          <a:effectLst/>
                        </a:rPr>
                      </a:br>
                      <a:r>
                        <a:rPr lang="es-PE" sz="1400" b="1" u="none" strike="noStrike" dirty="0">
                          <a:solidFill>
                            <a:schemeClr val="bg1"/>
                          </a:solidFill>
                          <a:effectLst/>
                        </a:rPr>
                        <a:t>(KM) </a:t>
                      </a:r>
                      <a:endParaRPr lang="es-PE" sz="1400" b="1" i="0" u="none" strike="noStrike" dirty="0">
                        <a:solidFill>
                          <a:schemeClr val="bg1"/>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rowSpan="2">
                  <a:txBody>
                    <a:bodyPr/>
                    <a:lstStyle/>
                    <a:p>
                      <a:pPr algn="ctr" fontAlgn="ctr"/>
                      <a:r>
                        <a:rPr lang="es-PE" sz="1400" b="1" u="none" strike="noStrike" dirty="0">
                          <a:solidFill>
                            <a:schemeClr val="bg1"/>
                          </a:solidFill>
                          <a:effectLst/>
                        </a:rPr>
                        <a:t>COSTO </a:t>
                      </a:r>
                    </a:p>
                    <a:p>
                      <a:pPr algn="ctr" fontAlgn="ctr"/>
                      <a:r>
                        <a:rPr lang="es-PE" sz="1400" b="1" u="none" strike="noStrike" dirty="0">
                          <a:solidFill>
                            <a:schemeClr val="bg1"/>
                          </a:solidFill>
                          <a:effectLst/>
                        </a:rPr>
                        <a:t>2020 (S/.)</a:t>
                      </a:r>
                      <a:endParaRPr lang="es-PE" sz="1400" b="1" i="0" u="none" strike="noStrike" dirty="0">
                        <a:solidFill>
                          <a:schemeClr val="bg1"/>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rowSpan="2">
                  <a:txBody>
                    <a:bodyPr/>
                    <a:lstStyle/>
                    <a:p>
                      <a:pPr algn="ctr" fontAlgn="ctr"/>
                      <a:r>
                        <a:rPr lang="es-PE" sz="1400" b="1" u="none" strike="noStrike" dirty="0">
                          <a:solidFill>
                            <a:schemeClr val="bg1"/>
                          </a:solidFill>
                          <a:effectLst/>
                        </a:rPr>
                        <a:t>COSTO 2021(S/.)</a:t>
                      </a:r>
                      <a:endParaRPr lang="es-PE" sz="1400" b="1" i="0" u="none" strike="noStrike" dirty="0">
                        <a:solidFill>
                          <a:schemeClr val="bg1"/>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rowSpan="2">
                  <a:txBody>
                    <a:bodyPr/>
                    <a:lstStyle/>
                    <a:p>
                      <a:pPr algn="ctr" fontAlgn="ctr"/>
                      <a:r>
                        <a:rPr lang="es-PE" sz="1400" b="1" u="none" strike="noStrike" dirty="0">
                          <a:solidFill>
                            <a:schemeClr val="bg1"/>
                          </a:solidFill>
                          <a:effectLst/>
                        </a:rPr>
                        <a:t>COSTO TOTAL(S/.)</a:t>
                      </a:r>
                      <a:br>
                        <a:rPr lang="es-PE" sz="1400" b="1" u="none" strike="noStrike" dirty="0">
                          <a:solidFill>
                            <a:schemeClr val="bg1"/>
                          </a:solidFill>
                          <a:effectLst/>
                        </a:rPr>
                      </a:br>
                      <a:r>
                        <a:rPr lang="es-PE" sz="1400" b="1" u="none" strike="noStrike" dirty="0">
                          <a:solidFill>
                            <a:schemeClr val="bg1"/>
                          </a:solidFill>
                          <a:effectLst/>
                        </a:rPr>
                        <a:t>(2020+2021)</a:t>
                      </a:r>
                      <a:endParaRPr lang="es-PE" sz="1400" b="1" i="0" u="none" strike="noStrike" dirty="0">
                        <a:solidFill>
                          <a:schemeClr val="bg1"/>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gridSpan="3">
                  <a:txBody>
                    <a:bodyPr/>
                    <a:lstStyle/>
                    <a:p>
                      <a:pPr algn="ctr" fontAlgn="ctr"/>
                      <a:r>
                        <a:rPr lang="es-PE" sz="1400" b="1" u="none" strike="noStrike" dirty="0">
                          <a:solidFill>
                            <a:schemeClr val="bg1"/>
                          </a:solidFill>
                          <a:effectLst/>
                        </a:rPr>
                        <a:t>PRESUPUESTAL - CLASIFICADOR GASTO</a:t>
                      </a:r>
                      <a:endParaRPr lang="es-PE" sz="1400" b="1" i="0" u="none" strike="noStrike" dirty="0">
                        <a:solidFill>
                          <a:schemeClr val="bg1"/>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3210657552"/>
                  </a:ext>
                </a:extLst>
              </a:tr>
              <a:tr h="439993">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vMerge="1">
                  <a:txBody>
                    <a:bodyPr/>
                    <a:lstStyle/>
                    <a:p>
                      <a:endParaRPr lang="es-PE"/>
                    </a:p>
                  </a:txBody>
                  <a:tcPr/>
                </a:tc>
                <a:tc>
                  <a:txBody>
                    <a:bodyPr/>
                    <a:lstStyle/>
                    <a:p>
                      <a:pPr algn="ctr" fontAlgn="ctr"/>
                      <a:r>
                        <a:rPr lang="es-PE" sz="1400" b="1" u="none" strike="noStrike" dirty="0">
                          <a:solidFill>
                            <a:schemeClr val="bg1"/>
                          </a:solidFill>
                          <a:effectLst/>
                        </a:rPr>
                        <a:t>PLAN. TRABAJ.</a:t>
                      </a:r>
                      <a:br>
                        <a:rPr lang="es-PE" sz="1400" b="1" u="none" strike="noStrike" dirty="0">
                          <a:solidFill>
                            <a:schemeClr val="bg1"/>
                          </a:solidFill>
                          <a:effectLst/>
                        </a:rPr>
                      </a:br>
                      <a:r>
                        <a:rPr lang="es-PE" sz="1400" b="1" u="none" strike="noStrike" dirty="0">
                          <a:solidFill>
                            <a:schemeClr val="bg1"/>
                          </a:solidFill>
                          <a:effectLst/>
                        </a:rPr>
                        <a:t>CLAS. 2.3.27.16</a:t>
                      </a:r>
                      <a:endParaRPr lang="es-PE" sz="1400" b="1" i="0" u="none" strike="noStrike" dirty="0">
                        <a:solidFill>
                          <a:schemeClr val="bg1"/>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fontAlgn="ctr"/>
                      <a:r>
                        <a:rPr lang="es-PE" sz="1400" b="1" u="none" strike="noStrike" dirty="0">
                          <a:solidFill>
                            <a:schemeClr val="bg1"/>
                          </a:solidFill>
                          <a:effectLst/>
                        </a:rPr>
                        <a:t>EJECUCION</a:t>
                      </a:r>
                      <a:br>
                        <a:rPr lang="es-PE" sz="1400" b="1" u="none" strike="noStrike" dirty="0">
                          <a:solidFill>
                            <a:schemeClr val="bg1"/>
                          </a:solidFill>
                          <a:effectLst/>
                        </a:rPr>
                      </a:br>
                      <a:r>
                        <a:rPr lang="es-PE" sz="1400" b="1" u="none" strike="noStrike" dirty="0">
                          <a:solidFill>
                            <a:schemeClr val="bg1"/>
                          </a:solidFill>
                          <a:effectLst/>
                        </a:rPr>
                        <a:t>CLAS. 2.3.2.4.3.1</a:t>
                      </a:r>
                      <a:endParaRPr lang="es-PE" sz="1400" b="1" i="0" u="none" strike="noStrike" dirty="0">
                        <a:solidFill>
                          <a:schemeClr val="bg1"/>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fontAlgn="ctr"/>
                      <a:r>
                        <a:rPr lang="es-PE" sz="1400" b="1" u="none" strike="noStrike" dirty="0">
                          <a:solidFill>
                            <a:schemeClr val="bg1"/>
                          </a:solidFill>
                          <a:effectLst/>
                        </a:rPr>
                        <a:t>INSPECTOR</a:t>
                      </a:r>
                      <a:br>
                        <a:rPr lang="es-PE" sz="1400" b="1" u="none" strike="noStrike" dirty="0">
                          <a:solidFill>
                            <a:schemeClr val="bg1"/>
                          </a:solidFill>
                          <a:effectLst/>
                        </a:rPr>
                      </a:br>
                      <a:r>
                        <a:rPr lang="es-PE" sz="1400" b="1" u="none" strike="noStrike" dirty="0">
                          <a:solidFill>
                            <a:schemeClr val="bg1"/>
                          </a:solidFill>
                          <a:effectLst/>
                        </a:rPr>
                        <a:t>CLAS. 2.3.27.1.99</a:t>
                      </a:r>
                      <a:endParaRPr lang="es-PE" sz="1400" b="1" i="0" u="none" strike="noStrike" dirty="0">
                        <a:solidFill>
                          <a:schemeClr val="bg1"/>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2569761146"/>
                  </a:ext>
                </a:extLst>
              </a:tr>
              <a:tr h="210079">
                <a:tc rowSpan="2" gridSpan="5">
                  <a:txBody>
                    <a:bodyPr/>
                    <a:lstStyle/>
                    <a:p>
                      <a:pPr algn="ctr" fontAlgn="ctr"/>
                      <a:r>
                        <a:rPr lang="es-PE" sz="1400" b="1" u="none" strike="noStrike" dirty="0">
                          <a:effectLst/>
                        </a:rPr>
                        <a:t>Costo x Km </a:t>
                      </a:r>
                      <a:endParaRPr lang="es-PE" sz="1400" b="1"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rowSpan="2" hMerge="1">
                  <a:txBody>
                    <a:bodyPr/>
                    <a:lstStyle/>
                    <a:p>
                      <a:endParaRPr lang="es-PE"/>
                    </a:p>
                  </a:txBody>
                  <a:tcPr/>
                </a:tc>
                <a:tc rowSpan="2" hMerge="1">
                  <a:txBody>
                    <a:bodyPr/>
                    <a:lstStyle/>
                    <a:p>
                      <a:endParaRPr lang="es-PE"/>
                    </a:p>
                  </a:txBody>
                  <a:tcPr/>
                </a:tc>
                <a:tc rowSpan="2" hMerge="1">
                  <a:txBody>
                    <a:bodyPr/>
                    <a:lstStyle/>
                    <a:p>
                      <a:endParaRPr lang="es-PE"/>
                    </a:p>
                  </a:txBody>
                  <a:tcPr/>
                </a:tc>
                <a:tc rowSpan="2" hMerge="1">
                  <a:txBody>
                    <a:bodyPr/>
                    <a:lstStyle/>
                    <a:p>
                      <a:endParaRPr lang="es-PE"/>
                    </a:p>
                  </a:txBody>
                  <a:tcPr/>
                </a:tc>
                <a:tc>
                  <a:txBody>
                    <a:bodyPr/>
                    <a:lstStyle/>
                    <a:p>
                      <a:pPr algn="ctr" fontAlgn="ctr"/>
                      <a:r>
                        <a:rPr lang="es-PE" sz="1400" u="none" strike="noStrike" dirty="0">
                          <a:effectLst/>
                        </a:rPr>
                        <a:t>1,000</a:t>
                      </a:r>
                      <a:endParaRPr lang="es-PE" sz="1400" b="1" i="0" u="none" strike="noStrike" dirty="0">
                        <a:solidFill>
                          <a:srgbClr val="000000"/>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71,038</a:t>
                      </a:r>
                      <a:endParaRPr lang="es-PE" sz="1400" b="1" i="0" u="none" strike="noStrike" dirty="0">
                        <a:solidFill>
                          <a:srgbClr val="000000"/>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3,800</a:t>
                      </a:r>
                      <a:endParaRPr lang="es-PE" sz="1400" b="1" i="0" u="none" strike="noStrike" dirty="0">
                        <a:solidFill>
                          <a:srgbClr val="000000"/>
                        </a:solidFill>
                        <a:effectLst/>
                        <a:latin typeface="Calibri" panose="020F050202020403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310908672"/>
                  </a:ext>
                </a:extLst>
              </a:tr>
              <a:tr h="140052">
                <a:tc gridSpan="5" vMerge="1">
                  <a:txBody>
                    <a:bodyPr/>
                    <a:lstStyle/>
                    <a:p>
                      <a:pPr algn="l" fontAlgn="b"/>
                      <a:endParaRPr lang="es-PE" sz="1400" b="1" i="0" u="none" strike="noStrike" dirty="0">
                        <a:solidFill>
                          <a:srgbClr val="000000"/>
                        </a:solidFill>
                        <a:effectLst/>
                        <a:latin typeface="Verdana" panose="020B0604030504040204" pitchFamily="34" charset="0"/>
                      </a:endParaRPr>
                    </a:p>
                  </a:txBody>
                  <a:tcPr marL="8753" marR="8753" marT="8753" marB="0" anchor="b"/>
                </a:tc>
                <a:tc hMerge="1" vMerge="1">
                  <a:txBody>
                    <a:bodyPr/>
                    <a:lstStyle/>
                    <a:p>
                      <a:pPr algn="l" fontAlgn="b"/>
                      <a:endParaRPr lang="es-PE" sz="1400" b="1" i="0" u="none" strike="noStrike" dirty="0">
                        <a:solidFill>
                          <a:srgbClr val="000000"/>
                        </a:solidFill>
                        <a:effectLst/>
                        <a:latin typeface="Verdana" panose="020B0604030504040204" pitchFamily="34" charset="0"/>
                      </a:endParaRPr>
                    </a:p>
                  </a:txBody>
                  <a:tcPr marL="8753" marR="8753" marT="8753" marB="0" anchor="ctr"/>
                </a:tc>
                <a:tc hMerge="1" vMerge="1">
                  <a:txBody>
                    <a:bodyPr/>
                    <a:lstStyle/>
                    <a:p>
                      <a:pPr algn="l" fontAlgn="b"/>
                      <a:endParaRPr lang="es-PE" sz="1400" b="1" i="0" u="none" strike="noStrike" dirty="0">
                        <a:solidFill>
                          <a:srgbClr val="000000"/>
                        </a:solidFill>
                        <a:effectLst/>
                        <a:latin typeface="Verdana" panose="020B0604030504040204" pitchFamily="34" charset="0"/>
                      </a:endParaRPr>
                    </a:p>
                  </a:txBody>
                  <a:tcPr marL="8753" marR="8753" marT="8753" marB="0" anchor="ctr"/>
                </a:tc>
                <a:tc hMerge="1" vMerge="1">
                  <a:txBody>
                    <a:bodyPr/>
                    <a:lstStyle/>
                    <a:p>
                      <a:pPr algn="l" fontAlgn="b"/>
                      <a:endParaRPr lang="es-PE" sz="1400" b="1" i="0" u="none" strike="noStrike" dirty="0">
                        <a:solidFill>
                          <a:srgbClr val="000000"/>
                        </a:solidFill>
                        <a:effectLst/>
                        <a:latin typeface="Verdana" panose="020B0604030504040204" pitchFamily="34" charset="0"/>
                      </a:endParaRPr>
                    </a:p>
                  </a:txBody>
                  <a:tcPr marL="8753" marR="8753" marT="8753" marB="0" anchor="ctr"/>
                </a:tc>
                <a:tc hMerge="1" vMerge="1">
                  <a:txBody>
                    <a:bodyPr/>
                    <a:lstStyle/>
                    <a:p>
                      <a:pPr algn="r" fontAlgn="ctr"/>
                      <a:endParaRPr lang="es-PE" sz="1400" b="1" i="0" u="none" strike="noStrike" dirty="0">
                        <a:solidFill>
                          <a:srgbClr val="000000"/>
                        </a:solidFill>
                        <a:effectLst/>
                        <a:latin typeface="Verdana" panose="020B0604030504040204" pitchFamily="34" charset="0"/>
                      </a:endParaRPr>
                    </a:p>
                  </a:txBody>
                  <a:tcPr marL="8753" marR="8753" marT="8753" marB="0" anchor="ctr"/>
                </a:tc>
                <a:tc gridSpan="3">
                  <a:txBody>
                    <a:bodyPr/>
                    <a:lstStyle/>
                    <a:p>
                      <a:pPr algn="ctr" fontAlgn="ctr"/>
                      <a:r>
                        <a:rPr lang="es-PE" sz="1400" b="1" u="none" strike="noStrike" dirty="0">
                          <a:effectLst/>
                        </a:rPr>
                        <a:t>Costo x Km: 75,838 </a:t>
                      </a:r>
                      <a:endParaRPr lang="es-PE" sz="1400" b="1"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pPr algn="r" fontAlgn="ctr"/>
                      <a:endParaRPr lang="es-PE" sz="1400" b="1" i="0" u="none" strike="noStrike" dirty="0">
                        <a:solidFill>
                          <a:srgbClr val="000000"/>
                        </a:solidFill>
                        <a:effectLst/>
                        <a:latin typeface="Verdana" panose="020B0604030504040204" pitchFamily="34" charset="0"/>
                      </a:endParaRPr>
                    </a:p>
                  </a:txBody>
                  <a:tcPr marL="8753" marR="8753" marT="8753" marB="0" anchor="ctr"/>
                </a:tc>
                <a:tc hMerge="1">
                  <a:txBody>
                    <a:bodyPr/>
                    <a:lstStyle/>
                    <a:p>
                      <a:pPr algn="r" fontAlgn="ctr"/>
                      <a:endParaRPr lang="es-PE" sz="1400" b="1" i="0" u="none" strike="noStrike" dirty="0">
                        <a:solidFill>
                          <a:srgbClr val="000000"/>
                        </a:solidFill>
                        <a:effectLst/>
                        <a:latin typeface="Verdana" panose="020B0604030504040204" pitchFamily="34" charset="0"/>
                      </a:endParaRPr>
                    </a:p>
                  </a:txBody>
                  <a:tcPr marL="8753" marR="8753" marT="8753" marB="0" anchor="ctr"/>
                </a:tc>
                <a:extLst>
                  <a:ext uri="{0D108BD9-81ED-4DB2-BD59-A6C34878D82A}">
                    <a16:rowId xmlns:a16="http://schemas.microsoft.com/office/drawing/2014/main" val="969673449"/>
                  </a:ext>
                </a:extLst>
              </a:tr>
              <a:tr h="215293">
                <a:tc>
                  <a:txBody>
                    <a:bodyPr/>
                    <a:lstStyle/>
                    <a:p>
                      <a:pPr algn="ctr" fontAlgn="ctr"/>
                      <a:r>
                        <a:rPr lang="es-PE" sz="1400" u="none" strike="noStrike" dirty="0">
                          <a:effectLst/>
                        </a:rPr>
                        <a:t>MUNICIPALIDAD PROVINCIAL BAGUA</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142.5</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b="1" u="none" strike="noStrike" dirty="0">
                          <a:effectLst/>
                        </a:rPr>
                        <a:t>10,806,308</a:t>
                      </a:r>
                      <a:endParaRPr lang="es-PE" sz="1400" b="1"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FFFF00"/>
                    </a:solidFill>
                  </a:tcPr>
                </a:tc>
                <a:tc>
                  <a:txBody>
                    <a:bodyPr/>
                    <a:lstStyle/>
                    <a:p>
                      <a:pPr algn="ctr" fontAlgn="ctr"/>
                      <a:r>
                        <a:rPr lang="es-PE" sz="1400" u="none" strike="noStrike" dirty="0">
                          <a:effectLst/>
                        </a:rPr>
                        <a:t>1,880,894</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12,687,202</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142,492</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10,122,347</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400" u="none" strike="noStrike" dirty="0">
                          <a:effectLst/>
                        </a:rPr>
                        <a:t>541,469</a:t>
                      </a: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997853539"/>
                  </a:ext>
                </a:extLst>
              </a:tr>
              <a:tr h="140052">
                <a:tc gridSpan="5">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no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noFill/>
                      <a:prstDash val="solid"/>
                      <a:round/>
                      <a:headEnd type="none" w="med" len="med"/>
                      <a:tailEnd type="none" w="med" len="med"/>
                    </a:lnB>
                    <a:no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PE" sz="1400" b="1" u="none" strike="noStrike" dirty="0">
                          <a:effectLst/>
                        </a:rPr>
                        <a:t>10,806,308</a:t>
                      </a:r>
                      <a:endParaRPr lang="es-PE" sz="1400" b="1"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FFFF00"/>
                    </a:solid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hMerge="1">
                  <a:txBody>
                    <a:bodyPr/>
                    <a:lstStyle/>
                    <a:p>
                      <a:pPr algn="ctr" fontAlgn="ctr"/>
                      <a:endParaRPr lang="es-PE" sz="1400" b="0" i="0" u="none" strike="noStrike" dirty="0">
                        <a:solidFill>
                          <a:srgbClr val="000000"/>
                        </a:solidFill>
                        <a:effectLst/>
                        <a:latin typeface="Verdana" panose="020B0604030504040204" pitchFamily="34" charset="0"/>
                      </a:endParaRPr>
                    </a:p>
                  </a:txBody>
                  <a:tcPr marL="8753" marR="8753" marT="8753"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459063067"/>
                  </a:ext>
                </a:extLst>
              </a:tr>
            </a:tbl>
          </a:graphicData>
        </a:graphic>
      </p:graphicFrame>
    </p:spTree>
    <p:extLst>
      <p:ext uri="{BB962C8B-B14F-4D97-AF65-F5344CB8AC3E}">
        <p14:creationId xmlns:p14="http://schemas.microsoft.com/office/powerpoint/2010/main" val="16793456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B6B2D3DD-FE94-43F3-959E-06D8889935DF}"/>
              </a:ext>
            </a:extLst>
          </p:cNvPr>
          <p:cNvSpPr txBox="1"/>
          <p:nvPr/>
        </p:nvSpPr>
        <p:spPr>
          <a:xfrm>
            <a:off x="647380" y="174693"/>
            <a:ext cx="864194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PE"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rPr>
              <a:t>TIPO DE INTERVENCIÓN</a:t>
            </a:r>
            <a:endParaRPr kumimoji="0" lang="es-ES_tradnl" sz="2400" b="1" i="1" u="sng"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Arial" panose="020B0604020202020204" pitchFamily="34" charset="0"/>
            </a:endParaRPr>
          </a:p>
        </p:txBody>
      </p:sp>
      <p:pic>
        <p:nvPicPr>
          <p:cNvPr id="11" name="Imagen 10" descr="road-with-broken-line.png">
            <a:extLst>
              <a:ext uri="{FF2B5EF4-FFF2-40B4-BE49-F238E27FC236}">
                <a16:creationId xmlns:a16="http://schemas.microsoft.com/office/drawing/2014/main" id="{5CC61CFA-38B3-4D72-A33C-2B893965916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1871" y="113674"/>
            <a:ext cx="403480" cy="540000"/>
          </a:xfrm>
          <a:prstGeom prst="rect">
            <a:avLst/>
          </a:prstGeom>
        </p:spPr>
      </p:pic>
      <p:sp>
        <p:nvSpPr>
          <p:cNvPr id="12" name="Rectángulo 11">
            <a:extLst>
              <a:ext uri="{FF2B5EF4-FFF2-40B4-BE49-F238E27FC236}">
                <a16:creationId xmlns:a16="http://schemas.microsoft.com/office/drawing/2014/main" id="{EB33E839-4C76-4364-A220-9DBFFE2730D7}"/>
              </a:ext>
            </a:extLst>
          </p:cNvPr>
          <p:cNvSpPr/>
          <p:nvPr/>
        </p:nvSpPr>
        <p:spPr>
          <a:xfrm>
            <a:off x="329848" y="851744"/>
            <a:ext cx="3528474" cy="372368"/>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sz="2000" b="1" dirty="0">
                <a:solidFill>
                  <a:prstClr val="white"/>
                </a:solidFill>
              </a:rPr>
              <a:t>1. </a:t>
            </a:r>
            <a:r>
              <a:rPr lang="es-ES" b="1" dirty="0">
                <a:solidFill>
                  <a:prstClr val="white"/>
                </a:solidFill>
              </a:rPr>
              <a:t>MANTENIMIENTO PERIÓDICO</a:t>
            </a:r>
            <a:endParaRPr lang="es-ES" sz="2000" b="1" dirty="0">
              <a:solidFill>
                <a:prstClr val="white"/>
              </a:solidFill>
            </a:endParaRPr>
          </a:p>
        </p:txBody>
      </p:sp>
      <p:sp>
        <p:nvSpPr>
          <p:cNvPr id="13" name="Rectángulo 12">
            <a:extLst>
              <a:ext uri="{FF2B5EF4-FFF2-40B4-BE49-F238E27FC236}">
                <a16:creationId xmlns:a16="http://schemas.microsoft.com/office/drawing/2014/main" id="{26A39A74-049A-45EC-9C11-035C4E246BA4}"/>
              </a:ext>
            </a:extLst>
          </p:cNvPr>
          <p:cNvSpPr/>
          <p:nvPr/>
        </p:nvSpPr>
        <p:spPr>
          <a:xfrm>
            <a:off x="329848" y="3199223"/>
            <a:ext cx="3628835" cy="424091"/>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b="1" dirty="0">
                <a:solidFill>
                  <a:prstClr val="white"/>
                </a:solidFill>
              </a:rPr>
              <a:t>2. MANTENIMIENTO RUTINARIO</a:t>
            </a:r>
            <a:endParaRPr lang="es-ES" sz="2400" b="1" dirty="0">
              <a:solidFill>
                <a:prstClr val="white"/>
              </a:solidFill>
            </a:endParaRPr>
          </a:p>
        </p:txBody>
      </p:sp>
      <p:graphicFrame>
        <p:nvGraphicFramePr>
          <p:cNvPr id="5" name="Tabla 4">
            <a:extLst>
              <a:ext uri="{FF2B5EF4-FFF2-40B4-BE49-F238E27FC236}">
                <a16:creationId xmlns:a16="http://schemas.microsoft.com/office/drawing/2014/main" id="{E74BDA67-2D97-41B9-8CBE-A762B2AC1F8A}"/>
              </a:ext>
            </a:extLst>
          </p:cNvPr>
          <p:cNvGraphicFramePr>
            <a:graphicFrameLocks noGrp="1"/>
          </p:cNvGraphicFramePr>
          <p:nvPr/>
        </p:nvGraphicFramePr>
        <p:xfrm>
          <a:off x="355945" y="1280282"/>
          <a:ext cx="5877707" cy="825564"/>
        </p:xfrm>
        <a:graphic>
          <a:graphicData uri="http://schemas.openxmlformats.org/drawingml/2006/table">
            <a:tbl>
              <a:tblPr firstRow="1" firstCol="1" bandRow="1">
                <a:tableStyleId>{5C22544A-7EE6-4342-B048-85BDC9FD1C3A}</a:tableStyleId>
              </a:tblPr>
              <a:tblGrid>
                <a:gridCol w="831643">
                  <a:extLst>
                    <a:ext uri="{9D8B030D-6E8A-4147-A177-3AD203B41FA5}">
                      <a16:colId xmlns:a16="http://schemas.microsoft.com/office/drawing/2014/main" val="2503074180"/>
                    </a:ext>
                  </a:extLst>
                </a:gridCol>
                <a:gridCol w="1689427">
                  <a:extLst>
                    <a:ext uri="{9D8B030D-6E8A-4147-A177-3AD203B41FA5}">
                      <a16:colId xmlns:a16="http://schemas.microsoft.com/office/drawing/2014/main" val="1065359151"/>
                    </a:ext>
                  </a:extLst>
                </a:gridCol>
                <a:gridCol w="3356637">
                  <a:extLst>
                    <a:ext uri="{9D8B030D-6E8A-4147-A177-3AD203B41FA5}">
                      <a16:colId xmlns:a16="http://schemas.microsoft.com/office/drawing/2014/main" val="522844916"/>
                    </a:ext>
                  </a:extLst>
                </a:gridCol>
              </a:tblGrid>
              <a:tr h="228266">
                <a:tc>
                  <a:txBody>
                    <a:bodyPr/>
                    <a:lstStyle/>
                    <a:p>
                      <a:pPr algn="ctr">
                        <a:lnSpc>
                          <a:spcPct val="107000"/>
                        </a:lnSpc>
                        <a:spcAft>
                          <a:spcPts val="0"/>
                        </a:spcAft>
                      </a:pPr>
                      <a:r>
                        <a:rPr lang="es-PE" sz="1600">
                          <a:effectLst/>
                        </a:rPr>
                        <a:t>FASES </a:t>
                      </a:r>
                      <a:endParaRPr lang="es-P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600">
                          <a:effectLst/>
                        </a:rPr>
                        <a:t>METAS</a:t>
                      </a:r>
                      <a:endParaRPr lang="es-PE"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600" dirty="0">
                          <a:effectLst/>
                        </a:rPr>
                        <a:t>ACTIVIDADES</a:t>
                      </a:r>
                      <a:endParaRPr lang="es-PE"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1893910997"/>
                  </a:ext>
                </a:extLst>
              </a:tr>
              <a:tr h="536923">
                <a:tc>
                  <a:txBody>
                    <a:bodyPr/>
                    <a:lstStyle/>
                    <a:p>
                      <a:pPr algn="ctr">
                        <a:lnSpc>
                          <a:spcPct val="107000"/>
                        </a:lnSpc>
                        <a:spcAft>
                          <a:spcPts val="0"/>
                        </a:spcAft>
                      </a:pPr>
                      <a:r>
                        <a:rPr lang="es-PE" sz="1600" dirty="0">
                          <a:solidFill>
                            <a:schemeClr val="tx1"/>
                          </a:solidFill>
                          <a:effectLst/>
                        </a:rPr>
                        <a:t>I</a:t>
                      </a:r>
                      <a:endParaRPr lang="es-PE"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0" indent="0" algn="l">
                        <a:lnSpc>
                          <a:spcPct val="107000"/>
                        </a:lnSpc>
                        <a:spcAft>
                          <a:spcPts val="0"/>
                        </a:spcAft>
                      </a:pPr>
                      <a:r>
                        <a:rPr lang="es-PE" sz="1200" dirty="0">
                          <a:effectLst/>
                        </a:rPr>
                        <a:t>1.1 PLAN DE TRABAJO</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268288" lvl="0" indent="-268288" algn="just">
                        <a:lnSpc>
                          <a:spcPct val="107000"/>
                        </a:lnSpc>
                        <a:spcAft>
                          <a:spcPts val="1000"/>
                        </a:spcAft>
                        <a:buFont typeface="+mj-lt"/>
                        <a:buAutoNum type="alphaLcParenR"/>
                      </a:pPr>
                      <a:r>
                        <a:rPr lang="es-PE" sz="1200" dirty="0">
                          <a:effectLst/>
                        </a:rPr>
                        <a:t>FORMULACIÓN DEL PLAN DE TRABAJO PARA LA EJECUCIÓN DEL MANTENIMIENTO PERIÓDICO Y RUTINARIO.</a:t>
                      </a:r>
                      <a:endParaRPr lang="es-PE" sz="1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513471138"/>
                  </a:ext>
                </a:extLst>
              </a:tr>
            </a:tbl>
          </a:graphicData>
        </a:graphic>
      </p:graphicFrame>
      <p:graphicFrame>
        <p:nvGraphicFramePr>
          <p:cNvPr id="6" name="Tabla 5">
            <a:extLst>
              <a:ext uri="{FF2B5EF4-FFF2-40B4-BE49-F238E27FC236}">
                <a16:creationId xmlns:a16="http://schemas.microsoft.com/office/drawing/2014/main" id="{D30BADDF-78F1-43E4-95AF-88034C5FBB9F}"/>
              </a:ext>
            </a:extLst>
          </p:cNvPr>
          <p:cNvGraphicFramePr>
            <a:graphicFrameLocks noGrp="1"/>
          </p:cNvGraphicFramePr>
          <p:nvPr/>
        </p:nvGraphicFramePr>
        <p:xfrm>
          <a:off x="355945" y="2242313"/>
          <a:ext cx="5877707" cy="747268"/>
        </p:xfrm>
        <a:graphic>
          <a:graphicData uri="http://schemas.openxmlformats.org/drawingml/2006/table">
            <a:tbl>
              <a:tblPr firstRow="1" firstCol="1" bandRow="1">
                <a:tableStyleId>{5C22544A-7EE6-4342-B048-85BDC9FD1C3A}</a:tableStyleId>
              </a:tblPr>
              <a:tblGrid>
                <a:gridCol w="806773">
                  <a:extLst>
                    <a:ext uri="{9D8B030D-6E8A-4147-A177-3AD203B41FA5}">
                      <a16:colId xmlns:a16="http://schemas.microsoft.com/office/drawing/2014/main" val="4082270894"/>
                    </a:ext>
                  </a:extLst>
                </a:gridCol>
                <a:gridCol w="1725448">
                  <a:extLst>
                    <a:ext uri="{9D8B030D-6E8A-4147-A177-3AD203B41FA5}">
                      <a16:colId xmlns:a16="http://schemas.microsoft.com/office/drawing/2014/main" val="3722785737"/>
                    </a:ext>
                  </a:extLst>
                </a:gridCol>
                <a:gridCol w="3345486">
                  <a:extLst>
                    <a:ext uri="{9D8B030D-6E8A-4147-A177-3AD203B41FA5}">
                      <a16:colId xmlns:a16="http://schemas.microsoft.com/office/drawing/2014/main" val="122657899"/>
                    </a:ext>
                  </a:extLst>
                </a:gridCol>
              </a:tblGrid>
              <a:tr h="104775">
                <a:tc>
                  <a:txBody>
                    <a:bodyPr/>
                    <a:lstStyle/>
                    <a:p>
                      <a:pPr algn="ctr">
                        <a:lnSpc>
                          <a:spcPct val="107000"/>
                        </a:lnSpc>
                        <a:spcAft>
                          <a:spcPts val="0"/>
                        </a:spcAft>
                      </a:pPr>
                      <a:r>
                        <a:rPr lang="es-PE" sz="1400" dirty="0">
                          <a:effectLst/>
                        </a:rPr>
                        <a:t>FASES </a:t>
                      </a:r>
                      <a:endParaRPr lang="es-P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400" dirty="0">
                          <a:effectLst/>
                        </a:rPr>
                        <a:t>META</a:t>
                      </a:r>
                      <a:endParaRPr lang="es-P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400" dirty="0">
                          <a:effectLst/>
                        </a:rPr>
                        <a:t>ACTIVIDADES</a:t>
                      </a:r>
                      <a:endParaRPr lang="es-P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643230402"/>
                  </a:ext>
                </a:extLst>
              </a:tr>
              <a:tr h="125095">
                <a:tc>
                  <a:txBody>
                    <a:bodyPr/>
                    <a:lstStyle/>
                    <a:p>
                      <a:pPr algn="ctr">
                        <a:lnSpc>
                          <a:spcPct val="107000"/>
                        </a:lnSpc>
                        <a:spcAft>
                          <a:spcPts val="0"/>
                        </a:spcAft>
                      </a:pPr>
                      <a:r>
                        <a:rPr lang="es-PE" sz="1400" dirty="0">
                          <a:solidFill>
                            <a:schemeClr val="tx1"/>
                          </a:solidFill>
                          <a:effectLst/>
                        </a:rPr>
                        <a:t>II</a:t>
                      </a:r>
                      <a:endParaRPr lang="es-PE"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241935" indent="-241935">
                        <a:lnSpc>
                          <a:spcPct val="107000"/>
                        </a:lnSpc>
                        <a:spcAft>
                          <a:spcPts val="0"/>
                        </a:spcAft>
                      </a:pPr>
                      <a:r>
                        <a:rPr lang="es-PE" sz="1100" dirty="0">
                          <a:effectLst/>
                        </a:rPr>
                        <a:t>2.1 MANTENIMIENTO PERIÓDICO</a:t>
                      </a:r>
                      <a:endParaRPr lang="es-P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268288" indent="-268288" algn="just">
                        <a:lnSpc>
                          <a:spcPct val="107000"/>
                        </a:lnSpc>
                        <a:spcAft>
                          <a:spcPts val="0"/>
                        </a:spcAft>
                        <a:buAutoNum type="alphaLcParenR"/>
                      </a:pPr>
                      <a:r>
                        <a:rPr lang="es-PE" sz="1100" dirty="0">
                          <a:effectLst/>
                        </a:rPr>
                        <a:t>EJECUCIÓN DEL   MANTENIMIENTO PERIÓDICO.</a:t>
                      </a:r>
                    </a:p>
                    <a:p>
                      <a:pPr marL="268288" indent="-268288" algn="just">
                        <a:lnSpc>
                          <a:spcPct val="107000"/>
                        </a:lnSpc>
                        <a:spcAft>
                          <a:spcPts val="0"/>
                        </a:spcAft>
                        <a:buAutoNum type="alphaLcParenR"/>
                      </a:pPr>
                      <a:r>
                        <a:rPr lang="es-PE" sz="1100" dirty="0">
                          <a:effectLst/>
                        </a:rPr>
                        <a:t>INFORMES MENSUALES.</a:t>
                      </a:r>
                    </a:p>
                    <a:p>
                      <a:pPr marL="268288" indent="-268288" algn="just">
                        <a:lnSpc>
                          <a:spcPct val="107000"/>
                        </a:lnSpc>
                        <a:spcAft>
                          <a:spcPts val="0"/>
                        </a:spcAft>
                        <a:buAutoNum type="alphaLcParenR"/>
                      </a:pPr>
                      <a:r>
                        <a:rPr lang="es-PE" sz="1100" dirty="0">
                          <a:effectLst/>
                        </a:rPr>
                        <a:t>INFORME FINAL.</a:t>
                      </a: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891418165"/>
                  </a:ext>
                </a:extLst>
              </a:tr>
            </a:tbl>
          </a:graphicData>
        </a:graphic>
      </p:graphicFrame>
      <p:graphicFrame>
        <p:nvGraphicFramePr>
          <p:cNvPr id="15" name="Tabla 14">
            <a:extLst>
              <a:ext uri="{FF2B5EF4-FFF2-40B4-BE49-F238E27FC236}">
                <a16:creationId xmlns:a16="http://schemas.microsoft.com/office/drawing/2014/main" id="{85014C55-1BC7-4E0F-A513-A58E82122FE2}"/>
              </a:ext>
            </a:extLst>
          </p:cNvPr>
          <p:cNvGraphicFramePr>
            <a:graphicFrameLocks noGrp="1"/>
          </p:cNvGraphicFramePr>
          <p:nvPr/>
        </p:nvGraphicFramePr>
        <p:xfrm>
          <a:off x="333641" y="3684245"/>
          <a:ext cx="5959004" cy="1097217"/>
        </p:xfrm>
        <a:graphic>
          <a:graphicData uri="http://schemas.openxmlformats.org/drawingml/2006/table">
            <a:tbl>
              <a:tblPr firstRow="1" firstCol="1" bandRow="1">
                <a:tableStyleId>{5C22544A-7EE6-4342-B048-85BDC9FD1C3A}</a:tableStyleId>
              </a:tblPr>
              <a:tblGrid>
                <a:gridCol w="739861">
                  <a:extLst>
                    <a:ext uri="{9D8B030D-6E8A-4147-A177-3AD203B41FA5}">
                      <a16:colId xmlns:a16="http://schemas.microsoft.com/office/drawing/2014/main" val="4073385417"/>
                    </a:ext>
                  </a:extLst>
                </a:gridCol>
                <a:gridCol w="1747757">
                  <a:extLst>
                    <a:ext uri="{9D8B030D-6E8A-4147-A177-3AD203B41FA5}">
                      <a16:colId xmlns:a16="http://schemas.microsoft.com/office/drawing/2014/main" val="2916721118"/>
                    </a:ext>
                  </a:extLst>
                </a:gridCol>
                <a:gridCol w="3471386">
                  <a:extLst>
                    <a:ext uri="{9D8B030D-6E8A-4147-A177-3AD203B41FA5}">
                      <a16:colId xmlns:a16="http://schemas.microsoft.com/office/drawing/2014/main" val="53830205"/>
                    </a:ext>
                  </a:extLst>
                </a:gridCol>
              </a:tblGrid>
              <a:tr h="104775">
                <a:tc>
                  <a:txBody>
                    <a:bodyPr/>
                    <a:lstStyle/>
                    <a:p>
                      <a:pPr algn="ctr">
                        <a:lnSpc>
                          <a:spcPct val="107000"/>
                        </a:lnSpc>
                        <a:spcAft>
                          <a:spcPts val="0"/>
                        </a:spcAft>
                      </a:pPr>
                      <a:r>
                        <a:rPr lang="es-PE" sz="1400" dirty="0">
                          <a:effectLst/>
                        </a:rPr>
                        <a:t>FASES </a:t>
                      </a:r>
                      <a:endParaRPr lang="es-P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400">
                          <a:effectLst/>
                        </a:rPr>
                        <a:t>META</a:t>
                      </a:r>
                      <a:endParaRPr lang="es-PE" sz="1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a:lnSpc>
                          <a:spcPct val="107000"/>
                        </a:lnSpc>
                        <a:spcAft>
                          <a:spcPts val="0"/>
                        </a:spcAft>
                      </a:pPr>
                      <a:r>
                        <a:rPr lang="es-PE" sz="1400" dirty="0">
                          <a:effectLst/>
                        </a:rPr>
                        <a:t>ACTIVIDADES</a:t>
                      </a:r>
                      <a:endParaRPr lang="es-PE"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1629230358"/>
                  </a:ext>
                </a:extLst>
              </a:tr>
              <a:tr h="0">
                <a:tc rowSpan="2">
                  <a:txBody>
                    <a:bodyPr/>
                    <a:lstStyle/>
                    <a:p>
                      <a:pPr algn="ctr">
                        <a:lnSpc>
                          <a:spcPct val="107000"/>
                        </a:lnSpc>
                        <a:spcAft>
                          <a:spcPts val="0"/>
                        </a:spcAft>
                      </a:pPr>
                      <a:r>
                        <a:rPr lang="es-PE" sz="1400" dirty="0">
                          <a:solidFill>
                            <a:schemeClr val="tx1"/>
                          </a:solidFill>
                          <a:effectLst/>
                        </a:rPr>
                        <a:t>III</a:t>
                      </a:r>
                      <a:endParaRPr lang="es-PE" sz="1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278765" indent="-269875">
                        <a:lnSpc>
                          <a:spcPct val="107000"/>
                        </a:lnSpc>
                        <a:spcAft>
                          <a:spcPts val="0"/>
                        </a:spcAft>
                      </a:pPr>
                      <a:r>
                        <a:rPr lang="es-PE" sz="1100" dirty="0">
                          <a:effectLst/>
                        </a:rPr>
                        <a:t>2.1 MANTENIMIENTO RUTINARIO</a:t>
                      </a: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177800" indent="-177800" algn="just">
                        <a:lnSpc>
                          <a:spcPct val="107000"/>
                        </a:lnSpc>
                        <a:spcAft>
                          <a:spcPts val="0"/>
                        </a:spcAft>
                        <a:buAutoNum type="alphaLcParenR"/>
                      </a:pPr>
                      <a:r>
                        <a:rPr lang="es-PE" sz="1100" kern="1200" dirty="0">
                          <a:solidFill>
                            <a:schemeClr val="dk1"/>
                          </a:solidFill>
                          <a:effectLst/>
                          <a:latin typeface="+mn-lt"/>
                          <a:ea typeface="+mn-ea"/>
                          <a:cs typeface="+mn-cs"/>
                        </a:rPr>
                        <a:t>EJECUCIÓN</a:t>
                      </a:r>
                      <a:r>
                        <a:rPr lang="es-PE" sz="1100" dirty="0">
                          <a:effectLst/>
                        </a:rPr>
                        <a:t> DEL MANTENIMIENTO RUTINARIO X 12 MESES.</a:t>
                      </a:r>
                    </a:p>
                    <a:p>
                      <a:pPr marL="177800" indent="-177800" algn="just">
                        <a:lnSpc>
                          <a:spcPct val="107000"/>
                        </a:lnSpc>
                        <a:spcAft>
                          <a:spcPts val="0"/>
                        </a:spcAft>
                        <a:buAutoNum type="alphaLcParenR"/>
                      </a:pPr>
                      <a:r>
                        <a:rPr lang="es-PE" sz="1100" kern="1200" dirty="0">
                          <a:solidFill>
                            <a:schemeClr val="dk1"/>
                          </a:solidFill>
                          <a:effectLst/>
                          <a:latin typeface="+mn-lt"/>
                          <a:ea typeface="+mn-ea"/>
                          <a:cs typeface="+mn-cs"/>
                        </a:rPr>
                        <a:t>INFORMES MENSUALES.</a:t>
                      </a: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1819165510"/>
                  </a:ext>
                </a:extLst>
              </a:tr>
              <a:tr h="339725">
                <a:tc vMerge="1">
                  <a:txBody>
                    <a:bodyPr/>
                    <a:lstStyle/>
                    <a:p>
                      <a:pPr algn="ctr">
                        <a:lnSpc>
                          <a:spcPct val="107000"/>
                        </a:lnSpc>
                        <a:spcAft>
                          <a:spcPts val="0"/>
                        </a:spcAft>
                      </a:pPr>
                      <a:endParaRPr lang="es-PE"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278765" marR="0" lvl="0" indent="-269875" algn="l" defTabSz="914400" rtl="0" eaLnBrk="1" fontAlgn="auto" latinLnBrk="0" hangingPunct="1">
                        <a:lnSpc>
                          <a:spcPct val="107000"/>
                        </a:lnSpc>
                        <a:spcBef>
                          <a:spcPts val="0"/>
                        </a:spcBef>
                        <a:spcAft>
                          <a:spcPts val="0"/>
                        </a:spcAft>
                        <a:buClrTx/>
                        <a:buSzTx/>
                        <a:buFontTx/>
                        <a:buNone/>
                        <a:tabLst/>
                        <a:defRPr/>
                      </a:pPr>
                      <a:r>
                        <a:rPr lang="es-PE" sz="1100" dirty="0">
                          <a:effectLst/>
                        </a:rPr>
                        <a:t>2.2 INVENTARIO DE CONDICIÓN VIAL</a:t>
                      </a:r>
                      <a:endParaRPr lang="es-P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marL="177800" marR="0" lvl="0" indent="-177800" algn="just" defTabSz="914400" rtl="0" eaLnBrk="1" fontAlgn="auto" latinLnBrk="0" hangingPunct="1">
                        <a:lnSpc>
                          <a:spcPct val="115000"/>
                        </a:lnSpc>
                        <a:spcBef>
                          <a:spcPts val="0"/>
                        </a:spcBef>
                        <a:spcAft>
                          <a:spcPts val="0"/>
                        </a:spcAft>
                        <a:buClrTx/>
                        <a:buSzTx/>
                        <a:buFontTx/>
                        <a:buNone/>
                        <a:tabLst/>
                        <a:defRPr/>
                      </a:pPr>
                      <a:r>
                        <a:rPr lang="es-PE" sz="1100" dirty="0">
                          <a:effectLst/>
                        </a:rPr>
                        <a:t>a) PRESENTACIÓN DEL INVENTARIO DE CONDICIÓN VIAL.</a:t>
                      </a:r>
                      <a:endParaRPr lang="es-PE"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810675760"/>
                  </a:ext>
                </a:extLst>
              </a:tr>
            </a:tbl>
          </a:graphicData>
        </a:graphic>
      </p:graphicFrame>
      <p:graphicFrame>
        <p:nvGraphicFramePr>
          <p:cNvPr id="9" name="Tabla 8">
            <a:extLst>
              <a:ext uri="{FF2B5EF4-FFF2-40B4-BE49-F238E27FC236}">
                <a16:creationId xmlns:a16="http://schemas.microsoft.com/office/drawing/2014/main" id="{C884B9F9-B23B-4D3B-AEB3-9CAB658847F9}"/>
              </a:ext>
            </a:extLst>
          </p:cNvPr>
          <p:cNvGraphicFramePr>
            <a:graphicFrameLocks noGrp="1"/>
          </p:cNvGraphicFramePr>
          <p:nvPr/>
        </p:nvGraphicFramePr>
        <p:xfrm>
          <a:off x="7214839" y="1350204"/>
          <a:ext cx="4551811" cy="1350282"/>
        </p:xfrm>
        <a:graphic>
          <a:graphicData uri="http://schemas.openxmlformats.org/drawingml/2006/table">
            <a:tbl>
              <a:tblPr>
                <a:tableStyleId>{5C22544A-7EE6-4342-B048-85BDC9FD1C3A}</a:tableStyleId>
              </a:tblPr>
              <a:tblGrid>
                <a:gridCol w="1324019">
                  <a:extLst>
                    <a:ext uri="{9D8B030D-6E8A-4147-A177-3AD203B41FA5}">
                      <a16:colId xmlns:a16="http://schemas.microsoft.com/office/drawing/2014/main" val="245297231"/>
                    </a:ext>
                  </a:extLst>
                </a:gridCol>
                <a:gridCol w="755182">
                  <a:extLst>
                    <a:ext uri="{9D8B030D-6E8A-4147-A177-3AD203B41FA5}">
                      <a16:colId xmlns:a16="http://schemas.microsoft.com/office/drawing/2014/main" val="1256940534"/>
                    </a:ext>
                  </a:extLst>
                </a:gridCol>
                <a:gridCol w="901346">
                  <a:extLst>
                    <a:ext uri="{9D8B030D-6E8A-4147-A177-3AD203B41FA5}">
                      <a16:colId xmlns:a16="http://schemas.microsoft.com/office/drawing/2014/main" val="3432092014"/>
                    </a:ext>
                  </a:extLst>
                </a:gridCol>
                <a:gridCol w="779542">
                  <a:extLst>
                    <a:ext uri="{9D8B030D-6E8A-4147-A177-3AD203B41FA5}">
                      <a16:colId xmlns:a16="http://schemas.microsoft.com/office/drawing/2014/main" val="127714496"/>
                    </a:ext>
                  </a:extLst>
                </a:gridCol>
                <a:gridCol w="791722">
                  <a:extLst>
                    <a:ext uri="{9D8B030D-6E8A-4147-A177-3AD203B41FA5}">
                      <a16:colId xmlns:a16="http://schemas.microsoft.com/office/drawing/2014/main" val="1777360879"/>
                    </a:ext>
                  </a:extLst>
                </a:gridCol>
              </a:tblGrid>
              <a:tr h="156310">
                <a:tc rowSpan="2">
                  <a:txBody>
                    <a:bodyPr/>
                    <a:lstStyle/>
                    <a:p>
                      <a:pPr algn="ctr" fontAlgn="ctr"/>
                      <a:r>
                        <a:rPr lang="es-PE" sz="1100" b="1" u="none" strike="noStrike" dirty="0">
                          <a:solidFill>
                            <a:schemeClr val="bg1"/>
                          </a:solidFill>
                          <a:effectLst/>
                        </a:rPr>
                        <a:t>TIPO DE INTERV.</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rowSpan="2">
                  <a:txBody>
                    <a:bodyPr/>
                    <a:lstStyle/>
                    <a:p>
                      <a:pPr algn="ctr" fontAlgn="ctr"/>
                      <a:r>
                        <a:rPr lang="es-PE" sz="1100" b="1" u="none" strike="noStrike" dirty="0">
                          <a:solidFill>
                            <a:schemeClr val="bg1"/>
                          </a:solidFill>
                          <a:effectLst/>
                        </a:rPr>
                        <a:t>AÑO</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gridSpan="2">
                  <a:txBody>
                    <a:bodyPr/>
                    <a:lstStyle/>
                    <a:p>
                      <a:pPr algn="ctr" fontAlgn="ctr"/>
                      <a:r>
                        <a:rPr lang="es-PE" sz="1100" b="1" u="none" strike="noStrike" dirty="0">
                          <a:solidFill>
                            <a:schemeClr val="bg1"/>
                          </a:solidFill>
                          <a:effectLst/>
                        </a:rPr>
                        <a:t>COSTO/KM </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hMerge="1">
                  <a:txBody>
                    <a:bodyPr/>
                    <a:lstStyle/>
                    <a:p>
                      <a:endParaRPr lang="es-PE"/>
                    </a:p>
                  </a:txBody>
                  <a:tcPr/>
                </a:tc>
                <a:tc rowSpan="2">
                  <a:txBody>
                    <a:bodyPr/>
                    <a:lstStyle/>
                    <a:p>
                      <a:pPr algn="ctr" fontAlgn="ctr"/>
                      <a:r>
                        <a:rPr lang="es-PE" sz="1100" b="1" u="none" strike="noStrike" dirty="0">
                          <a:solidFill>
                            <a:schemeClr val="bg1"/>
                          </a:solidFill>
                          <a:effectLst/>
                        </a:rPr>
                        <a:t>TOTAL</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3402469866"/>
                  </a:ext>
                </a:extLst>
              </a:tr>
              <a:tr h="234852">
                <a:tc vMerge="1">
                  <a:txBody>
                    <a:bodyPr/>
                    <a:lstStyle/>
                    <a:p>
                      <a:endParaRPr lang="es-PE"/>
                    </a:p>
                  </a:txBody>
                  <a:tcPr/>
                </a:tc>
                <a:tc vMerge="1">
                  <a:txBody>
                    <a:bodyPr/>
                    <a:lstStyle/>
                    <a:p>
                      <a:endParaRPr lang="es-PE"/>
                    </a:p>
                  </a:txBody>
                  <a:tcPr/>
                </a:tc>
                <a:tc>
                  <a:txBody>
                    <a:bodyPr/>
                    <a:lstStyle/>
                    <a:p>
                      <a:pPr algn="ctr" fontAlgn="ctr"/>
                      <a:r>
                        <a:rPr lang="es-PE" sz="1100" b="1" u="none" strike="noStrike" dirty="0">
                          <a:solidFill>
                            <a:schemeClr val="bg1"/>
                          </a:solidFill>
                          <a:effectLst/>
                        </a:rPr>
                        <a:t>EJECUCION</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a:txBody>
                    <a:bodyPr/>
                    <a:lstStyle/>
                    <a:p>
                      <a:pPr algn="ctr" fontAlgn="ctr"/>
                      <a:r>
                        <a:rPr lang="es-PE" sz="1100" b="1" u="none" strike="noStrike" dirty="0">
                          <a:solidFill>
                            <a:schemeClr val="bg1"/>
                          </a:solidFill>
                          <a:effectLst/>
                        </a:rPr>
                        <a:t>INSPECTOR</a:t>
                      </a:r>
                      <a:endParaRPr lang="es-PE" sz="1100" b="1" i="0" u="none" strike="noStrike" dirty="0">
                        <a:solidFill>
                          <a:schemeClr val="bg1"/>
                        </a:solidFill>
                        <a:effectLst/>
                        <a:latin typeface="Arial Narrow" panose="020B060602020203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vMerge="1">
                  <a:txBody>
                    <a:bodyPr/>
                    <a:lstStyle/>
                    <a:p>
                      <a:endParaRPr lang="es-PE"/>
                    </a:p>
                  </a:txBody>
                  <a:tcPr/>
                </a:tc>
                <a:extLst>
                  <a:ext uri="{0D108BD9-81ED-4DB2-BD59-A6C34878D82A}">
                    <a16:rowId xmlns:a16="http://schemas.microsoft.com/office/drawing/2014/main" val="2401210236"/>
                  </a:ext>
                </a:extLst>
              </a:tr>
              <a:tr h="381000">
                <a:tc>
                  <a:txBody>
                    <a:bodyPr/>
                    <a:lstStyle/>
                    <a:p>
                      <a:pPr algn="ctr" fontAlgn="ctr"/>
                      <a:r>
                        <a:rPr lang="es-PE" sz="1050" u="none" strike="noStrike" dirty="0">
                          <a:effectLst/>
                        </a:rPr>
                        <a:t>MANTENIMIENTO PERIÓDICO</a:t>
                      </a:r>
                      <a:endParaRPr lang="es-PE" sz="105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2020</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72,038</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3,800</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75,838</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2233545023"/>
                  </a:ext>
                </a:extLst>
              </a:tr>
              <a:tr h="244087">
                <a:tc>
                  <a:txBody>
                    <a:bodyPr/>
                    <a:lstStyle/>
                    <a:p>
                      <a:pPr algn="ctr" fontAlgn="ctr"/>
                      <a:r>
                        <a:rPr lang="es-PE" sz="1050" u="none" strike="noStrike" dirty="0">
                          <a:effectLst/>
                        </a:rPr>
                        <a:t>MANTENIMIENTO RUTINARIO</a:t>
                      </a:r>
                      <a:endParaRPr lang="es-PE" sz="105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2021*</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13,200</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tc>
                  <a:txBody>
                    <a:bodyPr/>
                    <a:lstStyle/>
                    <a:p>
                      <a:pPr algn="ctr" fontAlgn="ctr"/>
                      <a:r>
                        <a:rPr lang="es-PE" sz="1100" u="none" strike="noStrike" dirty="0">
                          <a:effectLst/>
                        </a:rPr>
                        <a:t>13,200</a:t>
                      </a:r>
                      <a:endParaRPr lang="es-PE" sz="1100" b="1" i="0" u="none" strike="noStrike" dirty="0">
                        <a:solidFill>
                          <a:srgbClr val="000000"/>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noFill/>
                  </a:tcPr>
                </a:tc>
                <a:extLst>
                  <a:ext uri="{0D108BD9-81ED-4DB2-BD59-A6C34878D82A}">
                    <a16:rowId xmlns:a16="http://schemas.microsoft.com/office/drawing/2014/main" val="3173499227"/>
                  </a:ext>
                </a:extLst>
              </a:tr>
              <a:tr h="227700">
                <a:tc gridSpan="4">
                  <a:txBody>
                    <a:bodyPr/>
                    <a:lstStyle/>
                    <a:p>
                      <a:pPr algn="ctr" fontAlgn="ctr"/>
                      <a:r>
                        <a:rPr lang="es-PE" sz="1200" b="1" u="none" strike="noStrike" dirty="0">
                          <a:solidFill>
                            <a:schemeClr val="bg1"/>
                          </a:solidFill>
                          <a:effectLst/>
                        </a:rPr>
                        <a:t>TOTAL</a:t>
                      </a:r>
                      <a:endParaRPr lang="es-PE" sz="1200" b="1" i="0" u="none" strike="noStrike" dirty="0">
                        <a:solidFill>
                          <a:schemeClr val="bg1"/>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tc hMerge="1">
                  <a:txBody>
                    <a:bodyPr/>
                    <a:lstStyle/>
                    <a:p>
                      <a:endParaRPr lang="es-PE"/>
                    </a:p>
                  </a:txBody>
                  <a:tcPr/>
                </a:tc>
                <a:tc hMerge="1">
                  <a:txBody>
                    <a:bodyPr/>
                    <a:lstStyle/>
                    <a:p>
                      <a:endParaRPr lang="es-PE"/>
                    </a:p>
                  </a:txBody>
                  <a:tcPr>
                    <a:lnL w="12700" cap="flat" cmpd="sng" algn="ctr">
                      <a:solidFill>
                        <a:schemeClr val="accent5"/>
                      </a:solidFill>
                      <a:prstDash val="solid"/>
                      <a:round/>
                      <a:headEnd type="none" w="med" len="med"/>
                      <a:tailEnd type="none" w="med" len="med"/>
                    </a:lnL>
                    <a:lnT w="12700" cap="flat" cmpd="sng" algn="ctr">
                      <a:solidFill>
                        <a:schemeClr val="accent5"/>
                      </a:solidFill>
                      <a:prstDash val="solid"/>
                      <a:round/>
                      <a:headEnd type="none" w="med" len="med"/>
                      <a:tailEnd type="none" w="med" len="med"/>
                    </a:lnT>
                  </a:tcPr>
                </a:tc>
                <a:tc hMerge="1">
                  <a:txBody>
                    <a:bodyPr/>
                    <a:lstStyle/>
                    <a:p>
                      <a:endParaRPr lang="es-PE"/>
                    </a:p>
                  </a:txBody>
                  <a:tcPr/>
                </a:tc>
                <a:tc>
                  <a:txBody>
                    <a:bodyPr/>
                    <a:lstStyle/>
                    <a:p>
                      <a:pPr algn="ctr" fontAlgn="ctr"/>
                      <a:r>
                        <a:rPr lang="es-PE" sz="1200" b="1" u="none" strike="noStrike" dirty="0">
                          <a:solidFill>
                            <a:schemeClr val="bg1"/>
                          </a:solidFill>
                          <a:effectLst/>
                        </a:rPr>
                        <a:t>89,038</a:t>
                      </a:r>
                      <a:endParaRPr lang="es-PE" sz="1200" b="1" i="0" u="none" strike="noStrike" dirty="0">
                        <a:solidFill>
                          <a:schemeClr val="bg1"/>
                        </a:solidFill>
                        <a:effectLst/>
                        <a:latin typeface="Verdana" panose="020B0604030504040204" pitchFamily="34" charset="0"/>
                      </a:endParaRPr>
                    </a:p>
                  </a:txBody>
                  <a:tcPr marL="9525" marR="9525" marT="9525" marB="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rgbClr val="AC0C0C"/>
                    </a:solidFill>
                  </a:tcPr>
                </a:tc>
                <a:extLst>
                  <a:ext uri="{0D108BD9-81ED-4DB2-BD59-A6C34878D82A}">
                    <a16:rowId xmlns:a16="http://schemas.microsoft.com/office/drawing/2014/main" val="517355219"/>
                  </a:ext>
                </a:extLst>
              </a:tr>
            </a:tbl>
          </a:graphicData>
        </a:graphic>
      </p:graphicFrame>
      <p:sp>
        <p:nvSpPr>
          <p:cNvPr id="10" name="Rectángulo 9">
            <a:extLst>
              <a:ext uri="{FF2B5EF4-FFF2-40B4-BE49-F238E27FC236}">
                <a16:creationId xmlns:a16="http://schemas.microsoft.com/office/drawing/2014/main" id="{332B4C6B-DCCE-4799-B4A0-8C78CECF2E46}"/>
              </a:ext>
            </a:extLst>
          </p:cNvPr>
          <p:cNvSpPr/>
          <p:nvPr/>
        </p:nvSpPr>
        <p:spPr>
          <a:xfrm>
            <a:off x="8359173" y="845841"/>
            <a:ext cx="2105677" cy="424091"/>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sz="2000" b="1" dirty="0">
                <a:solidFill>
                  <a:prstClr val="white"/>
                </a:solidFill>
              </a:rPr>
              <a:t>Costo por Km</a:t>
            </a:r>
          </a:p>
        </p:txBody>
      </p:sp>
      <p:sp>
        <p:nvSpPr>
          <p:cNvPr id="16" name="CuadroTexto 15">
            <a:extLst>
              <a:ext uri="{FF2B5EF4-FFF2-40B4-BE49-F238E27FC236}">
                <a16:creationId xmlns:a16="http://schemas.microsoft.com/office/drawing/2014/main" id="{F19FA97A-D7E3-4A86-A17A-30056930EA74}"/>
              </a:ext>
            </a:extLst>
          </p:cNvPr>
          <p:cNvSpPr txBox="1"/>
          <p:nvPr/>
        </p:nvSpPr>
        <p:spPr>
          <a:xfrm>
            <a:off x="221871" y="5146235"/>
            <a:ext cx="11590806" cy="1323439"/>
          </a:xfrm>
          <a:prstGeom prst="rect">
            <a:avLst/>
          </a:prstGeom>
          <a:noFill/>
        </p:spPr>
        <p:txBody>
          <a:bodyPr wrap="square" rtlCol="0">
            <a:spAutoFit/>
          </a:bodyPr>
          <a:lstStyle/>
          <a:p>
            <a:r>
              <a:rPr lang="es-PE" sz="1000" b="1" u="sng" dirty="0">
                <a:solidFill>
                  <a:srgbClr val="FF0000"/>
                </a:solidFill>
              </a:rPr>
              <a:t>CONSIDERAR</a:t>
            </a:r>
          </a:p>
          <a:p>
            <a:r>
              <a:rPr lang="es-PE" sz="1000" b="1" dirty="0"/>
              <a:t>- Numeral 19.2 del artículo 19 del DU 070-2020:</a:t>
            </a:r>
          </a:p>
          <a:p>
            <a:pPr algn="just"/>
            <a:r>
              <a:rPr lang="es-ES" sz="1000" dirty="0"/>
              <a:t>Los Gobiernos Locales son responsables directos de la aplicación de las disposiciones contenidas en el presente dispositivo, no siendo permitido transferir recursos y/o subcontratar servicios de administración y/o gestión de los recursos destinados para este fin.</a:t>
            </a:r>
          </a:p>
          <a:p>
            <a:endParaRPr lang="es-ES" sz="1000" dirty="0"/>
          </a:p>
          <a:p>
            <a:pPr marL="171450" indent="-171450">
              <a:buFontTx/>
              <a:buChar char="-"/>
            </a:pPr>
            <a:r>
              <a:rPr lang="es-ES" sz="1000" b="1" dirty="0"/>
              <a:t>Artículo 29 del DU 070-2020</a:t>
            </a:r>
          </a:p>
          <a:p>
            <a:pPr algn="just"/>
            <a:r>
              <a:rPr lang="es-ES" sz="1000" dirty="0"/>
              <a:t>El MTC emite las disposiciones complementarias que resulten necesarias para la implementación, entre los que se encuentran el “Formato de Términos de Referencia”, de acuerdo a lo establecido en el Anexo 16 “</a:t>
            </a:r>
            <a:r>
              <a:rPr lang="es-PE" sz="1000" b="1" dirty="0">
                <a:ea typeface="Calibri" panose="020F0502020204030204" pitchFamily="34" charset="0"/>
              </a:rPr>
              <a:t>Procedimiento Especial de Selección para la Contratación de Bienes y Servicios para el Mantenimiento Periódico y Rutinario”</a:t>
            </a:r>
            <a:r>
              <a:rPr lang="es-ES" sz="1000" dirty="0"/>
              <a:t>. </a:t>
            </a:r>
            <a:endParaRPr lang="es-PE" sz="1000" dirty="0"/>
          </a:p>
        </p:txBody>
      </p:sp>
      <p:sp>
        <p:nvSpPr>
          <p:cNvPr id="17" name="CuadroTexto 16">
            <a:extLst>
              <a:ext uri="{FF2B5EF4-FFF2-40B4-BE49-F238E27FC236}">
                <a16:creationId xmlns:a16="http://schemas.microsoft.com/office/drawing/2014/main" id="{564CABF6-6743-472C-9865-39F4F92685C2}"/>
              </a:ext>
            </a:extLst>
          </p:cNvPr>
          <p:cNvSpPr txBox="1"/>
          <p:nvPr/>
        </p:nvSpPr>
        <p:spPr>
          <a:xfrm>
            <a:off x="6998565" y="2677475"/>
            <a:ext cx="2775752" cy="246221"/>
          </a:xfrm>
          <a:prstGeom prst="rect">
            <a:avLst/>
          </a:prstGeom>
          <a:noFill/>
        </p:spPr>
        <p:txBody>
          <a:bodyPr wrap="square" rtlCol="0">
            <a:spAutoFit/>
          </a:bodyPr>
          <a:lstStyle/>
          <a:p>
            <a:pPr algn="ctr"/>
            <a:r>
              <a:rPr lang="es-ES" sz="1000" dirty="0"/>
              <a:t>* Considerar Anexo 14 de D.U. 070-2020 </a:t>
            </a:r>
            <a:endParaRPr lang="es-PE" sz="1000" dirty="0"/>
          </a:p>
        </p:txBody>
      </p:sp>
      <p:graphicFrame>
        <p:nvGraphicFramePr>
          <p:cNvPr id="2" name="Tabla 1"/>
          <p:cNvGraphicFramePr>
            <a:graphicFrameLocks noGrp="1"/>
          </p:cNvGraphicFramePr>
          <p:nvPr/>
        </p:nvGraphicFramePr>
        <p:xfrm>
          <a:off x="7138219" y="3623315"/>
          <a:ext cx="4788310" cy="1476375"/>
        </p:xfrm>
        <a:graphic>
          <a:graphicData uri="http://schemas.openxmlformats.org/drawingml/2006/table">
            <a:tbl>
              <a:tblPr>
                <a:tableStyleId>{BC89EF96-8CEA-46FF-86C4-4CE0E7609802}</a:tableStyleId>
              </a:tblPr>
              <a:tblGrid>
                <a:gridCol w="2507226">
                  <a:extLst>
                    <a:ext uri="{9D8B030D-6E8A-4147-A177-3AD203B41FA5}">
                      <a16:colId xmlns:a16="http://schemas.microsoft.com/office/drawing/2014/main" val="2493392563"/>
                    </a:ext>
                  </a:extLst>
                </a:gridCol>
                <a:gridCol w="724295">
                  <a:extLst>
                    <a:ext uri="{9D8B030D-6E8A-4147-A177-3AD203B41FA5}">
                      <a16:colId xmlns:a16="http://schemas.microsoft.com/office/drawing/2014/main" val="544583893"/>
                    </a:ext>
                  </a:extLst>
                </a:gridCol>
                <a:gridCol w="1556789">
                  <a:extLst>
                    <a:ext uri="{9D8B030D-6E8A-4147-A177-3AD203B41FA5}">
                      <a16:colId xmlns:a16="http://schemas.microsoft.com/office/drawing/2014/main" val="3201549019"/>
                    </a:ext>
                  </a:extLst>
                </a:gridCol>
              </a:tblGrid>
              <a:tr h="290795">
                <a:tc>
                  <a:txBody>
                    <a:bodyPr/>
                    <a:lstStyle/>
                    <a:p>
                      <a:pPr algn="ctr" fontAlgn="ctr"/>
                      <a:r>
                        <a:rPr lang="en-US" sz="1100" b="1" u="none" strike="noStrike" kern="1200" dirty="0">
                          <a:solidFill>
                            <a:schemeClr val="bg1"/>
                          </a:solidFill>
                          <a:effectLst/>
                        </a:rPr>
                        <a:t>PERFIL DEL PROFESIONAL</a:t>
                      </a:r>
                      <a:endParaRPr lang="en-US" sz="1100" b="1" u="none" strike="noStrike" kern="1200" dirty="0">
                        <a:solidFill>
                          <a:schemeClr val="bg1"/>
                        </a:solidFill>
                        <a:effectLst/>
                        <a:latin typeface="+mn-lt"/>
                        <a:ea typeface="+mn-ea"/>
                        <a:cs typeface="+mn-cs"/>
                      </a:endParaRPr>
                    </a:p>
                  </a:txBody>
                  <a:tcPr marL="9525" marR="9525" marT="9525" marB="0" anchor="ctr">
                    <a:solidFill>
                      <a:srgbClr val="AC0C0C"/>
                    </a:solidFill>
                  </a:tcPr>
                </a:tc>
                <a:tc>
                  <a:txBody>
                    <a:bodyPr/>
                    <a:lstStyle/>
                    <a:p>
                      <a:pPr algn="ctr" fontAlgn="ctr"/>
                      <a:r>
                        <a:rPr lang="es-ES" sz="1100" b="1" u="none" strike="noStrike" kern="1200" dirty="0">
                          <a:solidFill>
                            <a:schemeClr val="bg1"/>
                          </a:solidFill>
                          <a:effectLst/>
                        </a:rPr>
                        <a:t>CANTIDAD</a:t>
                      </a:r>
                      <a:endParaRPr lang="en-US" sz="1100" b="1" u="none" strike="noStrike" kern="1200" dirty="0">
                        <a:solidFill>
                          <a:schemeClr val="bg1"/>
                        </a:solidFill>
                        <a:effectLst/>
                        <a:latin typeface="+mn-lt"/>
                        <a:ea typeface="+mn-ea"/>
                        <a:cs typeface="+mn-cs"/>
                      </a:endParaRPr>
                    </a:p>
                  </a:txBody>
                  <a:tcPr marL="9525" marR="9525" marT="9525" marB="0" anchor="ctr">
                    <a:solidFill>
                      <a:srgbClr val="AC0C0C"/>
                    </a:solidFill>
                  </a:tcPr>
                </a:tc>
                <a:tc>
                  <a:txBody>
                    <a:bodyPr/>
                    <a:lstStyle/>
                    <a:p>
                      <a:pPr algn="ctr" fontAlgn="ctr"/>
                      <a:r>
                        <a:rPr lang="en-US" sz="1100" b="1" u="none" strike="noStrike" kern="1200" dirty="0">
                          <a:solidFill>
                            <a:schemeClr val="bg1"/>
                          </a:solidFill>
                          <a:effectLst/>
                        </a:rPr>
                        <a:t>MONTO</a:t>
                      </a:r>
                    </a:p>
                    <a:p>
                      <a:pPr algn="ctr" fontAlgn="ctr"/>
                      <a:r>
                        <a:rPr lang="es-ES" sz="1100" b="1" u="none" strike="noStrike" kern="1200" dirty="0">
                          <a:solidFill>
                            <a:schemeClr val="bg1"/>
                          </a:solidFill>
                          <a:effectLst/>
                        </a:rPr>
                        <a:t>POR</a:t>
                      </a:r>
                      <a:r>
                        <a:rPr lang="es-ES" sz="1100" b="1" u="none" strike="noStrike" kern="1200" baseline="0" dirty="0">
                          <a:solidFill>
                            <a:schemeClr val="bg1"/>
                          </a:solidFill>
                          <a:effectLst/>
                        </a:rPr>
                        <a:t> MES ESTIMADO</a:t>
                      </a:r>
                      <a:endParaRPr lang="en-US" sz="1100" b="1" u="none" strike="noStrike" kern="1200" dirty="0">
                        <a:solidFill>
                          <a:schemeClr val="bg1"/>
                        </a:solidFill>
                        <a:effectLst/>
                        <a:latin typeface="+mn-lt"/>
                        <a:ea typeface="+mn-ea"/>
                        <a:cs typeface="+mn-cs"/>
                      </a:endParaRPr>
                    </a:p>
                  </a:txBody>
                  <a:tcPr marL="9525" marR="9525" marT="9525" marB="0" anchor="ctr">
                    <a:solidFill>
                      <a:srgbClr val="AC0C0C"/>
                    </a:solidFill>
                  </a:tcPr>
                </a:tc>
                <a:extLst>
                  <a:ext uri="{0D108BD9-81ED-4DB2-BD59-A6C34878D82A}">
                    <a16:rowId xmlns:a16="http://schemas.microsoft.com/office/drawing/2014/main" val="264304951"/>
                  </a:ext>
                </a:extLst>
              </a:tr>
              <a:tr h="406297">
                <a:tc>
                  <a:txBody>
                    <a:bodyPr/>
                    <a:lstStyle/>
                    <a:p>
                      <a:pPr marL="0" algn="ctr" defTabSz="914400" rtl="0" eaLnBrk="1" fontAlgn="ctr" latinLnBrk="0" hangingPunct="1"/>
                      <a:r>
                        <a:rPr lang="en-US" sz="1100" u="none" strike="noStrike" kern="1200" dirty="0">
                          <a:effectLst/>
                        </a:rPr>
                        <a:t>ANALISTA CONTRATACIÓN </a:t>
                      </a:r>
                    </a:p>
                    <a:p>
                      <a:pPr marL="0" algn="ctr" defTabSz="914400" rtl="0" eaLnBrk="1" fontAlgn="ctr" latinLnBrk="0" hangingPunct="1"/>
                      <a:r>
                        <a:rPr lang="en-US" sz="1100" u="none" strike="noStrike" kern="1200" dirty="0">
                          <a:effectLst/>
                        </a:rPr>
                        <a:t>(</a:t>
                      </a:r>
                      <a:r>
                        <a:rPr lang="pt-BR" sz="1000" b="1" u="none" strike="noStrike" kern="1200" dirty="0">
                          <a:effectLst/>
                        </a:rPr>
                        <a:t>Administrador o Economista o Contador o Abogado o Ingeniero, mínimo un año en la matéria)</a:t>
                      </a:r>
                      <a:r>
                        <a:rPr lang="en-US" sz="1000" b="1" u="none" strike="noStrike" kern="1200" dirty="0">
                          <a:effectLst/>
                        </a:rPr>
                        <a:t> </a:t>
                      </a:r>
                      <a:endParaRPr lang="en-US" sz="10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100" u="none" strike="noStrike" kern="1200" dirty="0">
                          <a:effectLst/>
                        </a:rPr>
                        <a:t>2</a:t>
                      </a:r>
                      <a:endParaRPr lang="en-US" sz="11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100" u="none" strike="noStrike" kern="1200" dirty="0">
                          <a:effectLst/>
                        </a:rPr>
                        <a:t>5,000</a:t>
                      </a:r>
                      <a:endParaRPr lang="en-US" sz="1100"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2463736639"/>
                  </a:ext>
                </a:extLst>
              </a:tr>
              <a:tr h="269308">
                <a:tc>
                  <a:txBody>
                    <a:bodyPr/>
                    <a:lstStyle/>
                    <a:p>
                      <a:pPr marL="0" algn="ctr" defTabSz="914400" rtl="0" eaLnBrk="1" fontAlgn="ctr" latinLnBrk="0" hangingPunct="1"/>
                      <a:r>
                        <a:rPr lang="en-US" sz="1100" u="none" strike="noStrike" kern="1200" dirty="0">
                          <a:effectLst/>
                        </a:rPr>
                        <a:t>ANALISTA TÉCNICO</a:t>
                      </a:r>
                    </a:p>
                    <a:p>
                      <a:pPr marL="0" marR="0" indent="0" algn="ctr" defTabSz="914400" rtl="0" eaLnBrk="1" fontAlgn="ctr" latinLnBrk="0" hangingPunct="1">
                        <a:lnSpc>
                          <a:spcPct val="100000"/>
                        </a:lnSpc>
                        <a:spcBef>
                          <a:spcPts val="0"/>
                        </a:spcBef>
                        <a:spcAft>
                          <a:spcPts val="0"/>
                        </a:spcAft>
                        <a:buClrTx/>
                        <a:buSzTx/>
                        <a:buFontTx/>
                        <a:buNone/>
                        <a:tabLst/>
                        <a:defRPr/>
                      </a:pPr>
                      <a:r>
                        <a:rPr lang="es-ES" sz="1000" b="1" u="none" strike="noStrike" kern="1200" dirty="0">
                          <a:solidFill>
                            <a:schemeClr val="dk1"/>
                          </a:solidFill>
                          <a:effectLst/>
                          <a:latin typeface="+mn-lt"/>
                          <a:ea typeface="+mn-ea"/>
                          <a:cs typeface="+mn-cs"/>
                        </a:rPr>
                        <a:t>(Ingería Civil o Transporte, </a:t>
                      </a:r>
                      <a:r>
                        <a:rPr lang="pt-BR" sz="1000" b="1" u="none" strike="noStrike" kern="1200" dirty="0">
                          <a:effectLst/>
                        </a:rPr>
                        <a:t>mínimo un año en la matéria)</a:t>
                      </a:r>
                      <a:endParaRPr lang="en-US" sz="1000" b="1"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100" u="none" strike="noStrike" kern="1200" dirty="0">
                          <a:effectLst/>
                        </a:rPr>
                        <a:t>3</a:t>
                      </a:r>
                      <a:endParaRPr lang="en-US" sz="11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en-US" sz="1100" u="none" strike="noStrike" kern="1200" dirty="0">
                          <a:effectLst/>
                        </a:rPr>
                        <a:t>5,500</a:t>
                      </a:r>
                      <a:endParaRPr lang="en-US" sz="1100"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2015666688"/>
                  </a:ext>
                </a:extLst>
              </a:tr>
            </a:tbl>
          </a:graphicData>
        </a:graphic>
      </p:graphicFrame>
      <p:sp>
        <p:nvSpPr>
          <p:cNvPr id="18" name="Rectángulo 17">
            <a:extLst>
              <a:ext uri="{FF2B5EF4-FFF2-40B4-BE49-F238E27FC236}">
                <a16:creationId xmlns:a16="http://schemas.microsoft.com/office/drawing/2014/main" id="{332B4C6B-DCCE-4799-B4A0-8C78CECF2E46}"/>
              </a:ext>
            </a:extLst>
          </p:cNvPr>
          <p:cNvSpPr/>
          <p:nvPr/>
        </p:nvSpPr>
        <p:spPr>
          <a:xfrm>
            <a:off x="7138219" y="3075634"/>
            <a:ext cx="4788310" cy="47083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spcBef>
                <a:spcPct val="0"/>
              </a:spcBef>
              <a:defRPr/>
            </a:pPr>
            <a:r>
              <a:rPr lang="es-ES" sz="1100" b="1" dirty="0">
                <a:solidFill>
                  <a:prstClr val="white"/>
                </a:solidFill>
              </a:rPr>
              <a:t>IMPLEMENTACION ART. 22 Y ANEXO 15 </a:t>
            </a:r>
          </a:p>
          <a:p>
            <a:pPr algn="ctr">
              <a:lnSpc>
                <a:spcPct val="90000"/>
              </a:lnSpc>
              <a:spcBef>
                <a:spcPct val="0"/>
              </a:spcBef>
              <a:defRPr/>
            </a:pPr>
            <a:r>
              <a:rPr lang="es-ES" sz="1100" b="1" dirty="0">
                <a:solidFill>
                  <a:prstClr val="white"/>
                </a:solidFill>
              </a:rPr>
              <a:t>TRANSFERENCIA PARTIDAS PARA CONTRATACION DE SERVICIOS TECNICO Y ADMINISTRATIVO EN GL</a:t>
            </a:r>
          </a:p>
        </p:txBody>
      </p:sp>
    </p:spTree>
    <p:extLst>
      <p:ext uri="{BB962C8B-B14F-4D97-AF65-F5344CB8AC3E}">
        <p14:creationId xmlns:p14="http://schemas.microsoft.com/office/powerpoint/2010/main" val="40516246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77F107-0694-44B3-B004-484AA0FC6026}"/>
              </a:ext>
            </a:extLst>
          </p:cNvPr>
          <p:cNvSpPr txBox="1"/>
          <p:nvPr/>
        </p:nvSpPr>
        <p:spPr>
          <a:xfrm>
            <a:off x="1817527" y="947126"/>
            <a:ext cx="5112328" cy="1477328"/>
          </a:xfrm>
          <a:prstGeom prst="rect">
            <a:avLst/>
          </a:prstGeom>
          <a:noFill/>
        </p:spPr>
        <p:txBody>
          <a:bodyPr wrap="square">
            <a:spAutoFit/>
          </a:bodyPr>
          <a:lstStyle/>
          <a:p>
            <a:r>
              <a:rPr lang="es-MX" b="1" dirty="0">
                <a:solidFill>
                  <a:srgbClr val="000000"/>
                </a:solidFill>
                <a:latin typeface="arial" panose="020B0604020202020204" pitchFamily="34" charset="0"/>
                <a:hlinkClick r:id="rId2"/>
              </a:rPr>
              <a:t>Directiva Nº 005-2020-OSCE/CD</a:t>
            </a:r>
            <a:r>
              <a:rPr lang="es-MX" dirty="0">
                <a:solidFill>
                  <a:srgbClr val="666666"/>
                </a:solidFill>
                <a:latin typeface="arial" panose="020B0604020202020204" pitchFamily="34" charset="0"/>
              </a:rPr>
              <a:t> -  Alcances y disposiciones para la reactivación de obras públicas y contratos de supervisión, en el marco de la segunda disposición complementaria transitoria del Decreto Legislativo N° 1486.</a:t>
            </a:r>
            <a:endParaRPr lang="es-PE" dirty="0"/>
          </a:p>
        </p:txBody>
      </p:sp>
      <p:sp>
        <p:nvSpPr>
          <p:cNvPr id="6" name="CuadroTexto 5">
            <a:extLst>
              <a:ext uri="{FF2B5EF4-FFF2-40B4-BE49-F238E27FC236}">
                <a16:creationId xmlns:a16="http://schemas.microsoft.com/office/drawing/2014/main" id="{A2AAF0FE-3B19-4D84-B4D3-DE18F7B932A5}"/>
              </a:ext>
            </a:extLst>
          </p:cNvPr>
          <p:cNvSpPr txBox="1"/>
          <p:nvPr/>
        </p:nvSpPr>
        <p:spPr>
          <a:xfrm>
            <a:off x="2898181" y="2424454"/>
            <a:ext cx="4572000" cy="923330"/>
          </a:xfrm>
          <a:prstGeom prst="rect">
            <a:avLst/>
          </a:prstGeom>
          <a:noFill/>
        </p:spPr>
        <p:txBody>
          <a:bodyPr wrap="square">
            <a:spAutoFit/>
          </a:bodyPr>
          <a:lstStyle/>
          <a:p>
            <a:r>
              <a:rPr lang="es-PE" b="1" dirty="0">
                <a:solidFill>
                  <a:srgbClr val="000000"/>
                </a:solidFill>
                <a:latin typeface="arial" panose="020B0604020202020204" pitchFamily="34" charset="0"/>
                <a:hlinkClick r:id="rId3"/>
              </a:rPr>
              <a:t>​Directiva N° 006-2020-OSCE/CD</a:t>
            </a:r>
            <a:r>
              <a:rPr lang="es-PE" dirty="0">
                <a:solidFill>
                  <a:srgbClr val="666666"/>
                </a:solidFill>
                <a:latin typeface="arial" panose="020B0604020202020204" pitchFamily="34" charset="0"/>
              </a:rPr>
              <a:t> - DIRECTIVA DEL REGISTRO NACIONAL DE ÁRBITROS.</a:t>
            </a:r>
            <a:endParaRPr lang="es-PE" dirty="0"/>
          </a:p>
        </p:txBody>
      </p:sp>
      <p:sp>
        <p:nvSpPr>
          <p:cNvPr id="8" name="CuadroTexto 7">
            <a:extLst>
              <a:ext uri="{FF2B5EF4-FFF2-40B4-BE49-F238E27FC236}">
                <a16:creationId xmlns:a16="http://schemas.microsoft.com/office/drawing/2014/main" id="{94579F76-A38A-4377-A699-741DA047A71D}"/>
              </a:ext>
            </a:extLst>
          </p:cNvPr>
          <p:cNvSpPr txBox="1"/>
          <p:nvPr/>
        </p:nvSpPr>
        <p:spPr>
          <a:xfrm>
            <a:off x="3840291" y="3347785"/>
            <a:ext cx="5601855" cy="1200329"/>
          </a:xfrm>
          <a:prstGeom prst="rect">
            <a:avLst/>
          </a:prstGeom>
          <a:noFill/>
        </p:spPr>
        <p:txBody>
          <a:bodyPr wrap="square">
            <a:spAutoFit/>
          </a:bodyPr>
          <a:lstStyle/>
          <a:p>
            <a:r>
              <a:rPr lang="es-MX" b="1" dirty="0">
                <a:solidFill>
                  <a:srgbClr val="000000"/>
                </a:solidFill>
                <a:latin typeface="arial" panose="020B0604020202020204" pitchFamily="34" charset="0"/>
                <a:hlinkClick r:id="rId4"/>
              </a:rPr>
              <a:t>Directiva N° 007-2020-OSCE/CD</a:t>
            </a:r>
            <a:r>
              <a:rPr lang="es-MX" dirty="0">
                <a:solidFill>
                  <a:srgbClr val="666666"/>
                </a:solidFill>
                <a:latin typeface="arial" panose="020B0604020202020204" pitchFamily="34" charset="0"/>
              </a:rPr>
              <a:t> - BASES ESTÁNDAR PARA EL PROCEDIMIENTO ESPECIAL DE SELECCIÓN A CONVOCAR EN EL MARCO DEL DECRETO DE URGENCIA N° 070-2020.</a:t>
            </a:r>
            <a:endParaRPr lang="es-PE" dirty="0"/>
          </a:p>
        </p:txBody>
      </p:sp>
      <p:sp>
        <p:nvSpPr>
          <p:cNvPr id="10" name="CuadroTexto 9">
            <a:extLst>
              <a:ext uri="{FF2B5EF4-FFF2-40B4-BE49-F238E27FC236}">
                <a16:creationId xmlns:a16="http://schemas.microsoft.com/office/drawing/2014/main" id="{E60E13FA-0129-4852-9317-525C11F811B0}"/>
              </a:ext>
            </a:extLst>
          </p:cNvPr>
          <p:cNvSpPr txBox="1"/>
          <p:nvPr/>
        </p:nvSpPr>
        <p:spPr>
          <a:xfrm>
            <a:off x="4643855" y="4677331"/>
            <a:ext cx="4572000" cy="646331"/>
          </a:xfrm>
          <a:prstGeom prst="rect">
            <a:avLst/>
          </a:prstGeom>
          <a:noFill/>
        </p:spPr>
        <p:txBody>
          <a:bodyPr wrap="square">
            <a:spAutoFit/>
          </a:bodyPr>
          <a:lstStyle/>
          <a:p>
            <a:r>
              <a:rPr lang="es-PE" b="1" dirty="0">
                <a:solidFill>
                  <a:srgbClr val="000000"/>
                </a:solidFill>
                <a:latin typeface="arial" panose="020B0604020202020204" pitchFamily="34" charset="0"/>
                <a:hlinkClick r:id="rId5"/>
              </a:rPr>
              <a:t>Directiva Nº 008-2020-OSCE/CD</a:t>
            </a:r>
            <a:r>
              <a:rPr lang="es-PE" dirty="0">
                <a:solidFill>
                  <a:srgbClr val="666666"/>
                </a:solidFill>
                <a:latin typeface="arial" panose="020B0604020202020204" pitchFamily="34" charset="0"/>
              </a:rPr>
              <a:t> -  Casilla Electrónica del OSCE.</a:t>
            </a:r>
            <a:endParaRPr lang="es-PE" dirty="0"/>
          </a:p>
        </p:txBody>
      </p:sp>
      <p:sp>
        <p:nvSpPr>
          <p:cNvPr id="12" name="CuadroTexto 11">
            <a:extLst>
              <a:ext uri="{FF2B5EF4-FFF2-40B4-BE49-F238E27FC236}">
                <a16:creationId xmlns:a16="http://schemas.microsoft.com/office/drawing/2014/main" id="{0BF9AE97-9DB9-4C7D-8BF2-627B126021E6}"/>
              </a:ext>
            </a:extLst>
          </p:cNvPr>
          <p:cNvSpPr txBox="1"/>
          <p:nvPr/>
        </p:nvSpPr>
        <p:spPr>
          <a:xfrm>
            <a:off x="5345814" y="5323661"/>
            <a:ext cx="4715164" cy="923330"/>
          </a:xfrm>
          <a:prstGeom prst="rect">
            <a:avLst/>
          </a:prstGeom>
          <a:noFill/>
        </p:spPr>
        <p:txBody>
          <a:bodyPr wrap="square">
            <a:spAutoFit/>
          </a:bodyPr>
          <a:lstStyle/>
          <a:p>
            <a:r>
              <a:rPr lang="es-MX" b="1" dirty="0">
                <a:solidFill>
                  <a:srgbClr val="000000"/>
                </a:solidFill>
                <a:latin typeface="arial" panose="020B0604020202020204" pitchFamily="34" charset="0"/>
                <a:hlinkClick r:id="rId6"/>
              </a:rPr>
              <a:t>Directiva Nº 009-2020-OSCE/CD</a:t>
            </a:r>
            <a:r>
              <a:rPr lang="es-MX" dirty="0">
                <a:solidFill>
                  <a:srgbClr val="666666"/>
                </a:solidFill>
                <a:latin typeface="arial" panose="020B0604020202020204" pitchFamily="34" charset="0"/>
              </a:rPr>
              <a:t> -  </a:t>
            </a:r>
            <a:r>
              <a:rPr lang="es-MX" dirty="0">
                <a:solidFill>
                  <a:srgbClr val="333333"/>
                </a:solidFill>
                <a:latin typeface="arial" panose="020B0604020202020204" pitchFamily="34" charset="0"/>
              </a:rPr>
              <a:t>Lineamientos para el uso del Cuaderno de Obra Digital</a:t>
            </a:r>
            <a:endParaRPr lang="es-PE" dirty="0"/>
          </a:p>
        </p:txBody>
      </p:sp>
    </p:spTree>
    <p:extLst>
      <p:ext uri="{BB962C8B-B14F-4D97-AF65-F5344CB8AC3E}">
        <p14:creationId xmlns:p14="http://schemas.microsoft.com/office/powerpoint/2010/main" val="35065451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39098F74-FC34-431F-9CAD-3CEE5536BF6A}"/>
              </a:ext>
            </a:extLst>
          </p:cNvPr>
          <p:cNvPicPr>
            <a:picLocks noChangeAspect="1"/>
          </p:cNvPicPr>
          <p:nvPr/>
        </p:nvPicPr>
        <p:blipFill rotWithShape="1">
          <a:blip r:embed="rId2"/>
          <a:srcRect l="9697" t="22121" r="50808" b="40707"/>
          <a:stretch/>
        </p:blipFill>
        <p:spPr>
          <a:xfrm>
            <a:off x="2013526" y="1690255"/>
            <a:ext cx="7379856" cy="3906983"/>
          </a:xfrm>
          <a:prstGeom prst="rect">
            <a:avLst/>
          </a:prstGeom>
        </p:spPr>
      </p:pic>
      <p:sp>
        <p:nvSpPr>
          <p:cNvPr id="7" name="CuadroTexto 6">
            <a:extLst>
              <a:ext uri="{FF2B5EF4-FFF2-40B4-BE49-F238E27FC236}">
                <a16:creationId xmlns:a16="http://schemas.microsoft.com/office/drawing/2014/main" id="{5BC33F2A-FED0-44FD-A7CF-5950A8F5F149}"/>
              </a:ext>
            </a:extLst>
          </p:cNvPr>
          <p:cNvSpPr txBox="1"/>
          <p:nvPr/>
        </p:nvSpPr>
        <p:spPr>
          <a:xfrm>
            <a:off x="6257636" y="6082206"/>
            <a:ext cx="4572000" cy="369332"/>
          </a:xfrm>
          <a:prstGeom prst="rect">
            <a:avLst/>
          </a:prstGeom>
          <a:noFill/>
        </p:spPr>
        <p:txBody>
          <a:bodyPr wrap="square">
            <a:spAutoFit/>
          </a:bodyPr>
          <a:lstStyle/>
          <a:p>
            <a:r>
              <a:rPr lang="es-PE" dirty="0"/>
              <a:t>Viernes 4 de setiembre de 2020</a:t>
            </a:r>
          </a:p>
        </p:txBody>
      </p:sp>
    </p:spTree>
    <p:extLst>
      <p:ext uri="{BB962C8B-B14F-4D97-AF65-F5344CB8AC3E}">
        <p14:creationId xmlns:p14="http://schemas.microsoft.com/office/powerpoint/2010/main" val="10802190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D1F1D2AF-37A5-481A-8C62-95A40EBE37F8}"/>
              </a:ext>
            </a:extLst>
          </p:cNvPr>
          <p:cNvPicPr>
            <a:picLocks noChangeAspect="1"/>
          </p:cNvPicPr>
          <p:nvPr/>
        </p:nvPicPr>
        <p:blipFill rotWithShape="1">
          <a:blip r:embed="rId2"/>
          <a:srcRect l="51011" t="25353" r="12424" b="36936"/>
          <a:stretch/>
        </p:blipFill>
        <p:spPr>
          <a:xfrm>
            <a:off x="2392219" y="1489363"/>
            <a:ext cx="7232073" cy="4195404"/>
          </a:xfrm>
          <a:prstGeom prst="rect">
            <a:avLst/>
          </a:prstGeom>
        </p:spPr>
      </p:pic>
    </p:spTree>
    <p:extLst>
      <p:ext uri="{BB962C8B-B14F-4D97-AF65-F5344CB8AC3E}">
        <p14:creationId xmlns:p14="http://schemas.microsoft.com/office/powerpoint/2010/main" val="3185603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FFD195D-7A5C-40BF-B1D2-283B1463C7F1}"/>
              </a:ext>
            </a:extLst>
          </p:cNvPr>
          <p:cNvPicPr>
            <a:picLocks noChangeAspect="1"/>
          </p:cNvPicPr>
          <p:nvPr/>
        </p:nvPicPr>
        <p:blipFill rotWithShape="1">
          <a:blip r:embed="rId2"/>
          <a:srcRect l="12533" t="28727" r="45724" b="51944"/>
          <a:stretch/>
        </p:blipFill>
        <p:spPr>
          <a:xfrm>
            <a:off x="555687" y="1299318"/>
            <a:ext cx="5581509" cy="1453747"/>
          </a:xfrm>
          <a:prstGeom prst="rect">
            <a:avLst/>
          </a:prstGeom>
        </p:spPr>
      </p:pic>
      <p:sp>
        <p:nvSpPr>
          <p:cNvPr id="5" name="Rectángulo 4">
            <a:extLst>
              <a:ext uri="{FF2B5EF4-FFF2-40B4-BE49-F238E27FC236}">
                <a16:creationId xmlns:a16="http://schemas.microsoft.com/office/drawing/2014/main" id="{FB05B472-827A-46F7-AAD6-724FBAEFF3A8}"/>
              </a:ext>
            </a:extLst>
          </p:cNvPr>
          <p:cNvSpPr/>
          <p:nvPr/>
        </p:nvSpPr>
        <p:spPr>
          <a:xfrm>
            <a:off x="208262" y="2753065"/>
            <a:ext cx="6096000" cy="1200329"/>
          </a:xfrm>
          <a:prstGeom prst="rect">
            <a:avLst/>
          </a:prstGeom>
          <a:ln>
            <a:solidFill>
              <a:srgbClr val="FF0000"/>
            </a:solidFill>
          </a:ln>
        </p:spPr>
        <p:txBody>
          <a:bodyPr>
            <a:spAutoFit/>
          </a:bodyPr>
          <a:lstStyle/>
          <a:p>
            <a:pPr algn="just"/>
            <a:r>
              <a:rPr lang="es-MX" dirty="0">
                <a:highlight>
                  <a:srgbClr val="FFFF00"/>
                </a:highlight>
              </a:rPr>
              <a:t>Con excepción de aquellos procedimientos relacionados con la obligación de garantizar lo dispuesto en el Decreto Supremo N°044-2020-PCM, para la prevención de la propagación del Coronavirus (COVID-19).</a:t>
            </a:r>
            <a:endParaRPr lang="es-PE" dirty="0">
              <a:highlight>
                <a:srgbClr val="FFFF00"/>
              </a:highlight>
            </a:endParaRPr>
          </a:p>
        </p:txBody>
      </p:sp>
      <p:sp>
        <p:nvSpPr>
          <p:cNvPr id="6" name="Rectángulo 5">
            <a:extLst>
              <a:ext uri="{FF2B5EF4-FFF2-40B4-BE49-F238E27FC236}">
                <a16:creationId xmlns:a16="http://schemas.microsoft.com/office/drawing/2014/main" id="{0E6CD420-BBAE-4DDD-8C41-B289EB064DBB}"/>
              </a:ext>
            </a:extLst>
          </p:cNvPr>
          <p:cNvSpPr/>
          <p:nvPr/>
        </p:nvSpPr>
        <p:spPr>
          <a:xfrm>
            <a:off x="6304262" y="1197976"/>
            <a:ext cx="5759115" cy="5670783"/>
          </a:xfrm>
          <a:prstGeom prst="rect">
            <a:avLst/>
          </a:prstGeom>
        </p:spPr>
        <p:txBody>
          <a:bodyPr wrap="square">
            <a:spAutoFit/>
          </a:bodyPr>
          <a:lstStyle/>
          <a:p>
            <a:pPr marL="342900" indent="-342900" algn="just">
              <a:buFont typeface="+mj-lt"/>
              <a:buAutoNum type="alphaLcParenR" startAt="5"/>
            </a:pPr>
            <a:r>
              <a:rPr lang="es-MX" sz="1450" dirty="0"/>
              <a:t>Retorno al lugar de residencia habitual. </a:t>
            </a:r>
          </a:p>
          <a:p>
            <a:pPr marL="342900" indent="-342900" algn="just">
              <a:buAutoNum type="alphaLcParenR" startAt="5"/>
            </a:pPr>
            <a:r>
              <a:rPr lang="es-MX" sz="1450" dirty="0"/>
              <a:t>Asistencia y cuidado a personas adultas mayores, niñas, niños, adolescentes, dependientes, personas con discapacidad o personas en situación de vulnerabilidad. </a:t>
            </a:r>
          </a:p>
          <a:p>
            <a:pPr marL="342900" indent="-342900" algn="just">
              <a:buAutoNum type="alphaLcParenR" startAt="5"/>
            </a:pPr>
            <a:r>
              <a:rPr lang="es-MX" sz="1450" dirty="0"/>
              <a:t>Entidades financieras, seguros y pensiones, así como los servicios complementarios y conexos que garanticen su adecuado funcionamiento. </a:t>
            </a:r>
          </a:p>
          <a:p>
            <a:pPr marL="342900" indent="-342900" algn="just">
              <a:buAutoNum type="alphaLcParenR" startAt="5"/>
            </a:pPr>
            <a:r>
              <a:rPr lang="es-MX" sz="1450" dirty="0"/>
              <a:t>Producción, almacenamiento, transporte, distribución y venta de combustible.</a:t>
            </a:r>
          </a:p>
          <a:p>
            <a:pPr marL="342900" indent="-342900" algn="just">
              <a:buAutoNum type="alphaLcParenR" startAt="5"/>
            </a:pPr>
            <a:r>
              <a:rPr lang="es-MX" sz="1450" dirty="0"/>
              <a:t>Hoteles y centros de alojamiento, solo con la finalidad de cumplir con la cuarentena dispuesta. </a:t>
            </a:r>
          </a:p>
          <a:p>
            <a:pPr marL="342900" indent="-342900" algn="just">
              <a:buAutoNum type="alphaLcParenR" startAt="5"/>
            </a:pPr>
            <a:r>
              <a:rPr lang="es-MX" sz="1450" dirty="0"/>
              <a:t>Medios de comunicación y centrales de atención telefónica (</a:t>
            </a:r>
            <a:r>
              <a:rPr lang="es-MX" sz="1450" dirty="0" err="1"/>
              <a:t>call</a:t>
            </a:r>
            <a:r>
              <a:rPr lang="es-MX" sz="1450" dirty="0"/>
              <a:t> center). </a:t>
            </a:r>
          </a:p>
          <a:p>
            <a:pPr marL="342900" indent="-342900" algn="just">
              <a:buAutoNum type="alphaLcParenR" startAt="5"/>
            </a:pPr>
            <a:r>
              <a:rPr lang="es-MX" sz="1450" dirty="0"/>
              <a:t>Los/as trabajadores/as del sector público que excepcionalmente presten servicios necesarios para la atención de acciones relacionadas con la emergencia sanitaria producida por el COVID-19 podrán desplazarse a sus centros de trabajo en forma restringida. </a:t>
            </a:r>
          </a:p>
          <a:p>
            <a:pPr marL="342900" indent="-342900" algn="just">
              <a:buAutoNum type="alphaLcParenR" startAt="5"/>
            </a:pPr>
            <a:r>
              <a:rPr lang="es-MX" sz="1450" dirty="0"/>
              <a:t>Por excepción, en los casos de sectores productivos e industriales, el Ministerio de Economía y Finanzas, en coordinación con el sector competente, podrá incluir actividades adicionales estrictamente indispensables a las señaladas en los numerales precedentes, que no afecten el estado de emergencia nacional. </a:t>
            </a:r>
          </a:p>
          <a:p>
            <a:pPr marL="342900" indent="-342900" algn="just">
              <a:buAutoNum type="alphaLcParenR" startAt="5"/>
            </a:pPr>
            <a:r>
              <a:rPr lang="es-MX" sz="1450" dirty="0"/>
              <a:t>Cualquier otra actividad de naturaleza análoga a las enumeradas en los literales precedentes o que deban realizarse por caso fortuito o fuerza mayor.</a:t>
            </a:r>
            <a:endParaRPr lang="es-PE" sz="1450" dirty="0"/>
          </a:p>
        </p:txBody>
      </p:sp>
      <p:sp>
        <p:nvSpPr>
          <p:cNvPr id="7" name="Rectángulo 6">
            <a:extLst>
              <a:ext uri="{FF2B5EF4-FFF2-40B4-BE49-F238E27FC236}">
                <a16:creationId xmlns:a16="http://schemas.microsoft.com/office/drawing/2014/main" id="{903EBD5E-AD76-46F8-9F8C-D017257498B4}"/>
              </a:ext>
            </a:extLst>
          </p:cNvPr>
          <p:cNvSpPr/>
          <p:nvPr/>
        </p:nvSpPr>
        <p:spPr>
          <a:xfrm>
            <a:off x="276313" y="4061797"/>
            <a:ext cx="5759115" cy="2862322"/>
          </a:xfrm>
          <a:prstGeom prst="rect">
            <a:avLst/>
          </a:prstGeom>
        </p:spPr>
        <p:txBody>
          <a:bodyPr wrap="square">
            <a:spAutoFit/>
          </a:bodyPr>
          <a:lstStyle/>
          <a:p>
            <a:pPr marL="342900" indent="-342900">
              <a:buAutoNum type="alphaLcParenR"/>
            </a:pPr>
            <a:r>
              <a:rPr lang="es-MX" dirty="0"/>
              <a:t>Adquisición, producción y abastecimiento de alimentos, lo que incluye su almacenamiento y distribución para la venta al público. </a:t>
            </a:r>
          </a:p>
          <a:p>
            <a:pPr marL="342900" indent="-342900">
              <a:buAutoNum type="alphaLcParenR"/>
            </a:pPr>
            <a:r>
              <a:rPr lang="es-MX" dirty="0"/>
              <a:t>Adquisición, producción y abastecimiento de productos farmacéuticos y de primera necesidad. </a:t>
            </a:r>
          </a:p>
          <a:p>
            <a:pPr marL="342900" indent="-342900">
              <a:buAutoNum type="alphaLcParenR"/>
            </a:pPr>
            <a:r>
              <a:rPr lang="es-MX" dirty="0"/>
              <a:t>Asistencia a centros, servicios y establecimientos de salud, así como centros de diagnóstico, en casos de emergencias y urgencias. </a:t>
            </a:r>
          </a:p>
          <a:p>
            <a:pPr marL="342900" indent="-342900">
              <a:buAutoNum type="alphaLcParenR"/>
            </a:pPr>
            <a:r>
              <a:rPr lang="es-MX" dirty="0"/>
              <a:t>Prestación laboral, profesional o empresarial para garantizar los servicios enumerados en el artículo 2. </a:t>
            </a:r>
          </a:p>
        </p:txBody>
      </p:sp>
      <p:sp>
        <p:nvSpPr>
          <p:cNvPr id="8" name="Rectángulo 7">
            <a:extLst>
              <a:ext uri="{FF2B5EF4-FFF2-40B4-BE49-F238E27FC236}">
                <a16:creationId xmlns:a16="http://schemas.microsoft.com/office/drawing/2014/main" id="{41C77741-C702-48CC-9479-C1D76158D43F}"/>
              </a:ext>
            </a:extLst>
          </p:cNvPr>
          <p:cNvSpPr/>
          <p:nvPr/>
        </p:nvSpPr>
        <p:spPr>
          <a:xfrm>
            <a:off x="276313" y="364145"/>
            <a:ext cx="4700905" cy="82677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CuadroTexto 8">
            <a:extLst>
              <a:ext uri="{FF2B5EF4-FFF2-40B4-BE49-F238E27FC236}">
                <a16:creationId xmlns:a16="http://schemas.microsoft.com/office/drawing/2014/main" id="{14C3A2DA-EF50-42A2-ACF7-E52146F081D1}"/>
              </a:ext>
            </a:extLst>
          </p:cNvPr>
          <p:cNvSpPr txBox="1"/>
          <p:nvPr/>
        </p:nvSpPr>
        <p:spPr>
          <a:xfrm>
            <a:off x="276313" y="423200"/>
            <a:ext cx="8101330" cy="645795"/>
          </a:xfrm>
          <a:prstGeom prst="rect">
            <a:avLst/>
          </a:prstGeom>
          <a:noFill/>
        </p:spPr>
        <p:txBody>
          <a:bodyPr vert="horz" wrap="square" lIns="91440" tIns="45720" rIns="91440" bIns="45720" numCol="1" anchor="t">
            <a:spAutoFit/>
          </a:bodyPr>
          <a:lstStyle/>
          <a:p>
            <a:pPr marL="285750" indent="-285750" algn="l" defTabSz="914400" eaLnBrk="1" latinLnBrk="0" hangingPunct="1">
              <a:lnSpc>
                <a:spcPct val="100000"/>
              </a:lnSpc>
              <a:spcBef>
                <a:spcPts val="0"/>
              </a:spcBef>
              <a:spcAft>
                <a:spcPts val="0"/>
              </a:spcAft>
              <a:buFont typeface="Arial"/>
              <a:buChar char="•"/>
            </a:pPr>
            <a:r>
              <a:rPr lang="en-US" altLang="ko-KR" sz="1800" dirty="0">
                <a:solidFill>
                  <a:schemeClr val="bg1"/>
                </a:solidFill>
                <a:latin typeface="NanumGothic" charset="0"/>
                <a:ea typeface="Calibri" charset="0"/>
              </a:rPr>
              <a:t>La </a:t>
            </a:r>
            <a:r>
              <a:rPr lang="en-US" altLang="ko-KR" sz="1800" dirty="0" err="1">
                <a:solidFill>
                  <a:schemeClr val="bg1"/>
                </a:solidFill>
                <a:latin typeface="NanumGothic" charset="0"/>
                <a:ea typeface="Calibri" charset="0"/>
              </a:rPr>
              <a:t>contratación</a:t>
            </a:r>
            <a:r>
              <a:rPr lang="en-US" altLang="ko-KR" sz="1800" dirty="0">
                <a:solidFill>
                  <a:schemeClr val="bg1"/>
                </a:solidFill>
                <a:latin typeface="NanumGothic" charset="0"/>
                <a:ea typeface="Calibri" charset="0"/>
              </a:rPr>
              <a:t> </a:t>
            </a:r>
            <a:r>
              <a:rPr lang="en-US" altLang="ko-KR" sz="1800" dirty="0" err="1">
                <a:solidFill>
                  <a:schemeClr val="bg1"/>
                </a:solidFill>
                <a:latin typeface="NanumGothic" charset="0"/>
                <a:ea typeface="Calibri" charset="0"/>
              </a:rPr>
              <a:t>pública</a:t>
            </a:r>
            <a:r>
              <a:rPr lang="en-US" altLang="ko-KR" sz="1800" dirty="0">
                <a:solidFill>
                  <a:schemeClr val="bg1"/>
                </a:solidFill>
                <a:latin typeface="NanumGothic" charset="0"/>
                <a:ea typeface="Calibri" charset="0"/>
              </a:rPr>
              <a:t> y la </a:t>
            </a:r>
            <a:r>
              <a:rPr lang="en-US" altLang="ko-KR" sz="1800" dirty="0" err="1">
                <a:solidFill>
                  <a:schemeClr val="bg1"/>
                </a:solidFill>
                <a:latin typeface="NanumGothic" charset="0"/>
                <a:ea typeface="Calibri" charset="0"/>
              </a:rPr>
              <a:t>declaratoria</a:t>
            </a:r>
            <a:r>
              <a:rPr lang="en-US" altLang="ko-KR" sz="1800" dirty="0">
                <a:solidFill>
                  <a:schemeClr val="bg1"/>
                </a:solidFill>
                <a:latin typeface="NanumGothic" charset="0"/>
                <a:ea typeface="Calibri" charset="0"/>
              </a:rPr>
              <a:t> </a:t>
            </a:r>
            <a:endParaRPr lang="ko-KR" altLang="en-US" sz="1800" dirty="0">
              <a:solidFill>
                <a:schemeClr val="bg1"/>
              </a:solidFill>
              <a:latin typeface="NanumGothic" charset="0"/>
              <a:ea typeface="Calibri" charset="0"/>
            </a:endParaRPr>
          </a:p>
          <a:p>
            <a:pPr marL="0" indent="0" algn="l" defTabSz="914400" eaLnBrk="1" latinLnBrk="0" hangingPunct="1">
              <a:lnSpc>
                <a:spcPct val="100000"/>
              </a:lnSpc>
              <a:spcBef>
                <a:spcPts val="0"/>
              </a:spcBef>
              <a:spcAft>
                <a:spcPts val="0"/>
              </a:spcAft>
              <a:buFontTx/>
              <a:buNone/>
            </a:pPr>
            <a:r>
              <a:rPr lang="en-US" altLang="ko-KR" sz="1800" dirty="0">
                <a:solidFill>
                  <a:schemeClr val="bg1"/>
                </a:solidFill>
                <a:latin typeface="NanumGothic" charset="0"/>
                <a:ea typeface="Calibri" charset="0"/>
              </a:rPr>
              <a:t>     de </a:t>
            </a:r>
            <a:r>
              <a:rPr lang="en-US" altLang="ko-KR" sz="1800" dirty="0" err="1">
                <a:solidFill>
                  <a:schemeClr val="bg1"/>
                </a:solidFill>
                <a:latin typeface="NanumGothic" charset="0"/>
                <a:ea typeface="Calibri" charset="0"/>
              </a:rPr>
              <a:t>Emergencia</a:t>
            </a:r>
            <a:r>
              <a:rPr lang="en-US" altLang="ko-KR" sz="1800" dirty="0">
                <a:solidFill>
                  <a:schemeClr val="bg1"/>
                </a:solidFill>
                <a:latin typeface="NanumGothic" charset="0"/>
                <a:ea typeface="Calibri" charset="0"/>
              </a:rPr>
              <a:t> Sanitaria </a:t>
            </a:r>
            <a:endParaRPr lang="ko-KR" altLang="en-US" sz="1800" dirty="0">
              <a:solidFill>
                <a:schemeClr val="bg1"/>
              </a:solidFill>
              <a:latin typeface="NanumGothic" charset="0"/>
              <a:ea typeface="Calibri" charset="0"/>
            </a:endParaRPr>
          </a:p>
        </p:txBody>
      </p:sp>
    </p:spTree>
    <p:extLst>
      <p:ext uri="{BB962C8B-B14F-4D97-AF65-F5344CB8AC3E}">
        <p14:creationId xmlns:p14="http://schemas.microsoft.com/office/powerpoint/2010/main" val="2909846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a:xfrm rot="16200000">
            <a:off x="-1652679" y="3633947"/>
            <a:ext cx="4932459" cy="696516"/>
          </a:xfrm>
          <a:prstGeom prst="rect">
            <a:avLst/>
          </a:prstGeom>
          <a:noFill/>
          <a:ln w="104775" cmpd="thickThin">
            <a:noFill/>
          </a:ln>
        </p:spPr>
        <p:txBody>
          <a:bodyPr>
            <a:noAutofit/>
          </a:bodyPr>
          <a:lstStyle>
            <a:lvl1pPr algn="just">
              <a:defRPr>
                <a:solidFill>
                  <a:srgbClr val="005493"/>
                </a:solidFill>
              </a:defRPr>
            </a:lvl1pPr>
          </a:lstStyle>
          <a:p>
            <a:pPr algn="ctr" defTabSz="642915"/>
            <a:r>
              <a:rPr lang="es-ES" sz="4800" b="1" dirty="0">
                <a:solidFill>
                  <a:srgbClr val="E76A03"/>
                </a:solidFill>
                <a:effectLst>
                  <a:outerShdw blurRad="38100" dist="38100" dir="2700000" algn="tl">
                    <a:srgbClr val="000000">
                      <a:alpha val="43137"/>
                    </a:srgbClr>
                  </a:outerShdw>
                </a:effectLst>
              </a:rPr>
              <a:t>MARCO LEGAL</a:t>
            </a:r>
            <a:br>
              <a:rPr lang="es-ES" sz="4800" b="1" dirty="0">
                <a:solidFill>
                  <a:srgbClr val="E76A03"/>
                </a:solidFill>
                <a:effectLst>
                  <a:outerShdw blurRad="38100" dist="38100" dir="2700000" algn="tl">
                    <a:srgbClr val="000000">
                      <a:alpha val="43137"/>
                    </a:srgbClr>
                  </a:outerShdw>
                </a:effectLst>
              </a:rPr>
            </a:br>
            <a:r>
              <a:rPr lang="es-ES" sz="2800" i="1" dirty="0">
                <a:ln w="0"/>
                <a:solidFill>
                  <a:schemeClr val="accent1"/>
                </a:solidFill>
                <a:effectLst>
                  <a:outerShdw blurRad="38100" dist="25400" dir="5400000" algn="ctr" rotWithShape="0">
                    <a:srgbClr val="6E747A">
                      <a:alpha val="43000"/>
                    </a:srgbClr>
                  </a:outerShdw>
                </a:effectLst>
              </a:rPr>
              <a:t>(durante la emergencia) </a:t>
            </a:r>
            <a:endParaRPr lang="es-ES" sz="4800" b="1" i="1" dirty="0">
              <a:solidFill>
                <a:schemeClr val="tx2"/>
              </a:solidFill>
              <a:effectLst>
                <a:outerShdw blurRad="38100" dist="38100" dir="2700000" algn="tl">
                  <a:srgbClr val="000000">
                    <a:alpha val="43137"/>
                  </a:srgbClr>
                </a:outerShdw>
              </a:effectLst>
            </a:endParaRPr>
          </a:p>
        </p:txBody>
      </p:sp>
      <p:pic>
        <p:nvPicPr>
          <p:cNvPr id="9" name="Imagen 8">
            <a:extLst>
              <a:ext uri="{FF2B5EF4-FFF2-40B4-BE49-F238E27FC236}">
                <a16:creationId xmlns:a16="http://schemas.microsoft.com/office/drawing/2014/main" id="{7F24CB72-99D6-4784-89CC-EC22FED0C52C}"/>
              </a:ext>
            </a:extLst>
          </p:cNvPr>
          <p:cNvPicPr>
            <a:picLocks noChangeAspect="1"/>
          </p:cNvPicPr>
          <p:nvPr/>
        </p:nvPicPr>
        <p:blipFill rotWithShape="1">
          <a:blip r:embed="rId2"/>
          <a:srcRect l="12829" t="21579" r="43848" b="58772"/>
          <a:stretch/>
        </p:blipFill>
        <p:spPr>
          <a:xfrm>
            <a:off x="3972423" y="2111962"/>
            <a:ext cx="5281864" cy="1347537"/>
          </a:xfrm>
          <a:prstGeom prst="rect">
            <a:avLst/>
          </a:prstGeom>
        </p:spPr>
      </p:pic>
      <p:pic>
        <p:nvPicPr>
          <p:cNvPr id="11" name="Imagen 10">
            <a:extLst>
              <a:ext uri="{FF2B5EF4-FFF2-40B4-BE49-F238E27FC236}">
                <a16:creationId xmlns:a16="http://schemas.microsoft.com/office/drawing/2014/main" id="{961813ED-9526-472E-9C5A-130CE692C274}"/>
              </a:ext>
            </a:extLst>
          </p:cNvPr>
          <p:cNvPicPr>
            <a:picLocks noChangeAspect="1"/>
          </p:cNvPicPr>
          <p:nvPr/>
        </p:nvPicPr>
        <p:blipFill rotWithShape="1">
          <a:blip r:embed="rId3"/>
          <a:srcRect l="12270" t="23333" r="44408" b="62456"/>
          <a:stretch/>
        </p:blipFill>
        <p:spPr>
          <a:xfrm>
            <a:off x="1363578" y="1155574"/>
            <a:ext cx="5281864" cy="974560"/>
          </a:xfrm>
          <a:prstGeom prst="rect">
            <a:avLst/>
          </a:prstGeom>
        </p:spPr>
      </p:pic>
      <p:sp>
        <p:nvSpPr>
          <p:cNvPr id="12" name="Rectángulo 11">
            <a:extLst>
              <a:ext uri="{FF2B5EF4-FFF2-40B4-BE49-F238E27FC236}">
                <a16:creationId xmlns:a16="http://schemas.microsoft.com/office/drawing/2014/main" id="{E59FBF59-2265-452F-9B7A-832804102ADA}"/>
              </a:ext>
            </a:extLst>
          </p:cNvPr>
          <p:cNvSpPr/>
          <p:nvPr/>
        </p:nvSpPr>
        <p:spPr>
          <a:xfrm>
            <a:off x="1508719" y="2273589"/>
            <a:ext cx="2088723" cy="1169551"/>
          </a:xfrm>
          <a:prstGeom prst="rect">
            <a:avLst/>
          </a:prstGeom>
          <a:ln>
            <a:solidFill>
              <a:srgbClr val="92D050"/>
            </a:solidFill>
          </a:ln>
        </p:spPr>
        <p:txBody>
          <a:bodyPr wrap="square">
            <a:spAutoFit/>
          </a:bodyPr>
          <a:lstStyle/>
          <a:p>
            <a:pPr algn="just"/>
            <a:r>
              <a:rPr lang="es-MX" sz="1400" dirty="0">
                <a:solidFill>
                  <a:srgbClr val="333333"/>
                </a:solidFill>
                <a:latin typeface="Roboto"/>
              </a:rPr>
              <a:t>S</a:t>
            </a:r>
            <a:r>
              <a:rPr lang="es-MX" sz="1400" b="0" i="0" dirty="0">
                <a:solidFill>
                  <a:srgbClr val="333333"/>
                </a:solidFill>
                <a:effectLst/>
                <a:latin typeface="Roboto"/>
              </a:rPr>
              <a:t>uspendidos los exámenes para acceder a la certificación de los servidores del OEC de las entidades.</a:t>
            </a:r>
            <a:endParaRPr lang="es-PE" sz="1400" dirty="0"/>
          </a:p>
        </p:txBody>
      </p:sp>
      <p:sp>
        <p:nvSpPr>
          <p:cNvPr id="13" name="Rectángulo 12">
            <a:extLst>
              <a:ext uri="{FF2B5EF4-FFF2-40B4-BE49-F238E27FC236}">
                <a16:creationId xmlns:a16="http://schemas.microsoft.com/office/drawing/2014/main" id="{234C1A37-96F9-420A-B03C-328591A4A5A6}"/>
              </a:ext>
            </a:extLst>
          </p:cNvPr>
          <p:cNvSpPr/>
          <p:nvPr/>
        </p:nvSpPr>
        <p:spPr>
          <a:xfrm>
            <a:off x="1508719" y="3525551"/>
            <a:ext cx="2088723" cy="523220"/>
          </a:xfrm>
          <a:prstGeom prst="rect">
            <a:avLst/>
          </a:prstGeom>
          <a:ln>
            <a:solidFill>
              <a:srgbClr val="92D050"/>
            </a:solidFill>
          </a:ln>
        </p:spPr>
        <p:txBody>
          <a:bodyPr wrap="square">
            <a:spAutoFit/>
          </a:bodyPr>
          <a:lstStyle/>
          <a:p>
            <a:pPr algn="just"/>
            <a:r>
              <a:rPr lang="es-MX" sz="1400" dirty="0">
                <a:solidFill>
                  <a:srgbClr val="333333"/>
                </a:solidFill>
                <a:latin typeface="Roboto"/>
              </a:rPr>
              <a:t>Suspendidos los plazos de los arbitrajes</a:t>
            </a:r>
            <a:endParaRPr lang="es-PE" sz="1400" dirty="0">
              <a:solidFill>
                <a:srgbClr val="333333"/>
              </a:solidFill>
              <a:latin typeface="Roboto"/>
            </a:endParaRPr>
          </a:p>
        </p:txBody>
      </p:sp>
      <p:sp>
        <p:nvSpPr>
          <p:cNvPr id="14" name="Rectángulo 13">
            <a:extLst>
              <a:ext uri="{FF2B5EF4-FFF2-40B4-BE49-F238E27FC236}">
                <a16:creationId xmlns:a16="http://schemas.microsoft.com/office/drawing/2014/main" id="{B5EB9A25-D89B-4E2B-87EB-02BA80291B46}"/>
              </a:ext>
            </a:extLst>
          </p:cNvPr>
          <p:cNvSpPr/>
          <p:nvPr/>
        </p:nvSpPr>
        <p:spPr>
          <a:xfrm>
            <a:off x="1508719" y="4131182"/>
            <a:ext cx="2088723" cy="1815882"/>
          </a:xfrm>
          <a:prstGeom prst="rect">
            <a:avLst/>
          </a:prstGeom>
          <a:ln>
            <a:solidFill>
              <a:srgbClr val="92D050"/>
            </a:solidFill>
          </a:ln>
        </p:spPr>
        <p:txBody>
          <a:bodyPr wrap="square">
            <a:spAutoFit/>
          </a:bodyPr>
          <a:lstStyle/>
          <a:p>
            <a:pPr algn="just"/>
            <a:r>
              <a:rPr lang="es-MX" sz="1400" dirty="0">
                <a:solidFill>
                  <a:srgbClr val="333333"/>
                </a:solidFill>
                <a:latin typeface="Roboto"/>
              </a:rPr>
              <a:t>suspendido por treinta (30) días hábiles el cómputo de los plazos de tramitación de los procedimientos administrativos sujetos a silencio positivo y negativo</a:t>
            </a:r>
            <a:endParaRPr lang="es-PE" sz="1400" dirty="0">
              <a:solidFill>
                <a:srgbClr val="333333"/>
              </a:solidFill>
              <a:latin typeface="Roboto"/>
            </a:endParaRPr>
          </a:p>
        </p:txBody>
      </p:sp>
      <p:sp>
        <p:nvSpPr>
          <p:cNvPr id="15" name="Rectángulo 14">
            <a:extLst>
              <a:ext uri="{FF2B5EF4-FFF2-40B4-BE49-F238E27FC236}">
                <a16:creationId xmlns:a16="http://schemas.microsoft.com/office/drawing/2014/main" id="{2704C123-D1E2-46FA-8388-96DAB7F17E0D}"/>
              </a:ext>
            </a:extLst>
          </p:cNvPr>
          <p:cNvSpPr/>
          <p:nvPr/>
        </p:nvSpPr>
        <p:spPr>
          <a:xfrm>
            <a:off x="3910259" y="3602857"/>
            <a:ext cx="2430380" cy="1384995"/>
          </a:xfrm>
          <a:prstGeom prst="rect">
            <a:avLst/>
          </a:prstGeom>
          <a:ln>
            <a:solidFill>
              <a:srgbClr val="92D050"/>
            </a:solidFill>
          </a:ln>
        </p:spPr>
        <p:txBody>
          <a:bodyPr wrap="square">
            <a:spAutoFit/>
          </a:bodyPr>
          <a:lstStyle/>
          <a:p>
            <a:pPr algn="just"/>
            <a:r>
              <a:rPr lang="es-MX" sz="1400" dirty="0">
                <a:solidFill>
                  <a:srgbClr val="333333"/>
                </a:solidFill>
                <a:latin typeface="Roboto"/>
              </a:rPr>
              <a:t>Suspensión del cómputo de los plazos de los procedimientos de selección convocados con anterioridad al 16 de marzo de 2020.</a:t>
            </a:r>
            <a:endParaRPr lang="es-PE" sz="1400" dirty="0">
              <a:solidFill>
                <a:srgbClr val="333333"/>
              </a:solidFill>
              <a:latin typeface="Roboto"/>
            </a:endParaRPr>
          </a:p>
        </p:txBody>
      </p:sp>
      <p:sp>
        <p:nvSpPr>
          <p:cNvPr id="16" name="Rectángulo 15">
            <a:extLst>
              <a:ext uri="{FF2B5EF4-FFF2-40B4-BE49-F238E27FC236}">
                <a16:creationId xmlns:a16="http://schemas.microsoft.com/office/drawing/2014/main" id="{46EAB1C0-0EB3-4926-82CF-342E57ABCBEC}"/>
              </a:ext>
            </a:extLst>
          </p:cNvPr>
          <p:cNvSpPr/>
          <p:nvPr/>
        </p:nvSpPr>
        <p:spPr>
          <a:xfrm>
            <a:off x="3920286" y="5089108"/>
            <a:ext cx="2420353" cy="954107"/>
          </a:xfrm>
          <a:prstGeom prst="rect">
            <a:avLst/>
          </a:prstGeom>
          <a:ln>
            <a:solidFill>
              <a:srgbClr val="92D050"/>
            </a:solidFill>
          </a:ln>
        </p:spPr>
        <p:txBody>
          <a:bodyPr wrap="square">
            <a:spAutoFit/>
          </a:bodyPr>
          <a:lstStyle/>
          <a:p>
            <a:pPr algn="just"/>
            <a:r>
              <a:rPr lang="es-MX" sz="1400" dirty="0">
                <a:solidFill>
                  <a:srgbClr val="333333"/>
                </a:solidFill>
                <a:latin typeface="Roboto"/>
              </a:rPr>
              <a:t>Registrar en la plataforma SEACE la postergación de las etapas de los procedimientos de selección</a:t>
            </a:r>
            <a:endParaRPr lang="es-PE" sz="1400" dirty="0">
              <a:solidFill>
                <a:srgbClr val="333333"/>
              </a:solidFill>
              <a:latin typeface="Roboto"/>
            </a:endParaRPr>
          </a:p>
        </p:txBody>
      </p:sp>
      <p:sp>
        <p:nvSpPr>
          <p:cNvPr id="17" name="Rectángulo 16">
            <a:extLst>
              <a:ext uri="{FF2B5EF4-FFF2-40B4-BE49-F238E27FC236}">
                <a16:creationId xmlns:a16="http://schemas.microsoft.com/office/drawing/2014/main" id="{95E05C43-35DD-4633-940B-C319A7FCCB36}"/>
              </a:ext>
            </a:extLst>
          </p:cNvPr>
          <p:cNvSpPr/>
          <p:nvPr/>
        </p:nvSpPr>
        <p:spPr>
          <a:xfrm>
            <a:off x="465292" y="6106925"/>
            <a:ext cx="5875347" cy="738664"/>
          </a:xfrm>
          <a:prstGeom prst="rect">
            <a:avLst/>
          </a:prstGeom>
          <a:ln>
            <a:solidFill>
              <a:srgbClr val="92D050"/>
            </a:solidFill>
          </a:ln>
        </p:spPr>
        <p:txBody>
          <a:bodyPr wrap="square">
            <a:spAutoFit/>
          </a:bodyPr>
          <a:lstStyle/>
          <a:p>
            <a:pPr algn="just"/>
            <a:r>
              <a:rPr lang="es-MX" sz="1400" dirty="0">
                <a:solidFill>
                  <a:srgbClr val="333333"/>
                </a:solidFill>
                <a:latin typeface="Roboto"/>
              </a:rPr>
              <a:t>En el caso de las subastas inversas electrónicas (los lances durante el 16 y 25 de marzo), esta etapa podrá considerarse válida siempre que todos los postores que registraron ofertas hubieran efectuado lances.</a:t>
            </a:r>
            <a:endParaRPr lang="es-PE" sz="1400" dirty="0">
              <a:solidFill>
                <a:srgbClr val="333333"/>
              </a:solidFill>
              <a:latin typeface="Roboto"/>
            </a:endParaRPr>
          </a:p>
        </p:txBody>
      </p:sp>
      <p:cxnSp>
        <p:nvCxnSpPr>
          <p:cNvPr id="19" name="Conector: angular 18">
            <a:extLst>
              <a:ext uri="{FF2B5EF4-FFF2-40B4-BE49-F238E27FC236}">
                <a16:creationId xmlns:a16="http://schemas.microsoft.com/office/drawing/2014/main" id="{43E93103-52FB-43FF-9B95-BD7AA9B61254}"/>
              </a:ext>
            </a:extLst>
          </p:cNvPr>
          <p:cNvCxnSpPr>
            <a:cxnSpLocks/>
          </p:cNvCxnSpPr>
          <p:nvPr/>
        </p:nvCxnSpPr>
        <p:spPr>
          <a:xfrm flipV="1">
            <a:off x="1150017" y="2007300"/>
            <a:ext cx="5388645" cy="3999149"/>
          </a:xfrm>
          <a:prstGeom prst="bentConnector3">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4" name="Conector: angular 23">
            <a:extLst>
              <a:ext uri="{FF2B5EF4-FFF2-40B4-BE49-F238E27FC236}">
                <a16:creationId xmlns:a16="http://schemas.microsoft.com/office/drawing/2014/main" id="{7DE19D44-F948-478F-80E9-5EFABD5FCB54}"/>
              </a:ext>
            </a:extLst>
          </p:cNvPr>
          <p:cNvCxnSpPr>
            <a:cxnSpLocks/>
          </p:cNvCxnSpPr>
          <p:nvPr/>
        </p:nvCxnSpPr>
        <p:spPr>
          <a:xfrm flipV="1">
            <a:off x="3897730" y="3630368"/>
            <a:ext cx="5281864" cy="4069366"/>
          </a:xfrm>
          <a:prstGeom prst="bentConnector3">
            <a:avLst/>
          </a:prstGeom>
          <a:ln w="19050">
            <a:prstDash val="dash"/>
          </a:ln>
        </p:spPr>
        <p:style>
          <a:lnRef idx="1">
            <a:schemeClr val="accent1"/>
          </a:lnRef>
          <a:fillRef idx="0">
            <a:schemeClr val="accent1"/>
          </a:fillRef>
          <a:effectRef idx="0">
            <a:schemeClr val="accent1"/>
          </a:effectRef>
          <a:fontRef idx="minor">
            <a:schemeClr val="tx1"/>
          </a:fontRef>
        </p:style>
      </p:cxnSp>
      <p:pic>
        <p:nvPicPr>
          <p:cNvPr id="23" name="Imagen 22">
            <a:extLst>
              <a:ext uri="{FF2B5EF4-FFF2-40B4-BE49-F238E27FC236}">
                <a16:creationId xmlns:a16="http://schemas.microsoft.com/office/drawing/2014/main" id="{B26EFB61-7DCF-477F-9F28-78DE29B1A975}"/>
              </a:ext>
            </a:extLst>
          </p:cNvPr>
          <p:cNvPicPr>
            <a:picLocks noChangeAspect="1"/>
          </p:cNvPicPr>
          <p:nvPr/>
        </p:nvPicPr>
        <p:blipFill rotWithShape="1">
          <a:blip r:embed="rId4"/>
          <a:srcRect l="12374" t="16850" r="45590" b="59994"/>
          <a:stretch/>
        </p:blipFill>
        <p:spPr>
          <a:xfrm>
            <a:off x="6710374" y="3718301"/>
            <a:ext cx="5124932" cy="1588024"/>
          </a:xfrm>
          <a:prstGeom prst="rect">
            <a:avLst/>
          </a:prstGeom>
        </p:spPr>
      </p:pic>
      <p:sp>
        <p:nvSpPr>
          <p:cNvPr id="25" name="Rectángulo 24">
            <a:extLst>
              <a:ext uri="{FF2B5EF4-FFF2-40B4-BE49-F238E27FC236}">
                <a16:creationId xmlns:a16="http://schemas.microsoft.com/office/drawing/2014/main" id="{9390F26E-0039-49C3-8C7D-45B5C8928C8E}"/>
              </a:ext>
            </a:extLst>
          </p:cNvPr>
          <p:cNvSpPr/>
          <p:nvPr/>
        </p:nvSpPr>
        <p:spPr>
          <a:xfrm>
            <a:off x="6860485" y="59861"/>
            <a:ext cx="5156969" cy="1815882"/>
          </a:xfrm>
          <a:prstGeom prst="rect">
            <a:avLst/>
          </a:prstGeom>
          <a:ln>
            <a:solidFill>
              <a:srgbClr val="92D050"/>
            </a:solidFill>
          </a:ln>
        </p:spPr>
        <p:txBody>
          <a:bodyPr wrap="square">
            <a:spAutoFit/>
          </a:bodyPr>
          <a:lstStyle/>
          <a:p>
            <a:pPr algn="just"/>
            <a:r>
              <a:rPr lang="es-MX" sz="1400" dirty="0">
                <a:solidFill>
                  <a:srgbClr val="333333"/>
                </a:solidFill>
                <a:latin typeface="Roboto"/>
              </a:rPr>
              <a:t>Por orden de aislamiento o inmovilización social se impida la ejecución oportuna y/o cabal de las </a:t>
            </a:r>
            <a:r>
              <a:rPr lang="es-MX" sz="1400" b="1" dirty="0">
                <a:solidFill>
                  <a:srgbClr val="333333"/>
                </a:solidFill>
                <a:highlight>
                  <a:srgbClr val="FFFF00"/>
                </a:highlight>
                <a:latin typeface="Roboto"/>
              </a:rPr>
              <a:t>prestaciones</a:t>
            </a:r>
            <a:r>
              <a:rPr lang="es-MX" sz="1400" dirty="0">
                <a:solidFill>
                  <a:srgbClr val="333333"/>
                </a:solidFill>
                <a:latin typeface="Roboto"/>
              </a:rPr>
              <a:t> de bienes y servicios, es derecho del contratista solicitar la ampliación del plazo del contrato, siguiendo para el efecto el procedimiento regulado en la LCE y su Reglamento, debiendo presentarse la solicitud de ampliación dentro de los plazos establecidos en la normativa aplicable, una vez finalizado el hecho generador del retraso, aun cuando el plazo del contrato haya vencido.</a:t>
            </a:r>
            <a:endParaRPr lang="es-PE" sz="1400" dirty="0">
              <a:solidFill>
                <a:srgbClr val="333333"/>
              </a:solidFill>
              <a:latin typeface="Roboto"/>
            </a:endParaRPr>
          </a:p>
        </p:txBody>
      </p:sp>
      <p:cxnSp>
        <p:nvCxnSpPr>
          <p:cNvPr id="27" name="Conector: angular 26">
            <a:extLst>
              <a:ext uri="{FF2B5EF4-FFF2-40B4-BE49-F238E27FC236}">
                <a16:creationId xmlns:a16="http://schemas.microsoft.com/office/drawing/2014/main" id="{95533E02-227A-4BB8-9C14-DC851A2C498F}"/>
              </a:ext>
            </a:extLst>
          </p:cNvPr>
          <p:cNvCxnSpPr>
            <a:cxnSpLocks/>
          </p:cNvCxnSpPr>
          <p:nvPr/>
        </p:nvCxnSpPr>
        <p:spPr>
          <a:xfrm rot="16200000" flipV="1">
            <a:off x="6068550" y="556837"/>
            <a:ext cx="3655850" cy="2566240"/>
          </a:xfrm>
          <a:prstGeom prst="bentConnector3">
            <a:avLst>
              <a:gd name="adj1" fmla="val 46051"/>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3" name="Rectángulo 32">
            <a:extLst>
              <a:ext uri="{FF2B5EF4-FFF2-40B4-BE49-F238E27FC236}">
                <a16:creationId xmlns:a16="http://schemas.microsoft.com/office/drawing/2014/main" id="{DBD1DE0C-BF9C-4BC8-A799-C2694EFBC55D}"/>
              </a:ext>
            </a:extLst>
          </p:cNvPr>
          <p:cNvSpPr/>
          <p:nvPr/>
        </p:nvSpPr>
        <p:spPr>
          <a:xfrm>
            <a:off x="9254287" y="1974147"/>
            <a:ext cx="2792061" cy="1600438"/>
          </a:xfrm>
          <a:prstGeom prst="rect">
            <a:avLst/>
          </a:prstGeom>
          <a:ln>
            <a:solidFill>
              <a:srgbClr val="92D050"/>
            </a:solidFill>
          </a:ln>
        </p:spPr>
        <p:txBody>
          <a:bodyPr wrap="square">
            <a:spAutoFit/>
          </a:bodyPr>
          <a:lstStyle/>
          <a:p>
            <a:pPr algn="just"/>
            <a:r>
              <a:rPr lang="es-MX" sz="1400" dirty="0">
                <a:solidFill>
                  <a:srgbClr val="333333"/>
                </a:solidFill>
                <a:latin typeface="Roboto"/>
              </a:rPr>
              <a:t>En caso de Continuarse la ejecución del contrato, corresponde a las Entidades comunicar al contratista, en formas que no vulneren el mandato de aislamiento o inmovilización social</a:t>
            </a:r>
            <a:endParaRPr lang="es-PE" sz="1400" dirty="0">
              <a:solidFill>
                <a:srgbClr val="333333"/>
              </a:solidFill>
              <a:latin typeface="Roboto"/>
            </a:endParaRPr>
          </a:p>
        </p:txBody>
      </p:sp>
      <p:sp>
        <p:nvSpPr>
          <p:cNvPr id="34" name="Rectángulo 33">
            <a:extLst>
              <a:ext uri="{FF2B5EF4-FFF2-40B4-BE49-F238E27FC236}">
                <a16:creationId xmlns:a16="http://schemas.microsoft.com/office/drawing/2014/main" id="{7C39CD36-9E06-4D8D-814F-3B9267E84347}"/>
              </a:ext>
            </a:extLst>
          </p:cNvPr>
          <p:cNvSpPr/>
          <p:nvPr/>
        </p:nvSpPr>
        <p:spPr>
          <a:xfrm>
            <a:off x="6713351" y="5421564"/>
            <a:ext cx="5281864" cy="1384995"/>
          </a:xfrm>
          <a:prstGeom prst="rect">
            <a:avLst/>
          </a:prstGeom>
          <a:ln>
            <a:solidFill>
              <a:srgbClr val="92D050"/>
            </a:solidFill>
          </a:ln>
        </p:spPr>
        <p:txBody>
          <a:bodyPr wrap="square">
            <a:spAutoFit/>
          </a:bodyPr>
          <a:lstStyle/>
          <a:p>
            <a:pPr algn="just"/>
            <a:r>
              <a:rPr lang="es-MX" sz="1400" dirty="0">
                <a:solidFill>
                  <a:srgbClr val="333333"/>
                </a:solidFill>
                <a:latin typeface="Roboto"/>
              </a:rPr>
              <a:t>En el caso de contratos de obra, además de ser aplicable el procedimiento para la ampliación de plazo, también se configuran las causales para posponer el inicio del plazo de ejecución, así como para suspender el plazo de ejecución del contrato, correspondiendo a las partes del contrato adoptar el acuerdo respectivo</a:t>
            </a:r>
            <a:endParaRPr lang="es-PE" sz="1400" dirty="0">
              <a:solidFill>
                <a:srgbClr val="333333"/>
              </a:solidFill>
              <a:latin typeface="Roboto"/>
            </a:endParaRPr>
          </a:p>
        </p:txBody>
      </p:sp>
      <p:sp>
        <p:nvSpPr>
          <p:cNvPr id="93" name="Rectángulo 92">
            <a:extLst>
              <a:ext uri="{FF2B5EF4-FFF2-40B4-BE49-F238E27FC236}">
                <a16:creationId xmlns:a16="http://schemas.microsoft.com/office/drawing/2014/main" id="{56FE7F44-1533-48A7-859C-E90BECFB007A}"/>
              </a:ext>
            </a:extLst>
          </p:cNvPr>
          <p:cNvSpPr/>
          <p:nvPr/>
        </p:nvSpPr>
        <p:spPr>
          <a:xfrm>
            <a:off x="419432" y="148149"/>
            <a:ext cx="4273866" cy="8269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4" name="CuadroTexto 93">
            <a:extLst>
              <a:ext uri="{FF2B5EF4-FFF2-40B4-BE49-F238E27FC236}">
                <a16:creationId xmlns:a16="http://schemas.microsoft.com/office/drawing/2014/main" id="{262E476C-C12E-4F44-9332-2611652C9ECF}"/>
              </a:ext>
            </a:extLst>
          </p:cNvPr>
          <p:cNvSpPr txBox="1"/>
          <p:nvPr/>
        </p:nvSpPr>
        <p:spPr>
          <a:xfrm>
            <a:off x="479065" y="207674"/>
            <a:ext cx="6343153" cy="707886"/>
          </a:xfrm>
          <a:prstGeom prst="rect">
            <a:avLst/>
          </a:prstGeom>
          <a:noFill/>
        </p:spPr>
        <p:txBody>
          <a:bodyPr wrap="square">
            <a:spAutoFit/>
          </a:bodyPr>
          <a:lstStyle/>
          <a:p>
            <a:pPr marL="285750" indent="-285750">
              <a:buFont typeface="Arial" panose="020B0604020202020204" pitchFamily="34" charset="0"/>
              <a:buChar char="•"/>
            </a:pPr>
            <a:r>
              <a:rPr lang="es-PE" sz="2000" dirty="0">
                <a:solidFill>
                  <a:schemeClr val="bg1"/>
                </a:solidFill>
              </a:rPr>
              <a:t>La suspensión del plazo de los </a:t>
            </a:r>
          </a:p>
          <a:p>
            <a:r>
              <a:rPr lang="es-PE" sz="2000" dirty="0">
                <a:solidFill>
                  <a:schemeClr val="bg1"/>
                </a:solidFill>
              </a:rPr>
              <a:t>     contratos</a:t>
            </a:r>
            <a:endParaRPr lang="es-PE" sz="2800" dirty="0">
              <a:solidFill>
                <a:schemeClr val="bg1"/>
              </a:solidFill>
            </a:endParaRPr>
          </a:p>
        </p:txBody>
      </p:sp>
    </p:spTree>
    <p:extLst>
      <p:ext uri="{BB962C8B-B14F-4D97-AF65-F5344CB8AC3E}">
        <p14:creationId xmlns:p14="http://schemas.microsoft.com/office/powerpoint/2010/main" val="86050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randombar(horizontal)">
                                      <p:cBhvr>
                                        <p:cTn id="35" dur="500"/>
                                        <p:tgtEl>
                                          <p:spTgt spid="34"/>
                                        </p:tgtEl>
                                      </p:cBhvr>
                                    </p:animEffect>
                                  </p:childTnLst>
                                </p:cTn>
                              </p:par>
                              <p:par>
                                <p:cTn id="36" presetID="14" presetClass="entr" presetSubtype="1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randombar(horizontal)">
                                      <p:cBhvr>
                                        <p:cTn id="38" dur="500"/>
                                        <p:tgtEl>
                                          <p:spTgt spid="2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randombar(horizontal)">
                                      <p:cBhvr>
                                        <p:cTn id="41" dur="500"/>
                                        <p:tgtEl>
                                          <p:spTgt spid="33"/>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randombar(horizontal)">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25" grpId="0" animBg="1"/>
      <p:bldP spid="33" grpId="0" animBg="1"/>
      <p:bldP spid="3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áfico 4" descr="Producción">
            <a:extLst>
              <a:ext uri="{FF2B5EF4-FFF2-40B4-BE49-F238E27FC236}">
                <a16:creationId xmlns:a16="http://schemas.microsoft.com/office/drawing/2014/main" id="{CAECD304-F2F7-42AE-826C-1DCF97D00CD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479921" y="2698774"/>
            <a:ext cx="641527" cy="552327"/>
          </a:xfrm>
          <a:prstGeom prst="rect">
            <a:avLst/>
          </a:prstGeom>
        </p:spPr>
      </p:pic>
      <p:sp>
        <p:nvSpPr>
          <p:cNvPr id="9" name="Rectángulo 8">
            <a:extLst>
              <a:ext uri="{FF2B5EF4-FFF2-40B4-BE49-F238E27FC236}">
                <a16:creationId xmlns:a16="http://schemas.microsoft.com/office/drawing/2014/main" id="{61283276-254B-4716-B195-0C37EE91A7D3}"/>
              </a:ext>
            </a:extLst>
          </p:cNvPr>
          <p:cNvSpPr/>
          <p:nvPr/>
        </p:nvSpPr>
        <p:spPr>
          <a:xfrm>
            <a:off x="1741714" y="727984"/>
            <a:ext cx="10357201" cy="6036456"/>
          </a:xfrm>
          <a:prstGeom prst="rect">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noFill/>
            </a:endParaRPr>
          </a:p>
        </p:txBody>
      </p:sp>
      <p:graphicFrame>
        <p:nvGraphicFramePr>
          <p:cNvPr id="10" name="Diagrama 9">
            <a:extLst>
              <a:ext uri="{FF2B5EF4-FFF2-40B4-BE49-F238E27FC236}">
                <a16:creationId xmlns:a16="http://schemas.microsoft.com/office/drawing/2014/main" id="{57563A43-E19C-4116-9D4A-6F0C8D311534}"/>
              </a:ext>
            </a:extLst>
          </p:cNvPr>
          <p:cNvGraphicFramePr/>
          <p:nvPr/>
        </p:nvGraphicFramePr>
        <p:xfrm>
          <a:off x="2168794" y="759036"/>
          <a:ext cx="9622612" cy="66870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ctángulo: esquinas diagonales cortadas 10">
            <a:extLst>
              <a:ext uri="{FF2B5EF4-FFF2-40B4-BE49-F238E27FC236}">
                <a16:creationId xmlns:a16="http://schemas.microsoft.com/office/drawing/2014/main" id="{83EC5670-3772-4FC6-955A-FDC254F34A22}"/>
              </a:ext>
            </a:extLst>
          </p:cNvPr>
          <p:cNvSpPr/>
          <p:nvPr/>
        </p:nvSpPr>
        <p:spPr>
          <a:xfrm>
            <a:off x="3901994" y="-189078"/>
            <a:ext cx="8463671" cy="857720"/>
          </a:xfrm>
          <a:prstGeom prst="snip2DiagRect">
            <a:avLst>
              <a:gd name="adj1" fmla="val 50000"/>
              <a:gd name="adj2" fmla="val 36384"/>
            </a:avLst>
          </a:prstGeom>
          <a:solidFill>
            <a:srgbClr val="7E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dirty="0"/>
          </a:p>
        </p:txBody>
      </p:sp>
      <p:cxnSp>
        <p:nvCxnSpPr>
          <p:cNvPr id="12" name="Conector recto 11">
            <a:extLst>
              <a:ext uri="{FF2B5EF4-FFF2-40B4-BE49-F238E27FC236}">
                <a16:creationId xmlns:a16="http://schemas.microsoft.com/office/drawing/2014/main" id="{4B83121F-509A-4740-95E8-2430DA092113}"/>
              </a:ext>
            </a:extLst>
          </p:cNvPr>
          <p:cNvCxnSpPr>
            <a:cxnSpLocks/>
          </p:cNvCxnSpPr>
          <p:nvPr/>
        </p:nvCxnSpPr>
        <p:spPr>
          <a:xfrm>
            <a:off x="552450" y="6734375"/>
            <a:ext cx="698658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ángulo 12">
            <a:extLst>
              <a:ext uri="{FF2B5EF4-FFF2-40B4-BE49-F238E27FC236}">
                <a16:creationId xmlns:a16="http://schemas.microsoft.com/office/drawing/2014/main" id="{ECFBCBE7-743A-4B4F-A09F-42643D6276E7}"/>
              </a:ext>
            </a:extLst>
          </p:cNvPr>
          <p:cNvSpPr/>
          <p:nvPr/>
        </p:nvSpPr>
        <p:spPr>
          <a:xfrm>
            <a:off x="4004233" y="172367"/>
            <a:ext cx="8184293" cy="461665"/>
          </a:xfrm>
          <a:prstGeom prst="rect">
            <a:avLst/>
          </a:prstGeom>
        </p:spPr>
        <p:txBody>
          <a:bodyPr wrap="none">
            <a:spAutoFit/>
          </a:bodyPr>
          <a:lstStyle/>
          <a:p>
            <a:pPr algn="ctr"/>
            <a:r>
              <a:rPr lang="es-PE" sz="2400" b="1" i="0" dirty="0">
                <a:solidFill>
                  <a:srgbClr val="333333"/>
                </a:solidFill>
                <a:effectLst/>
                <a:latin typeface="Arial" panose="020B0604020202020204" pitchFamily="34" charset="0"/>
              </a:rPr>
              <a:t>Las </a:t>
            </a:r>
            <a:r>
              <a:rPr lang="es-PE" sz="2400" b="1" i="0" dirty="0">
                <a:solidFill>
                  <a:srgbClr val="FF2030"/>
                </a:solidFill>
                <a:effectLst/>
                <a:latin typeface="Arial" panose="020B0604020202020204" pitchFamily="34" charset="0"/>
              </a:rPr>
              <a:t>4 FASES</a:t>
            </a:r>
            <a:r>
              <a:rPr lang="es-PE" sz="2400" b="1" i="0" dirty="0">
                <a:solidFill>
                  <a:srgbClr val="333333"/>
                </a:solidFill>
                <a:effectLst/>
                <a:latin typeface="Arial" panose="020B0604020202020204" pitchFamily="34" charset="0"/>
              </a:rPr>
              <a:t> para el reinicio de actividades en el Perú:</a:t>
            </a:r>
            <a:endParaRPr lang="es-PE" sz="2400" dirty="0"/>
          </a:p>
        </p:txBody>
      </p:sp>
      <p:cxnSp>
        <p:nvCxnSpPr>
          <p:cNvPr id="14" name="Conector recto 13">
            <a:extLst>
              <a:ext uri="{FF2B5EF4-FFF2-40B4-BE49-F238E27FC236}">
                <a16:creationId xmlns:a16="http://schemas.microsoft.com/office/drawing/2014/main" id="{113769E2-2D12-473A-8A53-C930F108B593}"/>
              </a:ext>
            </a:extLst>
          </p:cNvPr>
          <p:cNvCxnSpPr>
            <a:cxnSpLocks/>
          </p:cNvCxnSpPr>
          <p:nvPr/>
        </p:nvCxnSpPr>
        <p:spPr>
          <a:xfrm>
            <a:off x="-62019" y="6800950"/>
            <a:ext cx="7653444"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5" name="Imagen 14" descr="Mujer de negocios muestra algo">
            <a:extLst>
              <a:ext uri="{FF2B5EF4-FFF2-40B4-BE49-F238E27FC236}">
                <a16:creationId xmlns:a16="http://schemas.microsoft.com/office/drawing/2014/main" id="{8DF11036-C538-47D8-885A-C5A9C10860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69" y="971570"/>
            <a:ext cx="2523079" cy="5840639"/>
          </a:xfrm>
          <a:prstGeom prst="rect">
            <a:avLst/>
          </a:prstGeom>
        </p:spPr>
      </p:pic>
      <p:sp>
        <p:nvSpPr>
          <p:cNvPr id="16" name="Rectángulo: esquinas redondeadas 15">
            <a:extLst>
              <a:ext uri="{FF2B5EF4-FFF2-40B4-BE49-F238E27FC236}">
                <a16:creationId xmlns:a16="http://schemas.microsoft.com/office/drawing/2014/main" id="{AF1C8CC7-7C12-47D1-A597-6522FD5BE774}"/>
              </a:ext>
            </a:extLst>
          </p:cNvPr>
          <p:cNvSpPr/>
          <p:nvPr/>
        </p:nvSpPr>
        <p:spPr>
          <a:xfrm>
            <a:off x="2277147" y="1499877"/>
            <a:ext cx="2180085" cy="397976"/>
          </a:xfrm>
          <a:prstGeom prst="roundRect">
            <a:avLst>
              <a:gd name="adj" fmla="val 39458"/>
            </a:avLst>
          </a:prstGeom>
          <a:noFill/>
          <a:ln>
            <a:solidFill>
              <a:srgbClr val="9E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9E0A1E"/>
                </a:solidFill>
              </a:rPr>
              <a:t>CONSTRUCCIÓN</a:t>
            </a:r>
          </a:p>
        </p:txBody>
      </p:sp>
      <p:sp>
        <p:nvSpPr>
          <p:cNvPr id="17" name="CuadroTexto 16">
            <a:extLst>
              <a:ext uri="{FF2B5EF4-FFF2-40B4-BE49-F238E27FC236}">
                <a16:creationId xmlns:a16="http://schemas.microsoft.com/office/drawing/2014/main" id="{3C2BD6D9-A563-40A5-841B-ADD5333E7099}"/>
              </a:ext>
            </a:extLst>
          </p:cNvPr>
          <p:cNvSpPr txBox="1"/>
          <p:nvPr/>
        </p:nvSpPr>
        <p:spPr>
          <a:xfrm>
            <a:off x="4872373" y="6435689"/>
            <a:ext cx="4251164" cy="307777"/>
          </a:xfrm>
          <a:prstGeom prst="rect">
            <a:avLst/>
          </a:prstGeom>
          <a:no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s-MX" sz="1400" i="1" dirty="0">
                <a:solidFill>
                  <a:srgbClr val="009AFF"/>
                </a:solidFill>
              </a:rPr>
              <a:t>Fuente: PCM (Estrategia de reanudación de actividades)</a:t>
            </a:r>
            <a:endParaRPr lang="es-PE" sz="1400" i="1" dirty="0">
              <a:solidFill>
                <a:srgbClr val="009AFF"/>
              </a:solidFill>
            </a:endParaRPr>
          </a:p>
        </p:txBody>
      </p:sp>
      <p:pic>
        <p:nvPicPr>
          <p:cNvPr id="18" name="Gráfico 17" descr="Excavadora">
            <a:extLst>
              <a:ext uri="{FF2B5EF4-FFF2-40B4-BE49-F238E27FC236}">
                <a16:creationId xmlns:a16="http://schemas.microsoft.com/office/drawing/2014/main" id="{F0C6DC79-5C89-46F2-8A61-D484563266D0}"/>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71610" y="1442958"/>
            <a:ext cx="573020" cy="522290"/>
          </a:xfrm>
          <a:prstGeom prst="rect">
            <a:avLst/>
          </a:prstGeom>
        </p:spPr>
      </p:pic>
      <p:pic>
        <p:nvPicPr>
          <p:cNvPr id="19" name="Gráfico 18" descr="Hormigonera">
            <a:extLst>
              <a:ext uri="{FF2B5EF4-FFF2-40B4-BE49-F238E27FC236}">
                <a16:creationId xmlns:a16="http://schemas.microsoft.com/office/drawing/2014/main" id="{DA6B8F4E-9CB2-413A-9FCC-F048A4B34D18}"/>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21115" y="1467505"/>
            <a:ext cx="550131" cy="501427"/>
          </a:xfrm>
          <a:prstGeom prst="rect">
            <a:avLst/>
          </a:prstGeom>
        </p:spPr>
      </p:pic>
      <p:pic>
        <p:nvPicPr>
          <p:cNvPr id="20" name="Gráfico 19" descr="Boca de incendios rota">
            <a:extLst>
              <a:ext uri="{FF2B5EF4-FFF2-40B4-BE49-F238E27FC236}">
                <a16:creationId xmlns:a16="http://schemas.microsoft.com/office/drawing/2014/main" id="{66C55D19-F616-47A7-A3BF-F21F8C89542A}"/>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64728" y="1471366"/>
            <a:ext cx="496738" cy="452761"/>
          </a:xfrm>
          <a:prstGeom prst="rect">
            <a:avLst/>
          </a:prstGeom>
        </p:spPr>
      </p:pic>
      <p:pic>
        <p:nvPicPr>
          <p:cNvPr id="21" name="Gráfico 20" descr="División en la carretera">
            <a:extLst>
              <a:ext uri="{FF2B5EF4-FFF2-40B4-BE49-F238E27FC236}">
                <a16:creationId xmlns:a16="http://schemas.microsoft.com/office/drawing/2014/main" id="{E1C30BB8-6DE7-4B50-B936-1285247EE6DC}"/>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185578" y="1455725"/>
            <a:ext cx="550131" cy="501427"/>
          </a:xfrm>
          <a:prstGeom prst="rect">
            <a:avLst/>
          </a:prstGeom>
        </p:spPr>
      </p:pic>
      <p:pic>
        <p:nvPicPr>
          <p:cNvPr id="22" name="Gráfico 21" descr="Libros">
            <a:extLst>
              <a:ext uri="{FF2B5EF4-FFF2-40B4-BE49-F238E27FC236}">
                <a16:creationId xmlns:a16="http://schemas.microsoft.com/office/drawing/2014/main" id="{D7E5CD1C-5B7F-421C-86AE-3B3DD72CD56A}"/>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98485" y="2449317"/>
            <a:ext cx="514443" cy="442913"/>
          </a:xfrm>
          <a:prstGeom prst="rect">
            <a:avLst/>
          </a:prstGeom>
        </p:spPr>
      </p:pic>
      <p:pic>
        <p:nvPicPr>
          <p:cNvPr id="23" name="Gráfico 22" descr="Materias primas">
            <a:extLst>
              <a:ext uri="{FF2B5EF4-FFF2-40B4-BE49-F238E27FC236}">
                <a16:creationId xmlns:a16="http://schemas.microsoft.com/office/drawing/2014/main" id="{F0150B0E-9E50-45F0-8A00-A4364224A812}"/>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883678" y="2886736"/>
            <a:ext cx="425004" cy="365910"/>
          </a:xfrm>
          <a:prstGeom prst="rect">
            <a:avLst/>
          </a:prstGeom>
        </p:spPr>
      </p:pic>
      <p:pic>
        <p:nvPicPr>
          <p:cNvPr id="24" name="Gráfico 23" descr="Semillas">
            <a:extLst>
              <a:ext uri="{FF2B5EF4-FFF2-40B4-BE49-F238E27FC236}">
                <a16:creationId xmlns:a16="http://schemas.microsoft.com/office/drawing/2014/main" id="{224AEA96-FBD2-474A-9AA1-28F593DFCB27}"/>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3586473" y="6152906"/>
            <a:ext cx="405323" cy="332951"/>
          </a:xfrm>
          <a:prstGeom prst="rect">
            <a:avLst/>
          </a:prstGeom>
        </p:spPr>
      </p:pic>
      <p:pic>
        <p:nvPicPr>
          <p:cNvPr id="25" name="Gráfico 24" descr="Tienda">
            <a:extLst>
              <a:ext uri="{FF2B5EF4-FFF2-40B4-BE49-F238E27FC236}">
                <a16:creationId xmlns:a16="http://schemas.microsoft.com/office/drawing/2014/main" id="{5A17FE51-0230-43F1-8E9B-58221F9C24D7}"/>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787061" y="6021856"/>
            <a:ext cx="595951" cy="489541"/>
          </a:xfrm>
          <a:prstGeom prst="rect">
            <a:avLst/>
          </a:prstGeom>
        </p:spPr>
      </p:pic>
      <p:pic>
        <p:nvPicPr>
          <p:cNvPr id="26" name="Gráfico 25" descr="Carro de la compra">
            <a:extLst>
              <a:ext uri="{FF2B5EF4-FFF2-40B4-BE49-F238E27FC236}">
                <a16:creationId xmlns:a16="http://schemas.microsoft.com/office/drawing/2014/main" id="{3335CE21-C8EA-4081-8852-F212057E5EEF}"/>
              </a:ext>
            </a:extLst>
          </p:cNvPr>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6223862" y="5304299"/>
            <a:ext cx="519748" cy="426944"/>
          </a:xfrm>
          <a:prstGeom prst="rect">
            <a:avLst/>
          </a:prstGeom>
        </p:spPr>
      </p:pic>
      <p:sp>
        <p:nvSpPr>
          <p:cNvPr id="27" name="Rectángulo 26">
            <a:extLst>
              <a:ext uri="{FF2B5EF4-FFF2-40B4-BE49-F238E27FC236}">
                <a16:creationId xmlns:a16="http://schemas.microsoft.com/office/drawing/2014/main" id="{94877935-B065-4C81-AC7D-64FE82D113BB}"/>
              </a:ext>
            </a:extLst>
          </p:cNvPr>
          <p:cNvSpPr/>
          <p:nvPr/>
        </p:nvSpPr>
        <p:spPr>
          <a:xfrm>
            <a:off x="9083753" y="6344120"/>
            <a:ext cx="2989749" cy="430887"/>
          </a:xfrm>
          <a:prstGeom prst="rect">
            <a:avLst/>
          </a:prstGeom>
          <a:solidFill>
            <a:schemeClr val="accent3">
              <a:alpha val="32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s-MX" sz="1050" i="1" dirty="0">
                <a:solidFill>
                  <a:srgbClr val="7030A0"/>
                </a:solidFill>
                <a:effectLst>
                  <a:outerShdw blurRad="38100" dist="38100" dir="2700000" algn="tl">
                    <a:srgbClr val="000000">
                      <a:alpha val="43137"/>
                    </a:srgbClr>
                  </a:outerShdw>
                </a:effectLst>
              </a:rPr>
              <a:t>GRUPO DE TRABAJO MULTISECTORIAL PARA LA REANUDACIÓN DE LAS ACTIVIDADES ECONÓMICAS</a:t>
            </a:r>
            <a:endParaRPr lang="es-PE" sz="1050" i="1" dirty="0">
              <a:solidFill>
                <a:srgbClr val="7030A0"/>
              </a:solidFill>
              <a:effectLst>
                <a:outerShdw blurRad="38100" dist="38100" dir="2700000" algn="tl">
                  <a:srgbClr val="000000">
                    <a:alpha val="43137"/>
                  </a:srgbClr>
                </a:outerShdw>
              </a:effectLst>
            </a:endParaRPr>
          </a:p>
        </p:txBody>
      </p:sp>
      <p:sp>
        <p:nvSpPr>
          <p:cNvPr id="28" name="Círculo: vacío 27">
            <a:extLst>
              <a:ext uri="{FF2B5EF4-FFF2-40B4-BE49-F238E27FC236}">
                <a16:creationId xmlns:a16="http://schemas.microsoft.com/office/drawing/2014/main" id="{BE7FE02B-6A9C-4872-9FE3-AC76188A9B64}"/>
              </a:ext>
            </a:extLst>
          </p:cNvPr>
          <p:cNvSpPr/>
          <p:nvPr/>
        </p:nvSpPr>
        <p:spPr>
          <a:xfrm>
            <a:off x="3974967" y="831170"/>
            <a:ext cx="522514" cy="522010"/>
          </a:xfrm>
          <a:prstGeom prst="donut">
            <a:avLst>
              <a:gd name="adj" fmla="val 177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bg1"/>
                </a:solidFill>
                <a:latin typeface="Britannic Bold" panose="020B0903060703020204" pitchFamily="34" charset="0"/>
              </a:rPr>
              <a:t>1</a:t>
            </a:r>
          </a:p>
        </p:txBody>
      </p:sp>
      <p:sp>
        <p:nvSpPr>
          <p:cNvPr id="29" name="Círculo: vacío 28">
            <a:extLst>
              <a:ext uri="{FF2B5EF4-FFF2-40B4-BE49-F238E27FC236}">
                <a16:creationId xmlns:a16="http://schemas.microsoft.com/office/drawing/2014/main" id="{E4A1BB2B-D9E1-4398-AD76-758919D082A4}"/>
              </a:ext>
            </a:extLst>
          </p:cNvPr>
          <p:cNvSpPr/>
          <p:nvPr/>
        </p:nvSpPr>
        <p:spPr>
          <a:xfrm>
            <a:off x="6279321" y="831170"/>
            <a:ext cx="522514" cy="522010"/>
          </a:xfrm>
          <a:prstGeom prst="donut">
            <a:avLst>
              <a:gd name="adj" fmla="val 177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bg1"/>
                </a:solidFill>
                <a:latin typeface="Britannic Bold" panose="020B0903060703020204" pitchFamily="34" charset="0"/>
              </a:rPr>
              <a:t>2</a:t>
            </a:r>
          </a:p>
        </p:txBody>
      </p:sp>
      <p:sp>
        <p:nvSpPr>
          <p:cNvPr id="30" name="Círculo: vacío 29">
            <a:extLst>
              <a:ext uri="{FF2B5EF4-FFF2-40B4-BE49-F238E27FC236}">
                <a16:creationId xmlns:a16="http://schemas.microsoft.com/office/drawing/2014/main" id="{51526C64-8A7B-41DD-A0CC-E4BA6EC8E8CB}"/>
              </a:ext>
            </a:extLst>
          </p:cNvPr>
          <p:cNvSpPr/>
          <p:nvPr/>
        </p:nvSpPr>
        <p:spPr>
          <a:xfrm>
            <a:off x="8592876" y="825066"/>
            <a:ext cx="522514" cy="522010"/>
          </a:xfrm>
          <a:prstGeom prst="donut">
            <a:avLst>
              <a:gd name="adj" fmla="val 177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bg1"/>
                </a:solidFill>
                <a:latin typeface="Britannic Bold" panose="020B0903060703020204" pitchFamily="34" charset="0"/>
              </a:rPr>
              <a:t>3</a:t>
            </a:r>
          </a:p>
        </p:txBody>
      </p:sp>
      <p:sp>
        <p:nvSpPr>
          <p:cNvPr id="31" name="Círculo: vacío 30">
            <a:extLst>
              <a:ext uri="{FF2B5EF4-FFF2-40B4-BE49-F238E27FC236}">
                <a16:creationId xmlns:a16="http://schemas.microsoft.com/office/drawing/2014/main" id="{0DC9DCD4-6ABC-447C-B070-BF40E4AC839D}"/>
              </a:ext>
            </a:extLst>
          </p:cNvPr>
          <p:cNvSpPr/>
          <p:nvPr/>
        </p:nvSpPr>
        <p:spPr>
          <a:xfrm>
            <a:off x="10977409" y="823241"/>
            <a:ext cx="522514" cy="522010"/>
          </a:xfrm>
          <a:prstGeom prst="donut">
            <a:avLst>
              <a:gd name="adj" fmla="val 177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dirty="0">
                <a:solidFill>
                  <a:schemeClr val="bg1"/>
                </a:solidFill>
                <a:latin typeface="Britannic Bold" panose="020B0903060703020204" pitchFamily="34" charset="0"/>
              </a:rPr>
              <a:t>4</a:t>
            </a:r>
          </a:p>
        </p:txBody>
      </p:sp>
      <p:pic>
        <p:nvPicPr>
          <p:cNvPr id="32" name="Gráfico 31" descr="Fumar">
            <a:extLst>
              <a:ext uri="{FF2B5EF4-FFF2-40B4-BE49-F238E27FC236}">
                <a16:creationId xmlns:a16="http://schemas.microsoft.com/office/drawing/2014/main" id="{8707EFB3-9BA0-4957-84D8-DE64C7585B65}"/>
              </a:ext>
            </a:extLst>
          </p:cNvPr>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rot="20954374">
            <a:off x="10986609" y="2293130"/>
            <a:ext cx="515921" cy="444186"/>
          </a:xfrm>
          <a:prstGeom prst="rect">
            <a:avLst/>
          </a:prstGeom>
        </p:spPr>
      </p:pic>
      <p:pic>
        <p:nvPicPr>
          <p:cNvPr id="33" name="Gráfico 32" descr="Giroteodolito">
            <a:extLst>
              <a:ext uri="{FF2B5EF4-FFF2-40B4-BE49-F238E27FC236}">
                <a16:creationId xmlns:a16="http://schemas.microsoft.com/office/drawing/2014/main" id="{70EE7C6A-338C-4839-B0C0-4ADB01472D87}"/>
              </a:ext>
            </a:extLst>
          </p:cNvPr>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8543684" y="2435111"/>
            <a:ext cx="513228" cy="441867"/>
          </a:xfrm>
          <a:prstGeom prst="rect">
            <a:avLst/>
          </a:prstGeom>
        </p:spPr>
      </p:pic>
      <p:pic>
        <p:nvPicPr>
          <p:cNvPr id="34" name="Gráfico 33" descr="Carretilla para transporte">
            <a:extLst>
              <a:ext uri="{FF2B5EF4-FFF2-40B4-BE49-F238E27FC236}">
                <a16:creationId xmlns:a16="http://schemas.microsoft.com/office/drawing/2014/main" id="{46D4D58C-93D2-4E03-BBD1-886784C59A64}"/>
              </a:ext>
            </a:extLst>
          </p:cNvPr>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rot="20939103">
            <a:off x="8563544" y="5163230"/>
            <a:ext cx="558542" cy="558542"/>
          </a:xfrm>
          <a:prstGeom prst="rect">
            <a:avLst/>
          </a:prstGeom>
        </p:spPr>
      </p:pic>
      <p:pic>
        <p:nvPicPr>
          <p:cNvPr id="35" name="Gráfico 34" descr="Motocicleta">
            <a:extLst>
              <a:ext uri="{FF2B5EF4-FFF2-40B4-BE49-F238E27FC236}">
                <a16:creationId xmlns:a16="http://schemas.microsoft.com/office/drawing/2014/main" id="{0A5E64D1-7A82-44B0-AC3F-BEB4410FC4FE}"/>
              </a:ext>
            </a:extLst>
          </p:cNvPr>
          <p:cNvPicPr>
            <a:picLocks noChangeAspect="1"/>
          </p:cNvPicPr>
          <p:nvPr/>
        </p:nvPicPr>
        <p:blipFill>
          <a:blip r:embed="rId34" cstate="print">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3672361" y="4466981"/>
            <a:ext cx="681238" cy="658773"/>
          </a:xfrm>
          <a:prstGeom prst="rect">
            <a:avLst/>
          </a:prstGeom>
        </p:spPr>
      </p:pic>
      <p:pic>
        <p:nvPicPr>
          <p:cNvPr id="36" name="Gráfico 35" descr="Despegar">
            <a:extLst>
              <a:ext uri="{FF2B5EF4-FFF2-40B4-BE49-F238E27FC236}">
                <a16:creationId xmlns:a16="http://schemas.microsoft.com/office/drawing/2014/main" id="{076A3A3C-B42C-4D58-8690-B2D570698485}"/>
              </a:ext>
            </a:extLst>
          </p:cNvPr>
          <p:cNvPicPr>
            <a:picLocks noChangeAspect="1"/>
          </p:cNvPicPr>
          <p:nvPr/>
        </p:nvPicPr>
        <p:blipFill>
          <a:blip r:embed="rId36" cstate="print">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6129871" y="3544836"/>
            <a:ext cx="584676" cy="565395"/>
          </a:xfrm>
          <a:prstGeom prst="rect">
            <a:avLst/>
          </a:prstGeom>
        </p:spPr>
      </p:pic>
      <p:pic>
        <p:nvPicPr>
          <p:cNvPr id="37" name="Gráfico 36" descr="Viaje">
            <a:extLst>
              <a:ext uri="{FF2B5EF4-FFF2-40B4-BE49-F238E27FC236}">
                <a16:creationId xmlns:a16="http://schemas.microsoft.com/office/drawing/2014/main" id="{5E42D777-181B-4CC3-82C8-4608B0246358}"/>
              </a:ext>
            </a:extLst>
          </p:cNvPr>
          <p:cNvPicPr>
            <a:picLocks noChangeAspect="1"/>
          </p:cNvPicPr>
          <p:nvPr/>
        </p:nvPicPr>
        <p:blipFill>
          <a:blip r:embed="rId38" cstate="print">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8618620" y="3492714"/>
            <a:ext cx="545983" cy="527978"/>
          </a:xfrm>
          <a:prstGeom prst="rect">
            <a:avLst/>
          </a:prstGeom>
        </p:spPr>
      </p:pic>
      <p:pic>
        <p:nvPicPr>
          <p:cNvPr id="38" name="Gráfico 37" descr="Restaurante">
            <a:extLst>
              <a:ext uri="{FF2B5EF4-FFF2-40B4-BE49-F238E27FC236}">
                <a16:creationId xmlns:a16="http://schemas.microsoft.com/office/drawing/2014/main" id="{C613F5EA-37C3-4312-B6DC-BC00EE9C9088}"/>
              </a:ext>
            </a:extLst>
          </p:cNvPr>
          <p:cNvPicPr>
            <a:picLocks noChangeAspect="1"/>
          </p:cNvPicPr>
          <p:nvPr/>
        </p:nvPicPr>
        <p:blipFill>
          <a:blip r:embed="rId40" cstate="print">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8298806" y="3529792"/>
            <a:ext cx="438937" cy="424462"/>
          </a:xfrm>
          <a:prstGeom prst="rect">
            <a:avLst/>
          </a:prstGeom>
        </p:spPr>
      </p:pic>
      <p:pic>
        <p:nvPicPr>
          <p:cNvPr id="39" name="Gráfico 38" descr="Teatro">
            <a:extLst>
              <a:ext uri="{FF2B5EF4-FFF2-40B4-BE49-F238E27FC236}">
                <a16:creationId xmlns:a16="http://schemas.microsoft.com/office/drawing/2014/main" id="{3D821102-2020-43C9-AFBB-ACE75BC18664}"/>
              </a:ext>
            </a:extLst>
          </p:cNvPr>
          <p:cNvPicPr>
            <a:picLocks noChangeAspect="1"/>
          </p:cNvPicPr>
          <p:nvPr/>
        </p:nvPicPr>
        <p:blipFill>
          <a:blip r:embed="rId42" cstate="print">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10969683" y="3446947"/>
            <a:ext cx="546247" cy="528233"/>
          </a:xfrm>
          <a:prstGeom prst="rect">
            <a:avLst/>
          </a:prstGeom>
        </p:spPr>
      </p:pic>
      <p:pic>
        <p:nvPicPr>
          <p:cNvPr id="40" name="Gráfico 39" descr="Senderismo">
            <a:extLst>
              <a:ext uri="{FF2B5EF4-FFF2-40B4-BE49-F238E27FC236}">
                <a16:creationId xmlns:a16="http://schemas.microsoft.com/office/drawing/2014/main" id="{A1967AC2-D4EC-4400-AE8C-94E8615B2B34}"/>
              </a:ext>
            </a:extLst>
          </p:cNvPr>
          <p:cNvPicPr>
            <a:picLocks noChangeAspect="1"/>
          </p:cNvPicPr>
          <p:nvPr/>
        </p:nvPicPr>
        <p:blipFill>
          <a:blip r:embed="rId44" cstate="print">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0617928" y="3472676"/>
            <a:ext cx="461340" cy="446126"/>
          </a:xfrm>
          <a:prstGeom prst="rect">
            <a:avLst/>
          </a:prstGeom>
        </p:spPr>
      </p:pic>
      <p:sp>
        <p:nvSpPr>
          <p:cNvPr id="41" name="Rectángulo: esquinas redondeadas 40">
            <a:extLst>
              <a:ext uri="{FF2B5EF4-FFF2-40B4-BE49-F238E27FC236}">
                <a16:creationId xmlns:a16="http://schemas.microsoft.com/office/drawing/2014/main" id="{7C622AB7-8EBA-45C3-9DB9-4E868950CBB1}"/>
              </a:ext>
            </a:extLst>
          </p:cNvPr>
          <p:cNvSpPr/>
          <p:nvPr/>
        </p:nvSpPr>
        <p:spPr>
          <a:xfrm>
            <a:off x="4675965" y="1479653"/>
            <a:ext cx="2180085" cy="427670"/>
          </a:xfrm>
          <a:prstGeom prst="roundRect">
            <a:avLst>
              <a:gd name="adj" fmla="val 39458"/>
            </a:avLst>
          </a:prstGeom>
          <a:noFill/>
          <a:ln>
            <a:solidFill>
              <a:srgbClr val="0E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0E5C7B"/>
                </a:solidFill>
              </a:rPr>
              <a:t>CONSTRUCCIÓN</a:t>
            </a:r>
          </a:p>
        </p:txBody>
      </p:sp>
      <p:sp>
        <p:nvSpPr>
          <p:cNvPr id="42" name="Rectángulo: esquinas redondeadas 41">
            <a:extLst>
              <a:ext uri="{FF2B5EF4-FFF2-40B4-BE49-F238E27FC236}">
                <a16:creationId xmlns:a16="http://schemas.microsoft.com/office/drawing/2014/main" id="{ED7875D4-D0B4-4D91-B9F4-0711A270975F}"/>
              </a:ext>
            </a:extLst>
          </p:cNvPr>
          <p:cNvSpPr/>
          <p:nvPr/>
        </p:nvSpPr>
        <p:spPr>
          <a:xfrm>
            <a:off x="7020922" y="1471366"/>
            <a:ext cx="2180085" cy="426487"/>
          </a:xfrm>
          <a:prstGeom prst="roundRect">
            <a:avLst>
              <a:gd name="adj" fmla="val 39458"/>
            </a:avLst>
          </a:prstGeom>
          <a:noFill/>
          <a:ln>
            <a:solidFill>
              <a:srgbClr val="507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507A92"/>
                </a:solidFill>
              </a:rPr>
              <a:t>CONSTRUCCIÓN</a:t>
            </a:r>
          </a:p>
        </p:txBody>
      </p:sp>
      <p:sp>
        <p:nvSpPr>
          <p:cNvPr id="43" name="Rectángulo: esquinas redondeadas 42">
            <a:extLst>
              <a:ext uri="{FF2B5EF4-FFF2-40B4-BE49-F238E27FC236}">
                <a16:creationId xmlns:a16="http://schemas.microsoft.com/office/drawing/2014/main" id="{4A5590A9-0435-4B7E-8A4C-CA8E1925B482}"/>
              </a:ext>
            </a:extLst>
          </p:cNvPr>
          <p:cNvSpPr/>
          <p:nvPr/>
        </p:nvSpPr>
        <p:spPr>
          <a:xfrm>
            <a:off x="9461015" y="1479653"/>
            <a:ext cx="2180085" cy="427670"/>
          </a:xfrm>
          <a:prstGeom prst="roundRect">
            <a:avLst>
              <a:gd name="adj" fmla="val 39458"/>
            </a:avLst>
          </a:prstGeom>
          <a:noFill/>
          <a:ln>
            <a:solidFill>
              <a:srgbClr val="FF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FF6F49"/>
                </a:solidFill>
              </a:rPr>
              <a:t>CONSTRUCCIÓN</a:t>
            </a:r>
          </a:p>
        </p:txBody>
      </p:sp>
      <p:sp>
        <p:nvSpPr>
          <p:cNvPr id="44" name="Rectángulo: esquinas redondeadas 43">
            <a:extLst>
              <a:ext uri="{FF2B5EF4-FFF2-40B4-BE49-F238E27FC236}">
                <a16:creationId xmlns:a16="http://schemas.microsoft.com/office/drawing/2014/main" id="{2B7D8A2E-8247-40C1-9A98-3F3F6F15353C}"/>
              </a:ext>
            </a:extLst>
          </p:cNvPr>
          <p:cNvSpPr/>
          <p:nvPr/>
        </p:nvSpPr>
        <p:spPr>
          <a:xfrm>
            <a:off x="2277147" y="2762237"/>
            <a:ext cx="2180085" cy="427670"/>
          </a:xfrm>
          <a:prstGeom prst="roundRect">
            <a:avLst>
              <a:gd name="adj" fmla="val 39458"/>
            </a:avLst>
          </a:prstGeom>
          <a:noFill/>
          <a:ln>
            <a:solidFill>
              <a:srgbClr val="9E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9E0A1E"/>
                </a:solidFill>
              </a:rPr>
              <a:t>INDUSTRIA Y </a:t>
            </a:r>
          </a:p>
          <a:p>
            <a:r>
              <a:rPr lang="es-PE" sz="1400" dirty="0">
                <a:solidFill>
                  <a:srgbClr val="9E0A1E"/>
                </a:solidFill>
              </a:rPr>
              <a:t>MINERIA</a:t>
            </a:r>
          </a:p>
        </p:txBody>
      </p:sp>
      <p:sp>
        <p:nvSpPr>
          <p:cNvPr id="45" name="Rectángulo: esquinas redondeadas 44">
            <a:extLst>
              <a:ext uri="{FF2B5EF4-FFF2-40B4-BE49-F238E27FC236}">
                <a16:creationId xmlns:a16="http://schemas.microsoft.com/office/drawing/2014/main" id="{54F72BF7-DC41-454C-8D9C-560E9A65E48A}"/>
              </a:ext>
            </a:extLst>
          </p:cNvPr>
          <p:cNvSpPr/>
          <p:nvPr/>
        </p:nvSpPr>
        <p:spPr>
          <a:xfrm>
            <a:off x="4675965" y="2408999"/>
            <a:ext cx="2180085" cy="427670"/>
          </a:xfrm>
          <a:prstGeom prst="roundRect">
            <a:avLst>
              <a:gd name="adj" fmla="val 39458"/>
            </a:avLst>
          </a:prstGeom>
          <a:noFill/>
          <a:ln>
            <a:solidFill>
              <a:srgbClr val="0E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0E5C7B"/>
                </a:solidFill>
              </a:rPr>
              <a:t>INDUSTRIA Y </a:t>
            </a:r>
          </a:p>
          <a:p>
            <a:r>
              <a:rPr lang="es-PE" sz="1400" dirty="0">
                <a:solidFill>
                  <a:srgbClr val="0E5C7B"/>
                </a:solidFill>
              </a:rPr>
              <a:t>MINERIA</a:t>
            </a:r>
          </a:p>
        </p:txBody>
      </p:sp>
      <p:sp>
        <p:nvSpPr>
          <p:cNvPr id="46" name="Rectángulo: esquinas redondeadas 45">
            <a:extLst>
              <a:ext uri="{FF2B5EF4-FFF2-40B4-BE49-F238E27FC236}">
                <a16:creationId xmlns:a16="http://schemas.microsoft.com/office/drawing/2014/main" id="{5DEE23A8-D368-40F2-AE48-9D4905DBA43D}"/>
              </a:ext>
            </a:extLst>
          </p:cNvPr>
          <p:cNvSpPr/>
          <p:nvPr/>
        </p:nvSpPr>
        <p:spPr>
          <a:xfrm>
            <a:off x="7020922" y="2421981"/>
            <a:ext cx="2180085" cy="427670"/>
          </a:xfrm>
          <a:prstGeom prst="roundRect">
            <a:avLst>
              <a:gd name="adj" fmla="val 39458"/>
            </a:avLst>
          </a:prstGeom>
          <a:noFill/>
          <a:ln>
            <a:solidFill>
              <a:srgbClr val="507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507A92"/>
                </a:solidFill>
              </a:rPr>
              <a:t>MINERIA</a:t>
            </a:r>
          </a:p>
        </p:txBody>
      </p:sp>
      <p:sp>
        <p:nvSpPr>
          <p:cNvPr id="47" name="Rectángulo: esquinas redondeadas 46">
            <a:extLst>
              <a:ext uri="{FF2B5EF4-FFF2-40B4-BE49-F238E27FC236}">
                <a16:creationId xmlns:a16="http://schemas.microsoft.com/office/drawing/2014/main" id="{3C35F767-E4A4-421F-A757-ACB111A973BA}"/>
              </a:ext>
            </a:extLst>
          </p:cNvPr>
          <p:cNvSpPr/>
          <p:nvPr/>
        </p:nvSpPr>
        <p:spPr>
          <a:xfrm>
            <a:off x="9461015" y="2331306"/>
            <a:ext cx="2180085" cy="427670"/>
          </a:xfrm>
          <a:prstGeom prst="roundRect">
            <a:avLst>
              <a:gd name="adj" fmla="val 39458"/>
            </a:avLst>
          </a:prstGeom>
          <a:noFill/>
          <a:ln>
            <a:solidFill>
              <a:srgbClr val="FF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FF6F49"/>
                </a:solidFill>
              </a:rPr>
              <a:t>INDUSTRIA Y </a:t>
            </a:r>
          </a:p>
          <a:p>
            <a:r>
              <a:rPr lang="es-PE" sz="1400" dirty="0">
                <a:solidFill>
                  <a:srgbClr val="FF6F49"/>
                </a:solidFill>
              </a:rPr>
              <a:t>MINERIA</a:t>
            </a:r>
          </a:p>
        </p:txBody>
      </p:sp>
      <p:sp>
        <p:nvSpPr>
          <p:cNvPr id="48" name="Rectángulo: esquinas redondeadas 47">
            <a:extLst>
              <a:ext uri="{FF2B5EF4-FFF2-40B4-BE49-F238E27FC236}">
                <a16:creationId xmlns:a16="http://schemas.microsoft.com/office/drawing/2014/main" id="{F3C06060-A55B-43A6-BFB7-C648DD1BA05C}"/>
              </a:ext>
            </a:extLst>
          </p:cNvPr>
          <p:cNvSpPr/>
          <p:nvPr/>
        </p:nvSpPr>
        <p:spPr>
          <a:xfrm>
            <a:off x="2277147" y="4525253"/>
            <a:ext cx="2180085" cy="480357"/>
          </a:xfrm>
          <a:prstGeom prst="roundRect">
            <a:avLst>
              <a:gd name="adj" fmla="val 39458"/>
            </a:avLst>
          </a:prstGeom>
          <a:noFill/>
          <a:ln>
            <a:solidFill>
              <a:srgbClr val="9E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9E0A1E"/>
                </a:solidFill>
              </a:rPr>
              <a:t>SERVICIOS / </a:t>
            </a:r>
          </a:p>
          <a:p>
            <a:r>
              <a:rPr lang="es-PE" sz="1400" dirty="0">
                <a:solidFill>
                  <a:srgbClr val="9E0A1E"/>
                </a:solidFill>
              </a:rPr>
              <a:t>TURISMO</a:t>
            </a:r>
          </a:p>
        </p:txBody>
      </p:sp>
      <p:sp>
        <p:nvSpPr>
          <p:cNvPr id="49" name="Rectángulo: esquinas redondeadas 48">
            <a:extLst>
              <a:ext uri="{FF2B5EF4-FFF2-40B4-BE49-F238E27FC236}">
                <a16:creationId xmlns:a16="http://schemas.microsoft.com/office/drawing/2014/main" id="{49F00674-9801-4D56-9285-5A3B86D79B28}"/>
              </a:ext>
            </a:extLst>
          </p:cNvPr>
          <p:cNvSpPr/>
          <p:nvPr/>
        </p:nvSpPr>
        <p:spPr>
          <a:xfrm>
            <a:off x="4675965" y="3505125"/>
            <a:ext cx="2180085" cy="480357"/>
          </a:xfrm>
          <a:prstGeom prst="roundRect">
            <a:avLst>
              <a:gd name="adj" fmla="val 39458"/>
            </a:avLst>
          </a:prstGeom>
          <a:noFill/>
          <a:ln>
            <a:solidFill>
              <a:srgbClr val="0E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0E5C7B"/>
                </a:solidFill>
              </a:rPr>
              <a:t>SERVICIOS / </a:t>
            </a:r>
          </a:p>
          <a:p>
            <a:r>
              <a:rPr lang="es-PE" sz="1400" dirty="0">
                <a:solidFill>
                  <a:srgbClr val="0E5C7B"/>
                </a:solidFill>
              </a:rPr>
              <a:t>TURISMO</a:t>
            </a:r>
          </a:p>
        </p:txBody>
      </p:sp>
      <p:sp>
        <p:nvSpPr>
          <p:cNvPr id="50" name="Rectángulo: esquinas redondeadas 49">
            <a:extLst>
              <a:ext uri="{FF2B5EF4-FFF2-40B4-BE49-F238E27FC236}">
                <a16:creationId xmlns:a16="http://schemas.microsoft.com/office/drawing/2014/main" id="{B1085FE3-B3FB-4C71-BF8E-B15F6EC0A84A}"/>
              </a:ext>
            </a:extLst>
          </p:cNvPr>
          <p:cNvSpPr/>
          <p:nvPr/>
        </p:nvSpPr>
        <p:spPr>
          <a:xfrm>
            <a:off x="7020922" y="3483243"/>
            <a:ext cx="2180085" cy="480357"/>
          </a:xfrm>
          <a:prstGeom prst="roundRect">
            <a:avLst>
              <a:gd name="adj" fmla="val 39458"/>
            </a:avLst>
          </a:prstGeom>
          <a:noFill/>
          <a:ln>
            <a:solidFill>
              <a:srgbClr val="507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507A92"/>
                </a:solidFill>
              </a:rPr>
              <a:t>SERVICIOS / </a:t>
            </a:r>
          </a:p>
          <a:p>
            <a:r>
              <a:rPr lang="es-PE" sz="1400" dirty="0">
                <a:solidFill>
                  <a:srgbClr val="507A92"/>
                </a:solidFill>
              </a:rPr>
              <a:t>TURISMO</a:t>
            </a:r>
          </a:p>
        </p:txBody>
      </p:sp>
      <p:sp>
        <p:nvSpPr>
          <p:cNvPr id="51" name="Rectángulo: esquinas redondeadas 50">
            <a:extLst>
              <a:ext uri="{FF2B5EF4-FFF2-40B4-BE49-F238E27FC236}">
                <a16:creationId xmlns:a16="http://schemas.microsoft.com/office/drawing/2014/main" id="{DEE048A2-3672-455C-AD5C-EF53F180EFC7}"/>
              </a:ext>
            </a:extLst>
          </p:cNvPr>
          <p:cNvSpPr/>
          <p:nvPr/>
        </p:nvSpPr>
        <p:spPr>
          <a:xfrm>
            <a:off x="9461015" y="3415424"/>
            <a:ext cx="2180085" cy="480357"/>
          </a:xfrm>
          <a:prstGeom prst="roundRect">
            <a:avLst>
              <a:gd name="adj" fmla="val 39458"/>
            </a:avLst>
          </a:prstGeom>
          <a:noFill/>
          <a:ln>
            <a:solidFill>
              <a:srgbClr val="FF6F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FF6F49"/>
                </a:solidFill>
              </a:rPr>
              <a:t>SERVICIOS / </a:t>
            </a:r>
          </a:p>
          <a:p>
            <a:r>
              <a:rPr lang="es-PE" sz="1400" dirty="0">
                <a:solidFill>
                  <a:srgbClr val="FF6F49"/>
                </a:solidFill>
              </a:rPr>
              <a:t>TURISMO</a:t>
            </a:r>
          </a:p>
        </p:txBody>
      </p:sp>
      <p:sp>
        <p:nvSpPr>
          <p:cNvPr id="52" name="Rectángulo: esquinas redondeadas 51">
            <a:extLst>
              <a:ext uri="{FF2B5EF4-FFF2-40B4-BE49-F238E27FC236}">
                <a16:creationId xmlns:a16="http://schemas.microsoft.com/office/drawing/2014/main" id="{99C68EE9-97F4-4BBD-AE9D-3D1AD2E6A259}"/>
              </a:ext>
            </a:extLst>
          </p:cNvPr>
          <p:cNvSpPr/>
          <p:nvPr/>
        </p:nvSpPr>
        <p:spPr>
          <a:xfrm>
            <a:off x="2277147" y="6059346"/>
            <a:ext cx="2180085" cy="375181"/>
          </a:xfrm>
          <a:prstGeom prst="roundRect">
            <a:avLst>
              <a:gd name="adj" fmla="val 39458"/>
            </a:avLst>
          </a:prstGeom>
          <a:noFill/>
          <a:ln>
            <a:solidFill>
              <a:srgbClr val="9E0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9E0A1E"/>
                </a:solidFill>
              </a:rPr>
              <a:t>COMERCIO</a:t>
            </a:r>
          </a:p>
        </p:txBody>
      </p:sp>
      <p:sp>
        <p:nvSpPr>
          <p:cNvPr id="53" name="Rectángulo: esquinas redondeadas 52">
            <a:extLst>
              <a:ext uri="{FF2B5EF4-FFF2-40B4-BE49-F238E27FC236}">
                <a16:creationId xmlns:a16="http://schemas.microsoft.com/office/drawing/2014/main" id="{839FB84B-94A5-4A55-8D5E-7335AA50D0D8}"/>
              </a:ext>
            </a:extLst>
          </p:cNvPr>
          <p:cNvSpPr/>
          <p:nvPr/>
        </p:nvSpPr>
        <p:spPr>
          <a:xfrm>
            <a:off x="4675965" y="5285778"/>
            <a:ext cx="2180085" cy="398398"/>
          </a:xfrm>
          <a:prstGeom prst="roundRect">
            <a:avLst>
              <a:gd name="adj" fmla="val 39458"/>
            </a:avLst>
          </a:prstGeom>
          <a:noFill/>
          <a:ln>
            <a:solidFill>
              <a:srgbClr val="0E5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0E5C7B"/>
                </a:solidFill>
              </a:rPr>
              <a:t>COMERCIO</a:t>
            </a:r>
          </a:p>
        </p:txBody>
      </p:sp>
      <p:sp>
        <p:nvSpPr>
          <p:cNvPr id="54" name="Rectángulo: esquinas redondeadas 53">
            <a:extLst>
              <a:ext uri="{FF2B5EF4-FFF2-40B4-BE49-F238E27FC236}">
                <a16:creationId xmlns:a16="http://schemas.microsoft.com/office/drawing/2014/main" id="{B1800735-4281-4974-87B5-9042BAC248F2}"/>
              </a:ext>
            </a:extLst>
          </p:cNvPr>
          <p:cNvSpPr/>
          <p:nvPr/>
        </p:nvSpPr>
        <p:spPr>
          <a:xfrm>
            <a:off x="7020922" y="5271455"/>
            <a:ext cx="2180085" cy="408043"/>
          </a:xfrm>
          <a:prstGeom prst="roundRect">
            <a:avLst>
              <a:gd name="adj" fmla="val 39458"/>
            </a:avLst>
          </a:prstGeom>
          <a:noFill/>
          <a:ln>
            <a:solidFill>
              <a:srgbClr val="507A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PE" sz="1400" dirty="0">
                <a:solidFill>
                  <a:srgbClr val="507A92"/>
                </a:solidFill>
              </a:rPr>
              <a:t>COMERCIO</a:t>
            </a:r>
          </a:p>
        </p:txBody>
      </p:sp>
      <p:pic>
        <p:nvPicPr>
          <p:cNvPr id="55" name="Gráfico 54" descr="Bolsa para la compra">
            <a:extLst>
              <a:ext uri="{FF2B5EF4-FFF2-40B4-BE49-F238E27FC236}">
                <a16:creationId xmlns:a16="http://schemas.microsoft.com/office/drawing/2014/main" id="{0B18432D-EE84-4108-81F5-36465C998CDF}"/>
              </a:ext>
            </a:extLst>
          </p:cNvPr>
          <p:cNvPicPr>
            <a:picLocks noChangeAspect="1"/>
          </p:cNvPicPr>
          <p:nvPr/>
        </p:nvPicPr>
        <p:blipFill>
          <a:blip r:embed="rId46" cstate="print">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3732587" y="4548307"/>
            <a:ext cx="254854" cy="246450"/>
          </a:xfrm>
          <a:prstGeom prst="rect">
            <a:avLst/>
          </a:prstGeom>
        </p:spPr>
      </p:pic>
      <p:sp>
        <p:nvSpPr>
          <p:cNvPr id="56" name="CuadroTexto 55">
            <a:extLst>
              <a:ext uri="{FF2B5EF4-FFF2-40B4-BE49-F238E27FC236}">
                <a16:creationId xmlns:a16="http://schemas.microsoft.com/office/drawing/2014/main" id="{0093D5A3-DCA3-49B4-809E-EFF1AD4EA5C7}"/>
              </a:ext>
            </a:extLst>
          </p:cNvPr>
          <p:cNvSpPr txBox="1"/>
          <p:nvPr/>
        </p:nvSpPr>
        <p:spPr>
          <a:xfrm>
            <a:off x="2226111" y="1845741"/>
            <a:ext cx="2261467" cy="977191"/>
          </a:xfrm>
          <a:prstGeom prst="rect">
            <a:avLst/>
          </a:prstGeom>
          <a:noFill/>
        </p:spPr>
        <p:txBody>
          <a:bodyPr wrap="square" rtlCol="0">
            <a:spAutoFit/>
          </a:bodyPr>
          <a:lstStyle/>
          <a:p>
            <a:r>
              <a:rPr lang="es-PE" sz="1150" b="1" dirty="0">
                <a:solidFill>
                  <a:srgbClr val="9E0A1E"/>
                </a:solidFill>
                <a:effectLst>
                  <a:outerShdw blurRad="38100" dist="38100" dir="2700000" algn="tl">
                    <a:srgbClr val="000000">
                      <a:alpha val="43137"/>
                    </a:srgbClr>
                  </a:outerShdw>
                </a:effectLst>
              </a:rPr>
              <a:t>56 </a:t>
            </a:r>
            <a:r>
              <a:rPr lang="es-PE" sz="1150" dirty="0">
                <a:effectLst>
                  <a:outerShdw blurRad="38100" dist="38100" dir="2700000" algn="tl">
                    <a:srgbClr val="000000">
                      <a:alpha val="43137"/>
                    </a:srgbClr>
                  </a:outerShdw>
                </a:effectLst>
              </a:rPr>
              <a:t>proyectos de transporte</a:t>
            </a:r>
          </a:p>
          <a:p>
            <a:r>
              <a:rPr lang="es-PE" sz="1150" b="1" dirty="0">
                <a:solidFill>
                  <a:srgbClr val="9E0A1E"/>
                </a:solidFill>
                <a:effectLst>
                  <a:outerShdw blurRad="38100" dist="38100" dir="2700000" algn="tl">
                    <a:srgbClr val="000000">
                      <a:alpha val="43137"/>
                    </a:srgbClr>
                  </a:outerShdw>
                </a:effectLst>
              </a:rPr>
              <a:t>36 </a:t>
            </a:r>
            <a:r>
              <a:rPr lang="es-PE" sz="1150" dirty="0">
                <a:effectLst>
                  <a:outerShdw blurRad="38100" dist="38100" dir="2700000" algn="tl">
                    <a:srgbClr val="000000">
                      <a:alpha val="43137"/>
                    </a:srgbClr>
                  </a:outerShdw>
                </a:effectLst>
              </a:rPr>
              <a:t>obras de saneamiento</a:t>
            </a:r>
          </a:p>
          <a:p>
            <a:r>
              <a:rPr lang="es-PE" sz="1150" dirty="0">
                <a:effectLst>
                  <a:outerShdw blurRad="38100" dist="38100" dir="2700000" algn="tl">
                    <a:srgbClr val="000000">
                      <a:alpha val="43137"/>
                    </a:srgbClr>
                  </a:outerShdw>
                </a:effectLst>
              </a:rPr>
              <a:t>Infraestructura agraria, Proyectos inmobiliarios y obras complementarias </a:t>
            </a:r>
            <a:r>
              <a:rPr lang="es-PE" sz="1150" dirty="0">
                <a:solidFill>
                  <a:srgbClr val="9E0A1E"/>
                </a:solidFill>
                <a:effectLst>
                  <a:outerShdw blurRad="38100" dist="38100" dir="2700000" algn="tl">
                    <a:srgbClr val="000000">
                      <a:alpha val="43137"/>
                    </a:srgbClr>
                  </a:outerShdw>
                </a:effectLst>
              </a:rPr>
              <a:t>IOARR</a:t>
            </a:r>
          </a:p>
        </p:txBody>
      </p:sp>
      <p:sp>
        <p:nvSpPr>
          <p:cNvPr id="57" name="CuadroTexto 56">
            <a:extLst>
              <a:ext uri="{FF2B5EF4-FFF2-40B4-BE49-F238E27FC236}">
                <a16:creationId xmlns:a16="http://schemas.microsoft.com/office/drawing/2014/main" id="{D6525BC2-ED1B-4507-82C8-7EEDAE2AC3D5}"/>
              </a:ext>
            </a:extLst>
          </p:cNvPr>
          <p:cNvSpPr txBox="1"/>
          <p:nvPr/>
        </p:nvSpPr>
        <p:spPr>
          <a:xfrm>
            <a:off x="4694421" y="1919864"/>
            <a:ext cx="2072949" cy="446276"/>
          </a:xfrm>
          <a:prstGeom prst="rect">
            <a:avLst/>
          </a:prstGeom>
          <a:noFill/>
        </p:spPr>
        <p:txBody>
          <a:bodyPr wrap="square" rtlCol="0">
            <a:spAutoFit/>
          </a:bodyPr>
          <a:lstStyle/>
          <a:p>
            <a:r>
              <a:rPr lang="es-PE" sz="1150" b="1" dirty="0">
                <a:solidFill>
                  <a:srgbClr val="0E5C7B"/>
                </a:solidFill>
                <a:effectLst>
                  <a:outerShdw blurRad="38100" dist="38100" dir="2700000" algn="tl">
                    <a:srgbClr val="000000">
                      <a:alpha val="43137"/>
                    </a:srgbClr>
                  </a:outerShdw>
                </a:effectLst>
              </a:rPr>
              <a:t>108</a:t>
            </a:r>
            <a:r>
              <a:rPr lang="es-PE" sz="1150" b="1"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proyectos de transporte</a:t>
            </a:r>
          </a:p>
          <a:p>
            <a:r>
              <a:rPr lang="es-PE" sz="1150" b="1" dirty="0">
                <a:solidFill>
                  <a:srgbClr val="0E5C7B"/>
                </a:solidFill>
                <a:effectLst>
                  <a:outerShdw blurRad="38100" dist="38100" dir="2700000" algn="tl">
                    <a:srgbClr val="000000">
                      <a:alpha val="43137"/>
                    </a:srgbClr>
                  </a:outerShdw>
                </a:effectLst>
              </a:rPr>
              <a:t>48</a:t>
            </a:r>
            <a:r>
              <a:rPr lang="es-PE" sz="1150" b="1"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obras de saneamiento</a:t>
            </a:r>
          </a:p>
        </p:txBody>
      </p:sp>
      <p:sp>
        <p:nvSpPr>
          <p:cNvPr id="58" name="CuadroTexto 57">
            <a:extLst>
              <a:ext uri="{FF2B5EF4-FFF2-40B4-BE49-F238E27FC236}">
                <a16:creationId xmlns:a16="http://schemas.microsoft.com/office/drawing/2014/main" id="{B82CB319-90C6-45FF-9083-2A87AA361142}"/>
              </a:ext>
            </a:extLst>
          </p:cNvPr>
          <p:cNvSpPr txBox="1"/>
          <p:nvPr/>
        </p:nvSpPr>
        <p:spPr>
          <a:xfrm>
            <a:off x="7119158" y="1973927"/>
            <a:ext cx="2072949" cy="446276"/>
          </a:xfrm>
          <a:prstGeom prst="rect">
            <a:avLst/>
          </a:prstGeom>
          <a:noFill/>
        </p:spPr>
        <p:txBody>
          <a:bodyPr wrap="square" rtlCol="0">
            <a:spAutoFit/>
          </a:bodyPr>
          <a:lstStyle/>
          <a:p>
            <a:r>
              <a:rPr lang="es-PE" sz="1150" b="1" dirty="0">
                <a:solidFill>
                  <a:srgbClr val="507A92"/>
                </a:solidFill>
                <a:effectLst>
                  <a:outerShdw blurRad="38100" dist="38100" dir="2700000" algn="tl">
                    <a:srgbClr val="000000">
                      <a:alpha val="43137"/>
                    </a:srgbClr>
                  </a:outerShdw>
                </a:effectLst>
              </a:rPr>
              <a:t>26</a:t>
            </a:r>
            <a:r>
              <a:rPr lang="es-PE" sz="1150" b="1"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proyectos de transporte</a:t>
            </a:r>
          </a:p>
          <a:p>
            <a:r>
              <a:rPr lang="es-PE" sz="1150" b="1" dirty="0">
                <a:solidFill>
                  <a:srgbClr val="507A92"/>
                </a:solidFill>
                <a:effectLst>
                  <a:outerShdw blurRad="38100" dist="38100" dir="2700000" algn="tl">
                    <a:srgbClr val="000000">
                      <a:alpha val="43137"/>
                    </a:srgbClr>
                  </a:outerShdw>
                </a:effectLst>
              </a:rPr>
              <a:t>146</a:t>
            </a:r>
            <a:r>
              <a:rPr lang="es-PE" sz="1150" b="1"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obras de saneamiento</a:t>
            </a:r>
          </a:p>
        </p:txBody>
      </p:sp>
      <p:sp>
        <p:nvSpPr>
          <p:cNvPr id="59" name="CuadroTexto 58">
            <a:extLst>
              <a:ext uri="{FF2B5EF4-FFF2-40B4-BE49-F238E27FC236}">
                <a16:creationId xmlns:a16="http://schemas.microsoft.com/office/drawing/2014/main" id="{AEB40C0B-47C6-4454-B831-37E8F12FC14D}"/>
              </a:ext>
            </a:extLst>
          </p:cNvPr>
          <p:cNvSpPr txBox="1"/>
          <p:nvPr/>
        </p:nvSpPr>
        <p:spPr>
          <a:xfrm>
            <a:off x="9568151" y="1963294"/>
            <a:ext cx="2072949" cy="269304"/>
          </a:xfrm>
          <a:prstGeom prst="rect">
            <a:avLst/>
          </a:prstGeom>
          <a:noFill/>
        </p:spPr>
        <p:txBody>
          <a:bodyPr wrap="square" rtlCol="0">
            <a:spAutoFit/>
          </a:bodyPr>
          <a:lstStyle/>
          <a:p>
            <a:r>
              <a:rPr lang="es-PE" sz="1150" b="1" dirty="0">
                <a:solidFill>
                  <a:srgbClr val="FF6F49"/>
                </a:solidFill>
                <a:effectLst>
                  <a:outerShdw blurRad="38100" dist="38100" dir="2700000" algn="tl">
                    <a:srgbClr val="000000">
                      <a:alpha val="43137"/>
                    </a:srgbClr>
                  </a:outerShdw>
                </a:effectLst>
              </a:rPr>
              <a:t>99</a:t>
            </a:r>
            <a:r>
              <a:rPr lang="es-PE" sz="1150" b="1"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proyectos de transporte</a:t>
            </a:r>
          </a:p>
        </p:txBody>
      </p:sp>
      <p:sp>
        <p:nvSpPr>
          <p:cNvPr id="60" name="CuadroTexto 59">
            <a:extLst>
              <a:ext uri="{FF2B5EF4-FFF2-40B4-BE49-F238E27FC236}">
                <a16:creationId xmlns:a16="http://schemas.microsoft.com/office/drawing/2014/main" id="{905C37F4-1986-4293-B424-ED577EAD3F7F}"/>
              </a:ext>
            </a:extLst>
          </p:cNvPr>
          <p:cNvSpPr txBox="1"/>
          <p:nvPr/>
        </p:nvSpPr>
        <p:spPr>
          <a:xfrm>
            <a:off x="2218581" y="3125433"/>
            <a:ext cx="2553443" cy="1461939"/>
          </a:xfrm>
          <a:prstGeom prst="rect">
            <a:avLst/>
          </a:prstGeom>
          <a:noFill/>
        </p:spPr>
        <p:txBody>
          <a:bodyPr wrap="square" rtlCol="0">
            <a:spAutoFit/>
          </a:bodyPr>
          <a:lstStyle/>
          <a:p>
            <a:r>
              <a:rPr lang="es-PE" sz="1100" dirty="0">
                <a:solidFill>
                  <a:srgbClr val="9E0A1E"/>
                </a:solidFill>
                <a:effectLst>
                  <a:outerShdw blurRad="38100" dist="38100" dir="2700000" algn="tl">
                    <a:srgbClr val="000000">
                      <a:alpha val="43137"/>
                    </a:srgbClr>
                  </a:outerShdw>
                </a:effectLst>
              </a:rPr>
              <a:t>Gran minería </a:t>
            </a:r>
            <a:r>
              <a:rPr lang="es-PE" sz="1100" dirty="0">
                <a:effectLst>
                  <a:outerShdw blurRad="38100" dist="38100" dir="2700000" algn="tl">
                    <a:srgbClr val="000000">
                      <a:alpha val="43137"/>
                    </a:srgbClr>
                  </a:outerShdw>
                </a:effectLst>
              </a:rPr>
              <a:t>e </a:t>
            </a:r>
            <a:r>
              <a:rPr lang="es-PE" sz="1100" dirty="0">
                <a:solidFill>
                  <a:srgbClr val="9E0A1E"/>
                </a:solidFill>
                <a:effectLst>
                  <a:outerShdw blurRad="38100" dist="38100" dir="2700000" algn="tl">
                    <a:srgbClr val="000000">
                      <a:alpha val="43137"/>
                    </a:srgbClr>
                  </a:outerShdw>
                </a:effectLst>
              </a:rPr>
              <a:t>hidrocarburos</a:t>
            </a:r>
            <a:r>
              <a:rPr lang="es-PE" sz="1100" dirty="0">
                <a:effectLst>
                  <a:outerShdw blurRad="38100" dist="38100" dir="2700000" algn="tl">
                    <a:srgbClr val="000000">
                      <a:alpha val="43137"/>
                    </a:srgbClr>
                  </a:outerShdw>
                </a:effectLst>
              </a:rPr>
              <a:t> y proyectos en construcción </a:t>
            </a:r>
            <a:r>
              <a:rPr lang="es-PE" sz="1100" dirty="0" err="1">
                <a:effectLst>
                  <a:outerShdw blurRad="38100" dist="38100" dir="2700000" algn="tl">
                    <a:srgbClr val="000000">
                      <a:alpha val="43137"/>
                    </a:srgbClr>
                  </a:outerShdw>
                </a:effectLst>
              </a:rPr>
              <a:t>Prod</a:t>
            </a:r>
            <a:r>
              <a:rPr lang="es-PE" sz="1100" dirty="0">
                <a:effectLst>
                  <a:outerShdw blurRad="38100" dist="38100" dir="2700000" algn="tl">
                    <a:srgbClr val="000000">
                      <a:alpha val="43137"/>
                    </a:srgbClr>
                  </a:outerShdw>
                </a:effectLst>
              </a:rPr>
              <a:t>. Minerales no metálicos e Insumos </a:t>
            </a:r>
            <a:r>
              <a:rPr lang="es-PE" sz="1000" dirty="0">
                <a:effectLst>
                  <a:outerShdw blurRad="38100" dist="38100" dir="2700000" algn="tl">
                    <a:srgbClr val="000000">
                      <a:alpha val="43137"/>
                    </a:srgbClr>
                  </a:outerShdw>
                </a:effectLst>
              </a:rPr>
              <a:t>(minería y agricultura)</a:t>
            </a:r>
            <a:r>
              <a:rPr lang="es-PE" sz="1100" dirty="0">
                <a:effectLst>
                  <a:outerShdw blurRad="38100" dist="38100" dir="2700000" algn="tl">
                    <a:srgbClr val="000000">
                      <a:alpha val="43137"/>
                    </a:srgbClr>
                  </a:outerShdw>
                </a:effectLst>
              </a:rPr>
              <a:t> / Pesca </a:t>
            </a:r>
            <a:r>
              <a:rPr lang="es-PE" sz="1100" dirty="0" err="1">
                <a:effectLst>
                  <a:outerShdw blurRad="38100" dist="38100" dir="2700000" algn="tl">
                    <a:srgbClr val="000000">
                      <a:alpha val="43137"/>
                    </a:srgbClr>
                  </a:outerShdw>
                </a:effectLst>
              </a:rPr>
              <a:t>ind</a:t>
            </a:r>
            <a:r>
              <a:rPr lang="es-PE" sz="1100" dirty="0">
                <a:effectLst>
                  <a:outerShdw blurRad="38100" dist="38100" dir="2700000" algn="tl">
                    <a:srgbClr val="000000">
                      <a:alpha val="43137"/>
                    </a:srgbClr>
                  </a:outerShdw>
                </a:effectLst>
              </a:rPr>
              <a:t>. (CHI) / </a:t>
            </a:r>
            <a:r>
              <a:rPr lang="es-PE" sz="1100" dirty="0" err="1">
                <a:effectLst>
                  <a:outerShdw blurRad="38100" dist="38100" dir="2700000" algn="tl">
                    <a:srgbClr val="000000">
                      <a:alpha val="43137"/>
                    </a:srgbClr>
                  </a:outerShdw>
                </a:effectLst>
              </a:rPr>
              <a:t>Prod</a:t>
            </a:r>
            <a:r>
              <a:rPr lang="es-PE" sz="1100" dirty="0">
                <a:effectLst>
                  <a:outerShdw blurRad="38100" dist="38100" dir="2700000" algn="tl">
                    <a:srgbClr val="000000">
                      <a:alpha val="43137"/>
                    </a:srgbClr>
                  </a:outerShdw>
                </a:effectLst>
              </a:rPr>
              <a:t>. Temporal / Industrias </a:t>
            </a:r>
            <a:r>
              <a:rPr lang="es-PE" sz="1000" dirty="0">
                <a:effectLst>
                  <a:outerShdw blurRad="38100" dist="38100" dir="2700000" algn="tl">
                    <a:srgbClr val="000000">
                      <a:alpha val="43137"/>
                    </a:srgbClr>
                  </a:outerShdw>
                </a:effectLst>
              </a:rPr>
              <a:t>(vidrio, forestal, metalmecánica, papel y cartón, textil, confecciones, máquinas y equipo) </a:t>
            </a:r>
            <a:r>
              <a:rPr lang="es-PE" sz="1100" dirty="0">
                <a:effectLst>
                  <a:outerShdw blurRad="38100" dist="38100" dir="2700000" algn="tl">
                    <a:srgbClr val="000000">
                      <a:alpha val="43137"/>
                    </a:srgbClr>
                  </a:outerShdw>
                </a:effectLst>
              </a:rPr>
              <a:t>/ </a:t>
            </a:r>
            <a:r>
              <a:rPr lang="es-PE" sz="1100" dirty="0">
                <a:solidFill>
                  <a:srgbClr val="9E0A1E"/>
                </a:solidFill>
                <a:effectLst>
                  <a:outerShdw blurRad="38100" dist="38100" dir="2700000" algn="tl">
                    <a:srgbClr val="000000">
                      <a:alpha val="43137"/>
                    </a:srgbClr>
                  </a:outerShdw>
                </a:effectLst>
              </a:rPr>
              <a:t>Industrias conexas (construcción)</a:t>
            </a:r>
          </a:p>
        </p:txBody>
      </p:sp>
      <p:sp>
        <p:nvSpPr>
          <p:cNvPr id="61" name="CuadroTexto 60">
            <a:extLst>
              <a:ext uri="{FF2B5EF4-FFF2-40B4-BE49-F238E27FC236}">
                <a16:creationId xmlns:a16="http://schemas.microsoft.com/office/drawing/2014/main" id="{85A7A940-42A1-4961-BF6A-81CDAE1EB5C0}"/>
              </a:ext>
            </a:extLst>
          </p:cNvPr>
          <p:cNvSpPr txBox="1"/>
          <p:nvPr/>
        </p:nvSpPr>
        <p:spPr>
          <a:xfrm>
            <a:off x="2273317" y="4947363"/>
            <a:ext cx="2553443" cy="1138773"/>
          </a:xfrm>
          <a:prstGeom prst="rect">
            <a:avLst/>
          </a:prstGeom>
          <a:noFill/>
        </p:spPr>
        <p:txBody>
          <a:bodyPr wrap="square" rtlCol="0">
            <a:spAutoFit/>
          </a:bodyPr>
          <a:lstStyle/>
          <a:p>
            <a:r>
              <a:rPr lang="es-PE" sz="1100" dirty="0">
                <a:solidFill>
                  <a:srgbClr val="9E0A1E"/>
                </a:solidFill>
                <a:effectLst>
                  <a:outerShdw blurRad="38100" dist="38100" dir="2700000" algn="tl">
                    <a:srgbClr val="000000">
                      <a:alpha val="43137"/>
                    </a:srgbClr>
                  </a:outerShdw>
                </a:effectLst>
              </a:rPr>
              <a:t>Restaurantes </a:t>
            </a:r>
            <a:r>
              <a:rPr lang="es-PE" sz="1100" dirty="0">
                <a:effectLst>
                  <a:outerShdw blurRad="38100" dist="38100" dir="2700000" algn="tl">
                    <a:srgbClr val="000000">
                      <a:alpha val="43137"/>
                    </a:srgbClr>
                  </a:outerShdw>
                </a:effectLst>
              </a:rPr>
              <a:t>y afines </a:t>
            </a:r>
            <a:r>
              <a:rPr lang="es-PE" sz="1050" dirty="0">
                <a:solidFill>
                  <a:srgbClr val="9E0A1E"/>
                </a:solidFill>
                <a:effectLst>
                  <a:outerShdw blurRad="38100" dist="38100" dir="2700000" algn="tl">
                    <a:srgbClr val="000000">
                      <a:alpha val="43137"/>
                    </a:srgbClr>
                  </a:outerShdw>
                </a:effectLst>
              </a:rPr>
              <a:t>(domicilio/recojo)</a:t>
            </a:r>
            <a:r>
              <a:rPr lang="es-PE" sz="1100" dirty="0">
                <a:effectLst>
                  <a:outerShdw blurRad="38100" dist="38100" dir="2700000" algn="tl">
                    <a:srgbClr val="000000">
                      <a:alpha val="43137"/>
                    </a:srgbClr>
                  </a:outerShdw>
                </a:effectLst>
              </a:rPr>
              <a:t>. </a:t>
            </a:r>
            <a:r>
              <a:rPr lang="es-PE" sz="1100" dirty="0">
                <a:solidFill>
                  <a:srgbClr val="9E0A1E"/>
                </a:solidFill>
                <a:effectLst>
                  <a:outerShdw blurRad="38100" dist="38100" dir="2700000" algn="tl">
                    <a:srgbClr val="000000">
                      <a:alpha val="43137"/>
                    </a:srgbClr>
                  </a:outerShdw>
                </a:effectLst>
              </a:rPr>
              <a:t>Hoteles categorizados </a:t>
            </a:r>
            <a:r>
              <a:rPr lang="es-PE" sz="1100" dirty="0">
                <a:effectLst>
                  <a:outerShdw blurRad="38100" dist="38100" dir="2700000" algn="tl">
                    <a:srgbClr val="000000">
                      <a:alpha val="43137"/>
                    </a:srgbClr>
                  </a:outerShdw>
                </a:effectLst>
              </a:rPr>
              <a:t>y transporte turístico / Transporte no motorizado / Telecomunicaciones / Complem. a la agricultura / Servicios </a:t>
            </a:r>
            <a:r>
              <a:rPr lang="es-PE" sz="1000" dirty="0">
                <a:effectLst>
                  <a:outerShdw blurRad="38100" dist="38100" dir="2700000" algn="tl">
                    <a:srgbClr val="000000">
                      <a:alpha val="43137"/>
                    </a:srgbClr>
                  </a:outerShdw>
                </a:effectLst>
              </a:rPr>
              <a:t>(diversos)</a:t>
            </a:r>
            <a:r>
              <a:rPr lang="es-PE" sz="1100" dirty="0">
                <a:effectLst>
                  <a:outerShdw blurRad="38100" dist="38100" dir="2700000" algn="tl">
                    <a:srgbClr val="000000">
                      <a:alpha val="43137"/>
                    </a:srgbClr>
                  </a:outerShdw>
                </a:effectLst>
              </a:rPr>
              <a:t> / Notariales / Reciclaje / Almacenamiento</a:t>
            </a:r>
            <a:endParaRPr lang="es-PE" sz="1100" dirty="0">
              <a:solidFill>
                <a:srgbClr val="9E0A1E"/>
              </a:solidFill>
              <a:effectLst>
                <a:outerShdw blurRad="38100" dist="38100" dir="2700000" algn="tl">
                  <a:srgbClr val="000000">
                    <a:alpha val="43137"/>
                  </a:srgbClr>
                </a:outerShdw>
              </a:effectLst>
            </a:endParaRPr>
          </a:p>
        </p:txBody>
      </p:sp>
      <p:sp>
        <p:nvSpPr>
          <p:cNvPr id="62" name="CuadroTexto 61">
            <a:extLst>
              <a:ext uri="{FF2B5EF4-FFF2-40B4-BE49-F238E27FC236}">
                <a16:creationId xmlns:a16="http://schemas.microsoft.com/office/drawing/2014/main" id="{35385F3B-4E24-4908-8E06-04FFEAD4E040}"/>
              </a:ext>
            </a:extLst>
          </p:cNvPr>
          <p:cNvSpPr txBox="1"/>
          <p:nvPr/>
        </p:nvSpPr>
        <p:spPr>
          <a:xfrm>
            <a:off x="2273317" y="6394001"/>
            <a:ext cx="2498707" cy="446276"/>
          </a:xfrm>
          <a:prstGeom prst="rect">
            <a:avLst/>
          </a:prstGeom>
          <a:noFill/>
        </p:spPr>
        <p:txBody>
          <a:bodyPr wrap="square" rtlCol="0">
            <a:spAutoFit/>
          </a:bodyPr>
          <a:lstStyle/>
          <a:p>
            <a:r>
              <a:rPr lang="es-PE" sz="1150" dirty="0">
                <a:solidFill>
                  <a:srgbClr val="9E0A1E"/>
                </a:solidFill>
                <a:effectLst>
                  <a:outerShdw blurRad="38100" dist="38100" dir="2700000" algn="tl">
                    <a:srgbClr val="000000">
                      <a:alpha val="43137"/>
                    </a:srgbClr>
                  </a:outerShdw>
                </a:effectLst>
              </a:rPr>
              <a:t>Productos agrarios </a:t>
            </a:r>
            <a:r>
              <a:rPr lang="es-PE" sz="1150" dirty="0">
                <a:effectLst>
                  <a:outerShdw blurRad="38100" dist="38100" dir="2700000" algn="tl">
                    <a:srgbClr val="000000">
                      <a:alpha val="43137"/>
                    </a:srgbClr>
                  </a:outerShdw>
                </a:effectLst>
              </a:rPr>
              <a:t>/</a:t>
            </a:r>
            <a:r>
              <a:rPr lang="es-PE" sz="1150" dirty="0">
                <a:solidFill>
                  <a:srgbClr val="9E0A1E"/>
                </a:solidFill>
                <a:effectLst>
                  <a:outerShdw blurRad="38100" dist="38100" dir="2700000" algn="tl">
                    <a:srgbClr val="000000">
                      <a:alpha val="43137"/>
                    </a:srgbClr>
                  </a:outerShdw>
                </a:effectLst>
              </a:rPr>
              <a:t> </a:t>
            </a:r>
            <a:r>
              <a:rPr lang="es-PE" sz="1150" dirty="0">
                <a:effectLst>
                  <a:outerShdw blurRad="38100" dist="38100" dir="2700000" algn="tl">
                    <a:srgbClr val="000000">
                      <a:alpha val="43137"/>
                    </a:srgbClr>
                  </a:outerShdw>
                </a:effectLst>
              </a:rPr>
              <a:t>Electrónico </a:t>
            </a:r>
            <a:r>
              <a:rPr lang="es-PE" sz="1050" dirty="0">
                <a:effectLst>
                  <a:outerShdw blurRad="38100" dist="38100" dir="2700000" algn="tl">
                    <a:srgbClr val="000000">
                      <a:alpha val="43137"/>
                    </a:srgbClr>
                  </a:outerShdw>
                </a:effectLst>
              </a:rPr>
              <a:t>(bienes para el hogar y afines)</a:t>
            </a:r>
            <a:r>
              <a:rPr lang="es-PE" sz="1050" dirty="0">
                <a:solidFill>
                  <a:srgbClr val="9E0A1E"/>
                </a:solidFill>
                <a:effectLst>
                  <a:outerShdw blurRad="38100" dist="38100" dir="2700000" algn="tl">
                    <a:srgbClr val="000000">
                      <a:alpha val="43137"/>
                    </a:srgbClr>
                  </a:outerShdw>
                </a:effectLst>
              </a:rPr>
              <a:t> </a:t>
            </a:r>
          </a:p>
        </p:txBody>
      </p:sp>
      <p:sp>
        <p:nvSpPr>
          <p:cNvPr id="63" name="CuadroTexto 62">
            <a:extLst>
              <a:ext uri="{FF2B5EF4-FFF2-40B4-BE49-F238E27FC236}">
                <a16:creationId xmlns:a16="http://schemas.microsoft.com/office/drawing/2014/main" id="{0AAAB352-2482-46A3-AAC4-423ECD2972EC}"/>
              </a:ext>
            </a:extLst>
          </p:cNvPr>
          <p:cNvSpPr txBox="1"/>
          <p:nvPr/>
        </p:nvSpPr>
        <p:spPr>
          <a:xfrm>
            <a:off x="4706829" y="2848135"/>
            <a:ext cx="2149221" cy="623248"/>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Producción de papel e imprenta</a:t>
            </a:r>
          </a:p>
          <a:p>
            <a:r>
              <a:rPr lang="es-PE" sz="1150" dirty="0">
                <a:effectLst>
                  <a:outerShdw blurRad="38100" dist="38100" dir="2700000" algn="tl">
                    <a:srgbClr val="000000">
                      <a:alpha val="43137"/>
                    </a:srgbClr>
                  </a:outerShdw>
                </a:effectLst>
              </a:rPr>
              <a:t>Gran Minería, mediana minería y exploración </a:t>
            </a:r>
          </a:p>
        </p:txBody>
      </p:sp>
      <p:sp>
        <p:nvSpPr>
          <p:cNvPr id="64" name="CuadroTexto 63">
            <a:extLst>
              <a:ext uri="{FF2B5EF4-FFF2-40B4-BE49-F238E27FC236}">
                <a16:creationId xmlns:a16="http://schemas.microsoft.com/office/drawing/2014/main" id="{92EAB847-BC67-4286-890D-2E13A9BA3211}"/>
              </a:ext>
            </a:extLst>
          </p:cNvPr>
          <p:cNvSpPr txBox="1"/>
          <p:nvPr/>
        </p:nvSpPr>
        <p:spPr>
          <a:xfrm>
            <a:off x="4728541" y="3950152"/>
            <a:ext cx="2332174" cy="1331134"/>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Servicios prestados a empresas</a:t>
            </a:r>
          </a:p>
          <a:p>
            <a:r>
              <a:rPr lang="es-PE" sz="1150" dirty="0">
                <a:effectLst>
                  <a:outerShdw blurRad="38100" dist="38100" dir="2700000" algn="tl">
                    <a:srgbClr val="000000">
                      <a:alpha val="43137"/>
                    </a:srgbClr>
                  </a:outerShdw>
                </a:effectLst>
              </a:rPr>
              <a:t>Servicios complementarios a la </a:t>
            </a:r>
          </a:p>
          <a:p>
            <a:r>
              <a:rPr lang="es-PE" sz="1150" dirty="0">
                <a:effectLst>
                  <a:outerShdw blurRad="38100" dist="38100" dir="2700000" algn="tl">
                    <a:srgbClr val="000000">
                      <a:alpha val="43137"/>
                    </a:srgbClr>
                  </a:outerShdw>
                </a:effectLst>
              </a:rPr>
              <a:t>agricultura </a:t>
            </a:r>
          </a:p>
          <a:p>
            <a:r>
              <a:rPr lang="es-PE" sz="1150" dirty="0">
                <a:effectLst>
                  <a:outerShdw blurRad="38100" dist="38100" dir="2700000" algn="tl">
                    <a:srgbClr val="000000">
                      <a:alpha val="43137"/>
                    </a:srgbClr>
                  </a:outerShdw>
                </a:effectLst>
              </a:rPr>
              <a:t>Restaurantes </a:t>
            </a:r>
            <a:r>
              <a:rPr lang="es-PE" sz="1050" dirty="0">
                <a:effectLst>
                  <a:outerShdw blurRad="38100" dist="38100" dir="2700000" algn="tl">
                    <a:srgbClr val="000000">
                      <a:alpha val="43137"/>
                    </a:srgbClr>
                  </a:outerShdw>
                </a:effectLst>
              </a:rPr>
              <a:t>(cap. Limitada)/</a:t>
            </a:r>
            <a:r>
              <a:rPr lang="es-PE" sz="1150" dirty="0">
                <a:effectLst>
                  <a:outerShdw blurRad="38100" dist="38100" dir="2700000" algn="tl">
                    <a:srgbClr val="000000">
                      <a:alpha val="43137"/>
                    </a:srgbClr>
                  </a:outerShdw>
                </a:effectLst>
              </a:rPr>
              <a:t>hoteles</a:t>
            </a:r>
          </a:p>
          <a:p>
            <a:r>
              <a:rPr lang="es-PE" sz="1150" dirty="0">
                <a:effectLst>
                  <a:outerShdw blurRad="38100" dist="38100" dir="2700000" algn="tl">
                    <a:srgbClr val="000000">
                      <a:alpha val="43137"/>
                    </a:srgbClr>
                  </a:outerShdw>
                </a:effectLst>
              </a:rPr>
              <a:t>Transporte interprovincial y aéreo nacional</a:t>
            </a:r>
          </a:p>
          <a:p>
            <a:r>
              <a:rPr lang="es-PE" sz="1150" dirty="0">
                <a:effectLst>
                  <a:outerShdw blurRad="38100" dist="38100" dir="2700000" algn="tl">
                    <a:srgbClr val="000000">
                      <a:alpha val="43137"/>
                    </a:srgbClr>
                  </a:outerShdw>
                </a:effectLst>
              </a:rPr>
              <a:t>Agencias de viajes </a:t>
            </a:r>
            <a:r>
              <a:rPr lang="es-PE" sz="1050" dirty="0">
                <a:effectLst>
                  <a:outerShdw blurRad="38100" dist="38100" dir="2700000" algn="tl">
                    <a:srgbClr val="000000">
                      <a:alpha val="43137"/>
                    </a:srgbClr>
                  </a:outerShdw>
                </a:effectLst>
              </a:rPr>
              <a:t>(atención virtual)</a:t>
            </a:r>
          </a:p>
        </p:txBody>
      </p:sp>
      <p:sp>
        <p:nvSpPr>
          <p:cNvPr id="65" name="CuadroTexto 64">
            <a:extLst>
              <a:ext uri="{FF2B5EF4-FFF2-40B4-BE49-F238E27FC236}">
                <a16:creationId xmlns:a16="http://schemas.microsoft.com/office/drawing/2014/main" id="{BB877FA4-36FF-4091-8D58-3567D4D574E6}"/>
              </a:ext>
            </a:extLst>
          </p:cNvPr>
          <p:cNvSpPr txBox="1"/>
          <p:nvPr/>
        </p:nvSpPr>
        <p:spPr>
          <a:xfrm>
            <a:off x="4777151" y="5648713"/>
            <a:ext cx="2228828" cy="792525"/>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Centros comerciales </a:t>
            </a:r>
            <a:r>
              <a:rPr lang="es-PE" sz="1000" dirty="0">
                <a:effectLst>
                  <a:outerShdw blurRad="38100" dist="38100" dir="2700000" algn="tl">
                    <a:srgbClr val="000000">
                      <a:alpha val="43137"/>
                    </a:srgbClr>
                  </a:outerShdw>
                </a:effectLst>
              </a:rPr>
              <a:t>(aforo reducido) </a:t>
            </a:r>
          </a:p>
          <a:p>
            <a:r>
              <a:rPr lang="es-PE" sz="1200" dirty="0">
                <a:effectLst>
                  <a:outerShdw blurRad="38100" dist="38100" dir="2700000" algn="tl">
                    <a:srgbClr val="000000">
                      <a:alpha val="43137"/>
                    </a:srgbClr>
                  </a:outerShdw>
                </a:effectLst>
              </a:rPr>
              <a:t>Productos agrícolas</a:t>
            </a:r>
          </a:p>
          <a:p>
            <a:r>
              <a:rPr lang="es-PE" sz="1200" dirty="0">
                <a:effectLst>
                  <a:outerShdw blurRad="38100" dist="38100" dir="2700000" algn="tl">
                    <a:srgbClr val="000000">
                      <a:alpha val="43137"/>
                    </a:srgbClr>
                  </a:outerShdw>
                </a:effectLst>
              </a:rPr>
              <a:t>Bienes </a:t>
            </a:r>
            <a:r>
              <a:rPr lang="es-PE" sz="1000" dirty="0">
                <a:effectLst>
                  <a:outerShdw blurRad="38100" dist="38100" dir="2700000" algn="tl">
                    <a:srgbClr val="000000">
                      <a:alpha val="43137"/>
                    </a:srgbClr>
                  </a:outerShdw>
                </a:effectLst>
              </a:rPr>
              <a:t>(</a:t>
            </a:r>
            <a:r>
              <a:rPr lang="es-PE" sz="1000" dirty="0" err="1">
                <a:effectLst>
                  <a:outerShdw blurRad="38100" dist="38100" dir="2700000" algn="tl">
                    <a:srgbClr val="000000">
                      <a:alpha val="43137"/>
                    </a:srgbClr>
                  </a:outerShdw>
                </a:effectLst>
              </a:rPr>
              <a:t>export</a:t>
            </a:r>
            <a:r>
              <a:rPr lang="es-PE" sz="1000" dirty="0">
                <a:effectLst>
                  <a:outerShdw blurRad="38100" dist="38100" dir="2700000" algn="tl">
                    <a:srgbClr val="000000">
                      <a:alpha val="43137"/>
                    </a:srgbClr>
                  </a:outerShdw>
                </a:effectLst>
              </a:rPr>
              <a:t>. e </a:t>
            </a:r>
            <a:r>
              <a:rPr lang="es-PE" sz="1000" dirty="0" err="1">
                <a:effectLst>
                  <a:outerShdw blurRad="38100" dist="38100" dir="2700000" algn="tl">
                    <a:srgbClr val="000000">
                      <a:alpha val="43137"/>
                    </a:srgbClr>
                  </a:outerShdw>
                </a:effectLst>
              </a:rPr>
              <a:t>import</a:t>
            </a:r>
            <a:r>
              <a:rPr lang="es-PE" sz="1000" dirty="0">
                <a:effectLst>
                  <a:outerShdw blurRad="38100" dist="38100" dir="2700000" algn="tl">
                    <a:srgbClr val="000000">
                      <a:alpha val="43137"/>
                    </a:srgbClr>
                  </a:outerShdw>
                </a:effectLst>
              </a:rPr>
              <a:t>.) - </a:t>
            </a:r>
            <a:r>
              <a:rPr lang="es-PE" sz="1000" dirty="0" err="1">
                <a:effectLst>
                  <a:outerShdw blurRad="38100" dist="38100" dir="2700000" algn="tl">
                    <a:srgbClr val="000000">
                      <a:alpha val="43137"/>
                    </a:srgbClr>
                  </a:outerShdw>
                </a:effectLst>
              </a:rPr>
              <a:t>retail</a:t>
            </a:r>
            <a:endParaRPr lang="es-PE" sz="1400" dirty="0">
              <a:effectLst>
                <a:outerShdw blurRad="38100" dist="38100" dir="2700000" algn="tl">
                  <a:srgbClr val="000000">
                    <a:alpha val="43137"/>
                  </a:srgbClr>
                </a:outerShdw>
              </a:effectLst>
            </a:endParaRPr>
          </a:p>
        </p:txBody>
      </p:sp>
      <p:sp>
        <p:nvSpPr>
          <p:cNvPr id="66" name="CuadroTexto 65">
            <a:extLst>
              <a:ext uri="{FF2B5EF4-FFF2-40B4-BE49-F238E27FC236}">
                <a16:creationId xmlns:a16="http://schemas.microsoft.com/office/drawing/2014/main" id="{776734FC-850C-4003-8431-3E0DEFE2F063}"/>
              </a:ext>
            </a:extLst>
          </p:cNvPr>
          <p:cNvSpPr txBox="1"/>
          <p:nvPr/>
        </p:nvSpPr>
        <p:spPr>
          <a:xfrm>
            <a:off x="7119158" y="2931341"/>
            <a:ext cx="2072949" cy="269304"/>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Mediana minería y exploración</a:t>
            </a:r>
          </a:p>
        </p:txBody>
      </p:sp>
      <p:sp>
        <p:nvSpPr>
          <p:cNvPr id="67" name="CuadroTexto 66">
            <a:extLst>
              <a:ext uri="{FF2B5EF4-FFF2-40B4-BE49-F238E27FC236}">
                <a16:creationId xmlns:a16="http://schemas.microsoft.com/office/drawing/2014/main" id="{43358813-F93D-4363-AB7D-70310D62DC9E}"/>
              </a:ext>
            </a:extLst>
          </p:cNvPr>
          <p:cNvSpPr txBox="1"/>
          <p:nvPr/>
        </p:nvSpPr>
        <p:spPr>
          <a:xfrm>
            <a:off x="9568150" y="2779755"/>
            <a:ext cx="2072949" cy="623248"/>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Elaboración de tabaco</a:t>
            </a:r>
          </a:p>
          <a:p>
            <a:r>
              <a:rPr lang="es-PE" sz="1150" dirty="0">
                <a:effectLst>
                  <a:outerShdw blurRad="38100" dist="38100" dir="2700000" algn="tl">
                    <a:srgbClr val="000000">
                      <a:alpha val="43137"/>
                    </a:srgbClr>
                  </a:outerShdw>
                </a:effectLst>
              </a:rPr>
              <a:t>Habilitación de actividades mineras faltantes</a:t>
            </a:r>
          </a:p>
        </p:txBody>
      </p:sp>
      <p:sp>
        <p:nvSpPr>
          <p:cNvPr id="68" name="CuadroTexto 67">
            <a:extLst>
              <a:ext uri="{FF2B5EF4-FFF2-40B4-BE49-F238E27FC236}">
                <a16:creationId xmlns:a16="http://schemas.microsoft.com/office/drawing/2014/main" id="{2D21BDCD-EB47-49A4-932C-9D26EA47413A}"/>
              </a:ext>
            </a:extLst>
          </p:cNvPr>
          <p:cNvSpPr txBox="1"/>
          <p:nvPr/>
        </p:nvSpPr>
        <p:spPr>
          <a:xfrm>
            <a:off x="7080202" y="3926469"/>
            <a:ext cx="2597212" cy="1323439"/>
          </a:xfrm>
          <a:prstGeom prst="rect">
            <a:avLst/>
          </a:prstGeom>
          <a:noFill/>
        </p:spPr>
        <p:txBody>
          <a:bodyPr wrap="square" rtlCol="0">
            <a:spAutoFit/>
          </a:bodyPr>
          <a:lstStyle/>
          <a:p>
            <a:r>
              <a:rPr lang="es-PE" sz="1100" dirty="0" err="1">
                <a:effectLst>
                  <a:outerShdw blurRad="38100" dist="38100" dir="2700000" algn="tl">
                    <a:srgbClr val="000000">
                      <a:alpha val="43137"/>
                    </a:srgbClr>
                  </a:outerShdw>
                </a:effectLst>
              </a:rPr>
              <a:t>Busines</a:t>
            </a:r>
            <a:r>
              <a:rPr lang="es-PE" sz="1100" dirty="0">
                <a:effectLst>
                  <a:outerShdw blurRad="38100" dist="38100" dir="2700000" algn="tl">
                    <a:srgbClr val="000000">
                      <a:alpha val="43137"/>
                    </a:srgbClr>
                  </a:outerShdw>
                </a:effectLst>
              </a:rPr>
              <a:t> </a:t>
            </a:r>
            <a:r>
              <a:rPr lang="es-PE" sz="1100" dirty="0" err="1">
                <a:effectLst>
                  <a:outerShdw blurRad="38100" dist="38100" dir="2700000" algn="tl">
                    <a:srgbClr val="000000">
                      <a:alpha val="43137"/>
                    </a:srgbClr>
                  </a:outerShdw>
                </a:effectLst>
              </a:rPr>
              <a:t>Process</a:t>
            </a:r>
            <a:r>
              <a:rPr lang="es-PE" sz="1100" dirty="0">
                <a:effectLst>
                  <a:outerShdw blurRad="38100" dist="38100" dir="2700000" algn="tl">
                    <a:srgbClr val="000000">
                      <a:alpha val="43137"/>
                    </a:srgbClr>
                  </a:outerShdw>
                </a:effectLst>
              </a:rPr>
              <a:t> Outsourcing </a:t>
            </a:r>
            <a:r>
              <a:rPr lang="es-PE" sz="1050" dirty="0">
                <a:effectLst>
                  <a:outerShdw blurRad="38100" dist="38100" dir="2700000" algn="tl">
                    <a:srgbClr val="000000">
                      <a:alpha val="43137"/>
                    </a:srgbClr>
                  </a:outerShdw>
                </a:effectLst>
              </a:rPr>
              <a:t>(</a:t>
            </a:r>
            <a:r>
              <a:rPr lang="es-PE" sz="1050" dirty="0" err="1">
                <a:effectLst>
                  <a:outerShdw blurRad="38100" dist="38100" dir="2700000" algn="tl">
                    <a:srgbClr val="000000">
                      <a:alpha val="43137"/>
                    </a:srgbClr>
                  </a:outerShdw>
                </a:effectLst>
              </a:rPr>
              <a:t>call</a:t>
            </a:r>
            <a:r>
              <a:rPr lang="es-PE" sz="1050" dirty="0">
                <a:effectLst>
                  <a:outerShdw blurRad="38100" dist="38100" dir="2700000" algn="tl">
                    <a:srgbClr val="000000">
                      <a:alpha val="43137"/>
                    </a:srgbClr>
                  </a:outerShdw>
                </a:effectLst>
              </a:rPr>
              <a:t> centers) </a:t>
            </a:r>
          </a:p>
          <a:p>
            <a:r>
              <a:rPr lang="es-PE" sz="1150" dirty="0">
                <a:effectLst>
                  <a:outerShdw blurRad="38100" dist="38100" dir="2700000" algn="tl">
                    <a:srgbClr val="000000">
                      <a:alpha val="43137"/>
                    </a:srgbClr>
                  </a:outerShdw>
                </a:effectLst>
              </a:rPr>
              <a:t>Conexos a la </a:t>
            </a:r>
            <a:r>
              <a:rPr lang="es-PE" sz="1150" dirty="0" err="1">
                <a:effectLst>
                  <a:outerShdw blurRad="38100" dist="38100" dir="2700000" algn="tl">
                    <a:srgbClr val="000000">
                      <a:alpha val="43137"/>
                    </a:srgbClr>
                  </a:outerShdw>
                </a:effectLst>
              </a:rPr>
              <a:t>agri</a:t>
            </a:r>
            <a:r>
              <a:rPr lang="es-PE" sz="1150" dirty="0">
                <a:effectLst>
                  <a:outerShdw blurRad="38100" dist="38100" dir="2700000" algn="tl">
                    <a:srgbClr val="000000">
                      <a:alpha val="43137"/>
                    </a:srgbClr>
                  </a:outerShdw>
                </a:effectLst>
              </a:rPr>
              <a:t>. </a:t>
            </a:r>
            <a:r>
              <a:rPr lang="es-PE" sz="1050" dirty="0">
                <a:effectLst>
                  <a:outerShdw blurRad="38100" dist="38100" dir="2700000" algn="tl">
                    <a:srgbClr val="000000">
                      <a:alpha val="43137"/>
                    </a:srgbClr>
                  </a:outerShdw>
                </a:effectLst>
              </a:rPr>
              <a:t>(monitoreo de cultivo)</a:t>
            </a:r>
          </a:p>
          <a:p>
            <a:r>
              <a:rPr lang="es-PE" sz="1150" dirty="0">
                <a:effectLst>
                  <a:outerShdw blurRad="38100" dist="38100" dir="2700000" algn="tl">
                    <a:srgbClr val="000000">
                      <a:alpha val="43137"/>
                    </a:srgbClr>
                  </a:outerShdw>
                </a:effectLst>
              </a:rPr>
              <a:t>Restaurantes en general</a:t>
            </a:r>
          </a:p>
          <a:p>
            <a:r>
              <a:rPr lang="es-PE" sz="1150" dirty="0">
                <a:effectLst>
                  <a:outerShdw blurRad="38100" dist="38100" dir="2700000" algn="tl">
                    <a:srgbClr val="000000">
                      <a:alpha val="43137"/>
                    </a:srgbClr>
                  </a:outerShdw>
                </a:effectLst>
              </a:rPr>
              <a:t>Trasporte internacional aéreo </a:t>
            </a:r>
          </a:p>
          <a:p>
            <a:r>
              <a:rPr lang="es-PE" sz="1150" dirty="0">
                <a:effectLst>
                  <a:outerShdw blurRad="38100" dist="38100" dir="2700000" algn="tl">
                    <a:srgbClr val="000000">
                      <a:alpha val="43137"/>
                    </a:srgbClr>
                  </a:outerShdw>
                </a:effectLst>
              </a:rPr>
              <a:t>Agencias de viajes </a:t>
            </a:r>
            <a:r>
              <a:rPr lang="es-PE" sz="1050" dirty="0">
                <a:effectLst>
                  <a:outerShdw blurRad="38100" dist="38100" dir="2700000" algn="tl">
                    <a:srgbClr val="000000">
                      <a:alpha val="43137"/>
                    </a:srgbClr>
                  </a:outerShdw>
                </a:effectLst>
              </a:rPr>
              <a:t>(presencial)</a:t>
            </a:r>
          </a:p>
          <a:p>
            <a:r>
              <a:rPr lang="es-PE" sz="1150" dirty="0">
                <a:effectLst>
                  <a:outerShdw blurRad="38100" dist="38100" dir="2700000" algn="tl">
                    <a:srgbClr val="000000">
                      <a:alpha val="43137"/>
                    </a:srgbClr>
                  </a:outerShdw>
                </a:effectLst>
              </a:rPr>
              <a:t>Centros de entrenamiento y atractivos turísticos </a:t>
            </a:r>
            <a:r>
              <a:rPr lang="es-PE" sz="1050" dirty="0">
                <a:effectLst>
                  <a:outerShdw blurRad="38100" dist="38100" dir="2700000" algn="tl">
                    <a:srgbClr val="000000">
                      <a:alpha val="43137"/>
                    </a:srgbClr>
                  </a:outerShdw>
                </a:effectLst>
              </a:rPr>
              <a:t>(cap. Limitada)</a:t>
            </a:r>
            <a:endParaRPr lang="es-PE" sz="1150" dirty="0">
              <a:effectLst>
                <a:outerShdw blurRad="38100" dist="38100" dir="2700000" algn="tl">
                  <a:srgbClr val="000000">
                    <a:alpha val="43137"/>
                  </a:srgbClr>
                </a:outerShdw>
              </a:effectLst>
            </a:endParaRPr>
          </a:p>
        </p:txBody>
      </p:sp>
      <p:sp>
        <p:nvSpPr>
          <p:cNvPr id="69" name="CuadroTexto 68">
            <a:extLst>
              <a:ext uri="{FF2B5EF4-FFF2-40B4-BE49-F238E27FC236}">
                <a16:creationId xmlns:a16="http://schemas.microsoft.com/office/drawing/2014/main" id="{D68F1A53-E94D-4666-BFA6-67FCE26277B1}"/>
              </a:ext>
            </a:extLst>
          </p:cNvPr>
          <p:cNvSpPr txBox="1"/>
          <p:nvPr/>
        </p:nvSpPr>
        <p:spPr>
          <a:xfrm>
            <a:off x="7119158" y="5668044"/>
            <a:ext cx="2228828" cy="269304"/>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Al por mayor y menor</a:t>
            </a:r>
            <a:endParaRPr lang="es-PE" sz="1400" dirty="0">
              <a:effectLst>
                <a:outerShdw blurRad="38100" dist="38100" dir="2700000" algn="tl">
                  <a:srgbClr val="000000">
                    <a:alpha val="43137"/>
                  </a:srgbClr>
                </a:outerShdw>
              </a:effectLst>
            </a:endParaRPr>
          </a:p>
        </p:txBody>
      </p:sp>
      <p:sp>
        <p:nvSpPr>
          <p:cNvPr id="70" name="CuadroTexto 69">
            <a:extLst>
              <a:ext uri="{FF2B5EF4-FFF2-40B4-BE49-F238E27FC236}">
                <a16:creationId xmlns:a16="http://schemas.microsoft.com/office/drawing/2014/main" id="{989FECFC-D7AF-4CDB-B4C6-738D4E99D17F}"/>
              </a:ext>
            </a:extLst>
          </p:cNvPr>
          <p:cNvSpPr txBox="1"/>
          <p:nvPr/>
        </p:nvSpPr>
        <p:spPr>
          <a:xfrm>
            <a:off x="9568149" y="3856411"/>
            <a:ext cx="2456097" cy="1846659"/>
          </a:xfrm>
          <a:prstGeom prst="rect">
            <a:avLst/>
          </a:prstGeom>
          <a:noFill/>
        </p:spPr>
        <p:txBody>
          <a:bodyPr wrap="square" rtlCol="0">
            <a:spAutoFit/>
          </a:bodyPr>
          <a:lstStyle/>
          <a:p>
            <a:r>
              <a:rPr lang="es-PE" sz="1150" dirty="0">
                <a:effectLst>
                  <a:outerShdw blurRad="38100" dist="38100" dir="2700000" algn="tl">
                    <a:srgbClr val="000000">
                      <a:alpha val="43137"/>
                    </a:srgbClr>
                  </a:outerShdw>
                </a:effectLst>
              </a:rPr>
              <a:t>Belleza / Entretenimiento</a:t>
            </a:r>
          </a:p>
          <a:p>
            <a:r>
              <a:rPr lang="es-PE" sz="1150" dirty="0">
                <a:effectLst>
                  <a:outerShdw blurRad="38100" dist="38100" dir="2700000" algn="tl">
                    <a:srgbClr val="000000">
                      <a:alpha val="43137"/>
                    </a:srgbClr>
                  </a:outerShdw>
                </a:effectLst>
              </a:rPr>
              <a:t>Arrendamiento / Comercialización</a:t>
            </a:r>
          </a:p>
          <a:p>
            <a:r>
              <a:rPr lang="es-PE" sz="1150" dirty="0">
                <a:effectLst>
                  <a:outerShdw blurRad="38100" dist="38100" dir="2700000" algn="tl">
                    <a:srgbClr val="000000">
                      <a:alpha val="43137"/>
                    </a:srgbClr>
                  </a:outerShdw>
                </a:effectLst>
              </a:rPr>
              <a:t>Complementarios a la agricultura </a:t>
            </a:r>
            <a:r>
              <a:rPr lang="es-PE" sz="1050" dirty="0">
                <a:effectLst>
                  <a:outerShdw blurRad="38100" dist="38100" dir="2700000" algn="tl">
                    <a:srgbClr val="000000">
                      <a:alpha val="43137"/>
                    </a:srgbClr>
                  </a:outerShdw>
                </a:effectLst>
              </a:rPr>
              <a:t>(talleres y eventos en temas agrarios)</a:t>
            </a:r>
          </a:p>
          <a:p>
            <a:r>
              <a:rPr lang="es-PE" sz="1150" dirty="0">
                <a:effectLst>
                  <a:outerShdw blurRad="38100" dist="38100" dir="2700000" algn="tl">
                    <a:srgbClr val="000000">
                      <a:alpha val="43137"/>
                    </a:srgbClr>
                  </a:outerShdw>
                </a:effectLst>
              </a:rPr>
              <a:t>Transporte nacional e internacional en general / Centros de entretenimiento / Atractivos turísticos / Convenciones, ferias, reuniones</a:t>
            </a:r>
          </a:p>
          <a:p>
            <a:endParaRPr lang="es-PE" sz="1150" dirty="0">
              <a:effectLst>
                <a:outerShdw blurRad="38100" dist="38100" dir="2700000" algn="tl">
                  <a:srgbClr val="000000">
                    <a:alpha val="43137"/>
                  </a:srgbClr>
                </a:outerShdw>
              </a:effectLst>
            </a:endParaRPr>
          </a:p>
        </p:txBody>
      </p:sp>
      <p:sp>
        <p:nvSpPr>
          <p:cNvPr id="71" name="Globo: línea doblada doble sin borde 70">
            <a:extLst>
              <a:ext uri="{FF2B5EF4-FFF2-40B4-BE49-F238E27FC236}">
                <a16:creationId xmlns:a16="http://schemas.microsoft.com/office/drawing/2014/main" id="{D9DA5C35-5404-4518-BE3F-1384CF661291}"/>
              </a:ext>
            </a:extLst>
          </p:cNvPr>
          <p:cNvSpPr/>
          <p:nvPr/>
        </p:nvSpPr>
        <p:spPr>
          <a:xfrm>
            <a:off x="9236610" y="5589856"/>
            <a:ext cx="2850887" cy="654972"/>
          </a:xfrm>
          <a:prstGeom prst="callout3">
            <a:avLst>
              <a:gd name="adj1" fmla="val 49673"/>
              <a:gd name="adj2" fmla="val 445"/>
              <a:gd name="adj3" fmla="val 67654"/>
              <a:gd name="adj4" fmla="val -8440"/>
              <a:gd name="adj5" fmla="val 109849"/>
              <a:gd name="adj6" fmla="val -8543"/>
              <a:gd name="adj7" fmla="val 116843"/>
              <a:gd name="adj8" fmla="val -6248"/>
            </a:avLst>
          </a:prstGeom>
          <a:solidFill>
            <a:srgbClr val="7ECCE1"/>
          </a:solidFill>
          <a:ln>
            <a:solidFill>
              <a:srgbClr val="F71D3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285750" indent="-285750">
              <a:buFont typeface="Wingdings" panose="05000000000000000000" pitchFamily="2" charset="2"/>
              <a:buChar char="Ø"/>
            </a:pPr>
            <a:r>
              <a:rPr lang="es-PE" sz="1150" dirty="0">
                <a:solidFill>
                  <a:schemeClr val="tx1"/>
                </a:solidFill>
              </a:rPr>
              <a:t>Informe de situación al final de cada fase.</a:t>
            </a:r>
          </a:p>
          <a:p>
            <a:pPr marL="285750" indent="-285750">
              <a:buFont typeface="Wingdings" panose="05000000000000000000" pitchFamily="2" charset="2"/>
              <a:buChar char="Ø"/>
            </a:pPr>
            <a:r>
              <a:rPr lang="es-PE" sz="1150" dirty="0">
                <a:solidFill>
                  <a:schemeClr val="tx1"/>
                </a:solidFill>
              </a:rPr>
              <a:t>Primera fase iniciada mediante Decreto Supremo </a:t>
            </a:r>
            <a:r>
              <a:rPr lang="es-PE" sz="1150" dirty="0" err="1">
                <a:solidFill>
                  <a:schemeClr val="tx1"/>
                </a:solidFill>
              </a:rPr>
              <a:t>N°</a:t>
            </a:r>
            <a:r>
              <a:rPr lang="es-PE" sz="1150" dirty="0">
                <a:solidFill>
                  <a:schemeClr val="tx1"/>
                </a:solidFill>
              </a:rPr>
              <a:t> 080-2020-PCM.</a:t>
            </a:r>
          </a:p>
        </p:txBody>
      </p:sp>
      <p:sp>
        <p:nvSpPr>
          <p:cNvPr id="72" name="Rectángulo 71">
            <a:extLst>
              <a:ext uri="{FF2B5EF4-FFF2-40B4-BE49-F238E27FC236}">
                <a16:creationId xmlns:a16="http://schemas.microsoft.com/office/drawing/2014/main" id="{71F3B6A9-9DD4-4CD4-9AB8-5CD19DEE2360}"/>
              </a:ext>
            </a:extLst>
          </p:cNvPr>
          <p:cNvSpPr/>
          <p:nvPr/>
        </p:nvSpPr>
        <p:spPr>
          <a:xfrm>
            <a:off x="9347986" y="5477691"/>
            <a:ext cx="2736336" cy="168543"/>
          </a:xfrm>
          <a:prstGeom prst="rect">
            <a:avLst/>
          </a:prstGeom>
          <a:solidFill>
            <a:srgbClr val="FFFF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dirty="0">
                <a:solidFill>
                  <a:schemeClr val="tx1"/>
                </a:solidFill>
              </a:rPr>
              <a:t>Importante:</a:t>
            </a:r>
          </a:p>
        </p:txBody>
      </p:sp>
    </p:spTree>
    <p:extLst>
      <p:ext uri="{BB962C8B-B14F-4D97-AF65-F5344CB8AC3E}">
        <p14:creationId xmlns:p14="http://schemas.microsoft.com/office/powerpoint/2010/main" val="2206803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EB411084-C794-4D52-A5E6-B92FB038982D}"/>
              </a:ext>
            </a:extLst>
          </p:cNvPr>
          <p:cNvSpPr txBox="1"/>
          <p:nvPr/>
        </p:nvSpPr>
        <p:spPr>
          <a:xfrm>
            <a:off x="479065" y="255788"/>
            <a:ext cx="6343153" cy="707886"/>
          </a:xfrm>
          <a:prstGeom prst="rect">
            <a:avLst/>
          </a:prstGeom>
          <a:noFill/>
        </p:spPr>
        <p:txBody>
          <a:bodyPr wrap="square">
            <a:spAutoFit/>
          </a:bodyPr>
          <a:lstStyle/>
          <a:p>
            <a:pPr marL="285750" indent="-285750">
              <a:buFont typeface="Arial" panose="020B0604020202020204" pitchFamily="34" charset="0"/>
              <a:buChar char="•"/>
            </a:pPr>
            <a:r>
              <a:rPr lang="es-PE" sz="2000" dirty="0">
                <a:solidFill>
                  <a:schemeClr val="bg1"/>
                </a:solidFill>
              </a:rPr>
              <a:t>La suspensión del plazo de los </a:t>
            </a:r>
          </a:p>
          <a:p>
            <a:r>
              <a:rPr lang="es-PE" sz="2000" dirty="0">
                <a:solidFill>
                  <a:schemeClr val="bg1"/>
                </a:solidFill>
              </a:rPr>
              <a:t>     contratos</a:t>
            </a:r>
            <a:endParaRPr lang="es-PE" sz="2800" dirty="0">
              <a:solidFill>
                <a:schemeClr val="bg1"/>
              </a:solidFill>
            </a:endParaRPr>
          </a:p>
        </p:txBody>
      </p:sp>
      <p:sp>
        <p:nvSpPr>
          <p:cNvPr id="3" name="Rectángulo 2">
            <a:extLst>
              <a:ext uri="{FF2B5EF4-FFF2-40B4-BE49-F238E27FC236}">
                <a16:creationId xmlns:a16="http://schemas.microsoft.com/office/drawing/2014/main" id="{61741C91-F1BC-4A34-B261-D69CB757FFE4}"/>
              </a:ext>
            </a:extLst>
          </p:cNvPr>
          <p:cNvSpPr>
            <a:spLocks/>
          </p:cNvSpPr>
          <p:nvPr/>
        </p:nvSpPr>
        <p:spPr>
          <a:xfrm>
            <a:off x="324168" y="262805"/>
            <a:ext cx="9073181" cy="746760"/>
          </a:xfrm>
          <a:prstGeom prst="rect">
            <a:avLst/>
          </a:prstGeom>
          <a:ln w="0">
            <a:noFill/>
            <a:prstDash/>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ctr">
            <a:noAutofit/>
          </a:bodyPr>
          <a:lstStyle/>
          <a:p>
            <a:pPr marL="0" indent="0" algn="ctr" defTabSz="914400" eaLnBrk="1" latinLnBrk="0" hangingPunct="1">
              <a:lnSpc>
                <a:spcPct val="100000"/>
              </a:lnSpc>
              <a:spcBef>
                <a:spcPts val="0"/>
              </a:spcBef>
              <a:spcAft>
                <a:spcPts val="0"/>
              </a:spcAft>
              <a:buFontTx/>
              <a:buNone/>
            </a:pPr>
            <a:endParaRPr lang="ko-KR" altLang="en-US" sz="1800">
              <a:latin typeface="NanumGothic" charset="0"/>
              <a:ea typeface="Calibri" charset="0"/>
            </a:endParaRPr>
          </a:p>
        </p:txBody>
      </p:sp>
      <p:sp>
        <p:nvSpPr>
          <p:cNvPr id="4" name="CuadroTexto 3">
            <a:extLst>
              <a:ext uri="{FF2B5EF4-FFF2-40B4-BE49-F238E27FC236}">
                <a16:creationId xmlns:a16="http://schemas.microsoft.com/office/drawing/2014/main" id="{4C60A313-2112-49F3-BE37-DD32AA11D3FB}"/>
              </a:ext>
            </a:extLst>
          </p:cNvPr>
          <p:cNvSpPr txBox="1"/>
          <p:nvPr/>
        </p:nvSpPr>
        <p:spPr>
          <a:xfrm>
            <a:off x="419734" y="388888"/>
            <a:ext cx="9410065" cy="369570"/>
          </a:xfrm>
          <a:prstGeom prst="rect">
            <a:avLst/>
          </a:prstGeom>
          <a:noFill/>
        </p:spPr>
        <p:txBody>
          <a:bodyPr wrap="square">
            <a:spAutoFit/>
          </a:bodyPr>
          <a:lstStyle/>
          <a:p>
            <a:pPr marL="285750" indent="-285750">
              <a:buFont typeface="Arial" panose="020B0604020202020204" pitchFamily="34" charset="0"/>
              <a:buChar char="•"/>
            </a:pPr>
            <a:r>
              <a:rPr lang="es-PE" sz="1800" dirty="0">
                <a:solidFill>
                  <a:schemeClr val="bg1"/>
                </a:solidFill>
              </a:rPr>
              <a:t>Disposiciones para las personas naturales y jurídicas y Disposiciones para las Entidades</a:t>
            </a:r>
          </a:p>
        </p:txBody>
      </p:sp>
      <p:sp>
        <p:nvSpPr>
          <p:cNvPr id="6" name="Rectángulo 5">
            <a:extLst>
              <a:ext uri="{FF2B5EF4-FFF2-40B4-BE49-F238E27FC236}">
                <a16:creationId xmlns:a16="http://schemas.microsoft.com/office/drawing/2014/main" id="{ADCCB0F2-5EDC-46A2-8EDD-CCDB99322465}"/>
              </a:ext>
            </a:extLst>
          </p:cNvPr>
          <p:cNvSpPr/>
          <p:nvPr/>
        </p:nvSpPr>
        <p:spPr>
          <a:xfrm>
            <a:off x="5414211" y="1632678"/>
            <a:ext cx="6096000" cy="1323439"/>
          </a:xfrm>
          <a:prstGeom prst="rect">
            <a:avLst/>
          </a:prstGeom>
        </p:spPr>
        <p:txBody>
          <a:bodyPr>
            <a:spAutoFit/>
          </a:bodyPr>
          <a:lstStyle/>
          <a:p>
            <a:r>
              <a:rPr lang="es-MX" sz="2000" b="1" dirty="0">
                <a:solidFill>
                  <a:srgbClr val="232323"/>
                </a:solidFill>
                <a:latin typeface="Roboto"/>
              </a:rPr>
              <a:t>Decreto Supremo </a:t>
            </a:r>
            <a:r>
              <a:rPr lang="es-MX" sz="2000" b="1" dirty="0" err="1">
                <a:solidFill>
                  <a:srgbClr val="232323"/>
                </a:solidFill>
                <a:latin typeface="Roboto"/>
              </a:rPr>
              <a:t>N°</a:t>
            </a:r>
            <a:r>
              <a:rPr lang="es-MX" sz="2000" b="1" dirty="0">
                <a:solidFill>
                  <a:srgbClr val="232323"/>
                </a:solidFill>
                <a:latin typeface="Roboto"/>
              </a:rPr>
              <a:t> 103-2020-EF</a:t>
            </a:r>
          </a:p>
          <a:p>
            <a:r>
              <a:rPr lang="es-MX" sz="2000" dirty="0">
                <a:solidFill>
                  <a:srgbClr val="232323"/>
                </a:solidFill>
                <a:latin typeface="Roboto"/>
              </a:rPr>
              <a:t>Disposiciones reglamentarias para la tramitación de los procedimientos de selección</a:t>
            </a:r>
          </a:p>
          <a:p>
            <a:r>
              <a:rPr lang="es-MX" sz="2000" dirty="0">
                <a:solidFill>
                  <a:srgbClr val="232323"/>
                </a:solidFill>
                <a:latin typeface="Roboto"/>
              </a:rPr>
              <a:t>14 de mayo de 2020</a:t>
            </a:r>
          </a:p>
        </p:txBody>
      </p:sp>
      <p:pic>
        <p:nvPicPr>
          <p:cNvPr id="7" name="Imagen 6">
            <a:extLst>
              <a:ext uri="{FF2B5EF4-FFF2-40B4-BE49-F238E27FC236}">
                <a16:creationId xmlns:a16="http://schemas.microsoft.com/office/drawing/2014/main" id="{8D239F58-920B-4246-B0DB-865C68EB3049}"/>
              </a:ext>
            </a:extLst>
          </p:cNvPr>
          <p:cNvPicPr>
            <a:picLocks noChangeAspect="1"/>
          </p:cNvPicPr>
          <p:nvPr/>
        </p:nvPicPr>
        <p:blipFill rotWithShape="1">
          <a:blip r:embed="rId2"/>
          <a:srcRect l="12336" t="20351" r="44638" b="51579"/>
          <a:stretch/>
        </p:blipFill>
        <p:spPr>
          <a:xfrm>
            <a:off x="681789" y="1745188"/>
            <a:ext cx="3959761" cy="1453124"/>
          </a:xfrm>
          <a:prstGeom prst="rect">
            <a:avLst/>
          </a:prstGeom>
        </p:spPr>
      </p:pic>
      <p:sp>
        <p:nvSpPr>
          <p:cNvPr id="8" name="Rectángulo 7">
            <a:extLst>
              <a:ext uri="{FF2B5EF4-FFF2-40B4-BE49-F238E27FC236}">
                <a16:creationId xmlns:a16="http://schemas.microsoft.com/office/drawing/2014/main" id="{EE470052-040E-4097-B04F-A103391161D5}"/>
              </a:ext>
            </a:extLst>
          </p:cNvPr>
          <p:cNvSpPr/>
          <p:nvPr/>
        </p:nvSpPr>
        <p:spPr>
          <a:xfrm>
            <a:off x="1788532" y="3178765"/>
            <a:ext cx="2159566" cy="369332"/>
          </a:xfrm>
          <a:prstGeom prst="rect">
            <a:avLst/>
          </a:prstGeom>
        </p:spPr>
        <p:txBody>
          <a:bodyPr wrap="none">
            <a:spAutoFit/>
          </a:bodyPr>
          <a:lstStyle/>
          <a:p>
            <a:r>
              <a:rPr lang="es-MX" dirty="0">
                <a:solidFill>
                  <a:srgbClr val="232323"/>
                </a:solidFill>
                <a:latin typeface="Roboto"/>
              </a:rPr>
              <a:t>26 de abril de 2020</a:t>
            </a:r>
          </a:p>
        </p:txBody>
      </p:sp>
      <p:sp>
        <p:nvSpPr>
          <p:cNvPr id="9" name="Rectángulo 8">
            <a:extLst>
              <a:ext uri="{FF2B5EF4-FFF2-40B4-BE49-F238E27FC236}">
                <a16:creationId xmlns:a16="http://schemas.microsoft.com/office/drawing/2014/main" id="{51F9D7E1-3199-4AD5-9B7F-6C931B543084}"/>
              </a:ext>
            </a:extLst>
          </p:cNvPr>
          <p:cNvSpPr/>
          <p:nvPr/>
        </p:nvSpPr>
        <p:spPr>
          <a:xfrm>
            <a:off x="660111" y="4312575"/>
            <a:ext cx="4200648" cy="1631216"/>
          </a:xfrm>
          <a:prstGeom prst="rect">
            <a:avLst/>
          </a:prstGeom>
        </p:spPr>
        <p:txBody>
          <a:bodyPr wrap="square">
            <a:spAutoFit/>
          </a:bodyPr>
          <a:lstStyle/>
          <a:p>
            <a:r>
              <a:rPr lang="es-MX" sz="2000" b="1" i="0" dirty="0">
                <a:solidFill>
                  <a:srgbClr val="333333"/>
                </a:solidFill>
                <a:effectLst>
                  <a:outerShdw blurRad="38100" dist="38100" dir="2700000" algn="tl">
                    <a:srgbClr val="000000">
                      <a:alpha val="43137"/>
                    </a:srgbClr>
                  </a:outerShdw>
                </a:effectLst>
                <a:highlight>
                  <a:srgbClr val="FFFF00"/>
                </a:highlight>
                <a:latin typeface="Roboto"/>
              </a:rPr>
              <a:t>Sobre la aplicación de la contratación directa por causal de situación de emergencia</a:t>
            </a:r>
          </a:p>
          <a:p>
            <a:br>
              <a:rPr lang="es-MX" sz="2000" b="1" dirty="0">
                <a:effectLst>
                  <a:outerShdw blurRad="38100" dist="38100" dir="2700000" algn="tl">
                    <a:srgbClr val="000000">
                      <a:alpha val="43137"/>
                    </a:srgbClr>
                  </a:outerShdw>
                </a:effectLst>
                <a:highlight>
                  <a:srgbClr val="FFFF00"/>
                </a:highlight>
              </a:rPr>
            </a:br>
            <a:endParaRPr lang="es-PE" sz="2000" b="1" dirty="0">
              <a:effectLst>
                <a:outerShdw blurRad="38100" dist="38100" dir="2700000" algn="tl">
                  <a:srgbClr val="000000">
                    <a:alpha val="43137"/>
                  </a:srgbClr>
                </a:outerShdw>
              </a:effectLst>
              <a:highlight>
                <a:srgbClr val="FFFF00"/>
              </a:highlight>
            </a:endParaRPr>
          </a:p>
        </p:txBody>
      </p:sp>
      <p:sp>
        <p:nvSpPr>
          <p:cNvPr id="10" name="Rectángulo 9">
            <a:extLst>
              <a:ext uri="{FF2B5EF4-FFF2-40B4-BE49-F238E27FC236}">
                <a16:creationId xmlns:a16="http://schemas.microsoft.com/office/drawing/2014/main" id="{45323219-B0EC-4548-BBF1-08A8C7037999}"/>
              </a:ext>
            </a:extLst>
          </p:cNvPr>
          <p:cNvSpPr/>
          <p:nvPr/>
        </p:nvSpPr>
        <p:spPr>
          <a:xfrm>
            <a:off x="5781675" y="3712410"/>
            <a:ext cx="6096000" cy="1200329"/>
          </a:xfrm>
          <a:prstGeom prst="rect">
            <a:avLst/>
          </a:prstGeom>
        </p:spPr>
        <p:txBody>
          <a:bodyPr wrap="square">
            <a:spAutoFit/>
          </a:bodyPr>
          <a:lstStyle/>
          <a:p>
            <a:r>
              <a:rPr lang="es-MX" sz="2000" b="1" dirty="0">
                <a:solidFill>
                  <a:srgbClr val="333333"/>
                </a:solidFill>
                <a:effectLst>
                  <a:outerShdw blurRad="38100" dist="38100" dir="2700000" algn="tl">
                    <a:srgbClr val="000000">
                      <a:alpha val="43137"/>
                    </a:srgbClr>
                  </a:outerShdw>
                </a:effectLst>
                <a:highlight>
                  <a:srgbClr val="FFFF00"/>
                </a:highlight>
                <a:latin typeface="Roboto"/>
              </a:rPr>
              <a:t>Decreto Supremo que establece disposiciones reglamentarias para la tramitación de los procedimientos de selección que se reinicien en el marco del Texto Único Ordenado de la </a:t>
            </a:r>
            <a:r>
              <a:rPr lang="es-MX" sz="2000" b="1">
                <a:solidFill>
                  <a:srgbClr val="333333"/>
                </a:solidFill>
                <a:effectLst>
                  <a:outerShdw blurRad="38100" dist="38100" dir="2700000" algn="tl">
                    <a:srgbClr val="000000">
                      <a:alpha val="43137"/>
                    </a:srgbClr>
                  </a:outerShdw>
                </a:effectLst>
                <a:highlight>
                  <a:srgbClr val="FFFF00"/>
                </a:highlight>
                <a:latin typeface="Roboto"/>
              </a:rPr>
              <a:t>Ley </a:t>
            </a:r>
            <a:r>
              <a:rPr lang="es-MX" sz="2000" b="1" err="1">
                <a:solidFill>
                  <a:srgbClr val="333333"/>
                </a:solidFill>
                <a:effectLst>
                  <a:outerShdw blurRad="38100" dist="38100" dir="2700000" algn="tl">
                    <a:srgbClr val="000000">
                      <a:alpha val="43137"/>
                    </a:srgbClr>
                  </a:outerShdw>
                </a:effectLst>
                <a:highlight>
                  <a:srgbClr val="FFFF00"/>
                </a:highlight>
                <a:latin typeface="Roboto"/>
              </a:rPr>
              <a:t>N</a:t>
            </a:r>
            <a:r>
              <a:rPr lang="es-MX" sz="2000" b="1">
                <a:solidFill>
                  <a:srgbClr val="333333"/>
                </a:solidFill>
                <a:effectLst>
                  <a:outerShdw blurRad="38100" dist="38100" dir="2700000" algn="tl">
                    <a:srgbClr val="000000">
                      <a:alpha val="43137"/>
                    </a:srgbClr>
                  </a:outerShdw>
                </a:effectLst>
                <a:highlight>
                  <a:srgbClr val="FFFF00"/>
                </a:highlight>
                <a:latin typeface="Roboto"/>
              </a:rPr>
              <a:t>° 30225</a:t>
            </a:r>
            <a:endParaRPr lang="es-MX" sz="2000" b="1" dirty="0">
              <a:solidFill>
                <a:srgbClr val="333333"/>
              </a:solidFill>
              <a:effectLst>
                <a:outerShdw blurRad="38100" dist="38100" dir="2700000" algn="tl">
                  <a:srgbClr val="000000">
                    <a:alpha val="43137"/>
                  </a:srgbClr>
                </a:outerShdw>
              </a:effectLst>
              <a:highlight>
                <a:srgbClr val="FFFF00"/>
              </a:highlight>
              <a:latin typeface="Roboto"/>
            </a:endParaRPr>
          </a:p>
        </p:txBody>
      </p:sp>
    </p:spTree>
    <p:extLst>
      <p:ext uri="{BB962C8B-B14F-4D97-AF65-F5344CB8AC3E}">
        <p14:creationId xmlns:p14="http://schemas.microsoft.com/office/powerpoint/2010/main" val="4248090433"/>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7825</Words>
  <Application>Microsoft Office PowerPoint</Application>
  <PresentationFormat>Panorámica</PresentationFormat>
  <Paragraphs>748</Paragraphs>
  <Slides>54</Slides>
  <Notes>0</Notes>
  <HiddenSlides>0</HiddenSlides>
  <MMClips>0</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54</vt:i4>
      </vt:variant>
    </vt:vector>
  </HeadingPairs>
  <TitlesOfParts>
    <vt:vector size="69" baseType="lpstr">
      <vt:lpstr>Arial</vt:lpstr>
      <vt:lpstr>Arial</vt:lpstr>
      <vt:lpstr>Arial Narrow</vt:lpstr>
      <vt:lpstr>Britannic Bold</vt:lpstr>
      <vt:lpstr>Calibri</vt:lpstr>
      <vt:lpstr>Calibri Light</vt:lpstr>
      <vt:lpstr>Century Gothic</vt:lpstr>
      <vt:lpstr>NanumGothic</vt:lpstr>
      <vt:lpstr>Roboto</vt:lpstr>
      <vt:lpstr>Rockwell</vt:lpstr>
      <vt:lpstr>Tahoma</vt:lpstr>
      <vt:lpstr>Times New Roman</vt:lpstr>
      <vt:lpstr>Verdana</vt:lpstr>
      <vt:lpstr>Wingdings</vt:lpstr>
      <vt:lpstr>Tema de Office</vt:lpstr>
      <vt:lpstr>Cambios en la Ley y Reglamento de las Contrataciones del Estado</vt:lpstr>
      <vt:lpstr>Presentación de PowerPoint</vt:lpstr>
      <vt:lpstr>El Sistema Nacional de Abastecimiento está compuesto por:</vt:lpstr>
      <vt:lpstr>Presentación de PowerPoint</vt:lpstr>
      <vt:lpstr>MARCO LEGAL (antes de la emergencia) </vt:lpstr>
      <vt:lpstr>Presentación de PowerPoint</vt:lpstr>
      <vt:lpstr>MARCO LEGAL (durante la emergencia) </vt:lpstr>
      <vt:lpstr>Presentación de PowerPoint</vt:lpstr>
      <vt:lpstr>Presentación de PowerPoint</vt:lpstr>
      <vt:lpstr>Presentación de PowerPoint</vt:lpstr>
      <vt:lpstr>Presentación de PowerPoint</vt:lpstr>
      <vt:lpstr>MARCO LEGAL (antes de la emergencia)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Flujo del reinicio de obras paralizadas por el  Covid-19</vt:lpstr>
      <vt:lpstr>I. Ampliación excepcional de plazo</vt:lpstr>
      <vt:lpstr>Procedimiento para la aplicación</vt:lpstr>
      <vt:lpstr>Sobre la cuantificación de la ampliación de plazo y costos  de la implementación de medidas sanitarias COVID-19</vt:lpstr>
      <vt:lpstr>Presentación de PowerPoint</vt:lpstr>
      <vt:lpstr>Sobre el impacto en el contrato del supervisor de obra</vt:lpstr>
      <vt:lpstr>¿Qué hacer si se emiten nuevos protocolos sanitarios  cuando ya se aprobó la ampliación excepcional de plazo?</vt:lpstr>
      <vt:lpstr>Consideraciones finales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Jose Edinson Timana Anastacio</dc:creator>
  <cp:lastModifiedBy>Jose Edinson Timana Anastacio</cp:lastModifiedBy>
  <cp:revision>8</cp:revision>
  <dcterms:created xsi:type="dcterms:W3CDTF">2020-09-23T13:58:43Z</dcterms:created>
  <dcterms:modified xsi:type="dcterms:W3CDTF">2020-09-23T22:50:38Z</dcterms:modified>
</cp:coreProperties>
</file>